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8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Quigley" initials="PQ" lastIdx="1" clrIdx="0">
    <p:extLst>
      <p:ext uri="{19B8F6BF-5375-455C-9EA6-DF929625EA0E}">
        <p15:presenceInfo xmlns:p15="http://schemas.microsoft.com/office/powerpoint/2012/main" userId="S-1-5-21-1718148572-1532419513-1640587792-17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5AA25-0C20-4612-A346-76C8570F4822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3EE70-11DE-410F-A3CC-3BA3A0F71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9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2F80-DC16-415C-BCE7-31B9050F3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3DF7C-B4C2-47A6-B7FC-5ABDF1508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DB38A-CCBA-46BD-AC33-C4EE7FF1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81DA7-4F9B-41F2-AAC5-CCFC4B3A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77E49-EA73-44EA-9475-59738478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F700-D31E-4AA3-810F-187F38D8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6B998-C374-4428-9124-9CCFFF702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2ED9F-B833-4160-98B8-CD3FC486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E73E-BA37-4D31-92B8-CD8777D7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6741C-323A-431C-81B7-8BFE041F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1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C0442-D974-4C59-9776-62C8DB440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C28CA-5182-4033-B1E4-9A99D5E48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4859C-8212-4FE7-BB40-0FE0B2B7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C040A-DFE8-464A-8D3E-CEA4B5AD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403A9-6088-4D8B-B447-47AD252F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2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0CEC-4E08-47B5-96A4-8412BF66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4438-2853-4956-9A5E-FE2379D2D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DC40-E183-4C00-A0D3-F6F4CB3A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55404-DD6E-4127-B8CC-5BEACF5B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57C65-B1F3-49C0-A0B6-91D9A38E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251E-0A1F-416B-89F2-B978460F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EDD49-F4C4-4BDF-BBA7-164CEDA9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F274C-E1F5-424F-87E5-3CAEAF6C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A5120-CE37-4C22-9FF9-100C5DD6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0429B-DF3C-42D5-9A90-8AC07162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6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BEAF-7C02-46BC-B38C-411CA393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AF41-9599-4396-B8D5-A39CFC081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27FF9-5B3A-413F-BDC1-3F2AF14DF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7F7D4-6E03-4FD4-A5CC-B1EE7669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CB6A7-CECD-4F28-AE7F-BD5CA785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73310-C896-4A80-979B-AA3E2EBC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5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B037-D7DC-4593-9031-1D9B4205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29FE8-0404-41F3-B6CB-4ECEA58D0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871A8-183E-4C68-83FC-A2ACB7693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0E932-F5D0-4F78-A523-38CB4E530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68F09-4BC8-4040-8814-36C3FBD24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4D988-33FB-482F-8F77-F179DAF6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591EC-8BC6-4FF2-9484-FE9F4AAC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3890F-D1F9-4270-8FB4-A7793990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6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FD81-EB18-4EF7-80B2-7A414959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027D6-71DA-4E9E-A936-CC6BF52B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07396-3800-464E-AF7C-51E18DEC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E86A1-846F-4953-925E-DC66F758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3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818A2-9B80-47D9-8D22-0DF8BC8C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3AA82-22DC-4518-9490-A995F844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8B6DB-3B80-45DC-87E5-7F93093E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2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86DA-A5FD-4982-B5E1-0B2EC57F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F1B2-5602-4382-A4C0-88C59CF7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7DE02-D3AD-4B3D-93D8-5B42AAB48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D4468-C271-44EE-9D5A-CF0C95DB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AC7A5-46E7-4E74-9FCF-42193CDD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EEF4D-F25D-4CA6-A93E-43E0222E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6C81-1B80-4FD2-8960-4CD13F51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838008-F1F7-4194-990D-E9025CA4B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D00C9-1C37-4A10-B52F-F9E502467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3FB32-3CB3-4A14-A375-E573698E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E747E-ED94-4E3C-B969-714A38A1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BE658-5244-4917-B71D-F77D34A3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75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45F9E-4D37-4FF3-9D32-5D44B7A8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3BEEA-45A6-436E-B9DB-F4E3BE530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3B60-FC99-48EE-B541-666A70CE8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6907-F801-4B45-AABC-DD53AE612C5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0221-5909-4A2A-A012-7A6B431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B324E-7AA0-4A8A-9B41-611D18000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FC70-C6E4-4F0D-ADAB-3B9FF143D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4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jpeg"/><Relationship Id="rId7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7EA5-A394-46DD-963E-125F2E22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71" y="2435033"/>
            <a:ext cx="10515600" cy="1325563"/>
          </a:xfrm>
        </p:spPr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Year 5  Parental Information</a:t>
            </a:r>
          </a:p>
        </p:txBody>
      </p:sp>
      <p:pic>
        <p:nvPicPr>
          <p:cNvPr id="1026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272990C2-5A26-4115-9A3C-8B2427AE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0" y="5055979"/>
            <a:ext cx="3022786" cy="137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6F9893C-F74B-4C51-A349-B3EC9753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905" y="234327"/>
            <a:ext cx="1074660" cy="104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4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0E56-837F-48B8-B9E8-333F3E01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12725"/>
            <a:ext cx="10515600" cy="1325563"/>
          </a:xfrm>
        </p:spPr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A recommended schedule for homework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1759E3-F755-48A7-8E5D-137289161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089763"/>
              </p:ext>
            </p:extLst>
          </p:nvPr>
        </p:nvGraphicFramePr>
        <p:xfrm>
          <a:off x="1971675" y="1787524"/>
          <a:ext cx="9334500" cy="4759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984">
                  <a:extLst>
                    <a:ext uri="{9D8B030D-6E8A-4147-A177-3AD203B41FA5}">
                      <a16:colId xmlns:a16="http://schemas.microsoft.com/office/drawing/2014/main" val="353613596"/>
                    </a:ext>
                  </a:extLst>
                </a:gridCol>
                <a:gridCol w="1890879">
                  <a:extLst>
                    <a:ext uri="{9D8B030D-6E8A-4147-A177-3AD203B41FA5}">
                      <a16:colId xmlns:a16="http://schemas.microsoft.com/office/drawing/2014/main" val="96677307"/>
                    </a:ext>
                  </a:extLst>
                </a:gridCol>
                <a:gridCol w="1890879">
                  <a:extLst>
                    <a:ext uri="{9D8B030D-6E8A-4147-A177-3AD203B41FA5}">
                      <a16:colId xmlns:a16="http://schemas.microsoft.com/office/drawing/2014/main" val="1927121541"/>
                    </a:ext>
                  </a:extLst>
                </a:gridCol>
                <a:gridCol w="1890879">
                  <a:extLst>
                    <a:ext uri="{9D8B030D-6E8A-4147-A177-3AD203B41FA5}">
                      <a16:colId xmlns:a16="http://schemas.microsoft.com/office/drawing/2014/main" val="32959477"/>
                    </a:ext>
                  </a:extLst>
                </a:gridCol>
                <a:gridCol w="1890879">
                  <a:extLst>
                    <a:ext uri="{9D8B030D-6E8A-4147-A177-3AD203B41FA5}">
                      <a16:colId xmlns:a16="http://schemas.microsoft.com/office/drawing/2014/main" val="1612449239"/>
                    </a:ext>
                  </a:extLst>
                </a:gridCol>
              </a:tblGrid>
              <a:tr h="46203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87797"/>
                  </a:ext>
                </a:extLst>
              </a:tr>
              <a:tr h="542594">
                <a:tc>
                  <a:txBody>
                    <a:bodyPr/>
                    <a:lstStyle/>
                    <a:p>
                      <a:r>
                        <a:rPr lang="en-GB" dirty="0"/>
                        <a:t>10m Times Tables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20m Writing for pleasure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Reading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Spelling Frame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Abacus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725995"/>
                  </a:ext>
                </a:extLst>
              </a:tr>
              <a:tr h="542594">
                <a:tc>
                  <a:txBody>
                    <a:bodyPr/>
                    <a:lstStyle/>
                    <a:p>
                      <a:r>
                        <a:rPr lang="en-GB" dirty="0"/>
                        <a:t>10m Abacus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15m Times Tables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20m Writing for pleasure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Reading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Spelling Frame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264113"/>
                  </a:ext>
                </a:extLst>
              </a:tr>
              <a:tr h="542594">
                <a:tc>
                  <a:txBody>
                    <a:bodyPr/>
                    <a:lstStyle/>
                    <a:p>
                      <a:r>
                        <a:rPr lang="en-GB" dirty="0"/>
                        <a:t>10m Spelling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Abacus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15m Times Tables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20m Writing for pleasure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Reading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90474"/>
                  </a:ext>
                </a:extLst>
              </a:tr>
              <a:tr h="542594">
                <a:tc>
                  <a:txBody>
                    <a:bodyPr/>
                    <a:lstStyle/>
                    <a:p>
                      <a:r>
                        <a:rPr lang="en-GB" dirty="0"/>
                        <a:t>10m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Spelling Frame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Abacus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15m Times Tables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20m Writing for pleasure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15927"/>
                  </a:ext>
                </a:extLst>
              </a:tr>
              <a:tr h="542594">
                <a:tc>
                  <a:txBody>
                    <a:bodyPr/>
                    <a:lstStyle/>
                    <a:p>
                      <a:r>
                        <a:rPr lang="en-GB" dirty="0"/>
                        <a:t>20m Writing for pleasure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Reading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Spelling Frame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10m Abacus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15m Times Tables Rock Stars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82795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25586FB-D8B3-421F-9E70-02B60AEB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110" y="212725"/>
            <a:ext cx="921665" cy="89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D6B99DAA-905A-4BFC-97D8-3C182457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9" y="5810250"/>
            <a:ext cx="1318796" cy="59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7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4424-255E-4202-9250-6C963B02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9" y="160603"/>
            <a:ext cx="1799208" cy="1325563"/>
          </a:xfrm>
        </p:spPr>
        <p:txBody>
          <a:bodyPr>
            <a:normAutofit fontScale="90000"/>
          </a:bodyPr>
          <a:lstStyle/>
          <a:p>
            <a:r>
              <a:rPr lang="en-GB" sz="2000" b="1" dirty="0">
                <a:latin typeface="SassoonPrimaryInfant" pitchFamily="2" charset="0"/>
              </a:rPr>
              <a:t>Year 5 </a:t>
            </a:r>
            <a:br>
              <a:rPr lang="en-GB" sz="2000" b="1" dirty="0">
                <a:latin typeface="SassoonPrimaryInfant" pitchFamily="2" charset="0"/>
              </a:rPr>
            </a:br>
            <a:r>
              <a:rPr lang="en-GB" sz="2000" b="1" dirty="0">
                <a:latin typeface="SassoonPrimaryInfant" pitchFamily="2" charset="0"/>
              </a:rPr>
              <a:t>Spelling Punctuation</a:t>
            </a:r>
            <a:br>
              <a:rPr lang="en-GB" sz="2000" b="1" dirty="0">
                <a:latin typeface="SassoonPrimaryInfant" pitchFamily="2" charset="0"/>
              </a:rPr>
            </a:br>
            <a:r>
              <a:rPr lang="en-GB" sz="2000" b="1" dirty="0">
                <a:latin typeface="SassoonPrimaryInfant" pitchFamily="2" charset="0"/>
              </a:rPr>
              <a:t>and 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5313F-79E3-422E-893E-CA4C7582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86" y="0"/>
            <a:ext cx="8495930" cy="6697397"/>
          </a:xfrm>
          <a:prstGeom prst="rect">
            <a:avLst/>
          </a:prstGeom>
        </p:spPr>
      </p:pic>
      <p:pic>
        <p:nvPicPr>
          <p:cNvPr id="5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F4441384-9F9C-450E-80BD-352D3E82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9" y="5810250"/>
            <a:ext cx="1502090" cy="6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7206D-5BD5-4D5B-9E1D-DD35AD61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110" y="212725"/>
            <a:ext cx="921665" cy="89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851C-14CE-4052-9014-1B74D9E1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395287"/>
            <a:ext cx="8740806" cy="1325563"/>
          </a:xfrm>
        </p:spPr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Physical Education and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14283-75BB-4C6E-BDB0-49632B47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01325" cy="466725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Physical education will take place on Wednesdays. Children’s</a:t>
            </a: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lessons will take place both indoors and outdoors (weather permitting) so please ensure your child has appropriate clothing and footwear.</a:t>
            </a: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Children should a white t-shirt with the school’s logo and navy shorts/pants.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Throughout the week, children will also take place in short physical educational activities to accelerate their progress and also to promote PSHE. </a:t>
            </a:r>
          </a:p>
        </p:txBody>
      </p:sp>
      <p:pic>
        <p:nvPicPr>
          <p:cNvPr id="3074" name="Picture 2" descr="Our Lady &amp; St Anne's RC Primary School">
            <a:extLst>
              <a:ext uri="{FF2B5EF4-FFF2-40B4-BE49-F238E27FC236}">
                <a16:creationId xmlns:a16="http://schemas.microsoft.com/office/drawing/2014/main" id="{C0DEFB0A-AE27-48D3-BAEE-1910D159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4" y="-11112"/>
            <a:ext cx="1385570" cy="17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22FE6864-DDCF-470E-AD0A-0C4FBFA9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" y="5934075"/>
            <a:ext cx="1712145" cy="7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7D35C-9452-49BC-9F88-35850465E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212724"/>
            <a:ext cx="1228725" cy="119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9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C8230-3AD4-4289-A6DC-E2D5EEF46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000" dirty="0">
                <a:latin typeface="SassoonPrimaryInfant" pitchFamily="2" charset="0"/>
              </a:rPr>
              <a:t>Thank you for your continued support.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39762-4D15-4A98-9356-0816375B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212724"/>
            <a:ext cx="1228725" cy="119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99F3BDE8-0164-4385-8F57-9DDCD7FD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" y="5934075"/>
            <a:ext cx="1712145" cy="7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2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6539-3267-41F7-BC90-4E8BC8C3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Year 5 Teaching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8648-DD3B-49DB-8AA8-AEEEF38F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95" y="18350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Mr P Quigley - Class Teacher</a:t>
            </a:r>
          </a:p>
          <a:p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Ms N </a:t>
            </a:r>
            <a:r>
              <a:rPr lang="en-GB" dirty="0" err="1">
                <a:latin typeface="SassoonPrimaryInfant" pitchFamily="2" charset="0"/>
              </a:rPr>
              <a:t>Khanom</a:t>
            </a:r>
            <a:r>
              <a:rPr lang="en-GB" dirty="0">
                <a:latin typeface="SassoonPrimaryInfant" pitchFamily="2" charset="0"/>
              </a:rPr>
              <a:t> - Teaching Assistant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7E812F-9792-49CC-9F1D-2FC9CC9D9C2A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8BDB5-91CB-467D-A392-8D879ADB2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1" y="3923309"/>
            <a:ext cx="1970680" cy="2263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9D981-B31D-49D0-8EA5-A7124201A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89" y="1642978"/>
            <a:ext cx="1934706" cy="193470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8676BE6-3C94-466D-90FF-540C899F9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16" y="220739"/>
            <a:ext cx="136707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5C987215-87B8-4715-967E-9C8A9AD6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8" y="5477522"/>
            <a:ext cx="2325519" cy="10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6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1E2C-6F66-441E-88C8-C25BC81D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3" y="152061"/>
            <a:ext cx="10515600" cy="1325563"/>
          </a:xfrm>
        </p:spPr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Year 5 core subject, learning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79F50-80CB-4D73-94CB-8704B8E25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11" y="1295492"/>
            <a:ext cx="8793175" cy="452904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E1C09A7-313B-4A23-A27B-7F4100BB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428" y="220739"/>
            <a:ext cx="1108414" cy="107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B9C3290E-C377-4405-8B5C-5B899BDC5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5" y="5949756"/>
            <a:ext cx="1667608" cy="7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5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A18C-8DE0-41B8-BA3D-B28FA57F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365125"/>
            <a:ext cx="11558727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SassoonPrimaryInfant" pitchFamily="2" charset="0"/>
              </a:rPr>
              <a:t>Year 5 foundation subjects, learning topics</a:t>
            </a:r>
            <a:endParaRPr lang="en-GB" sz="4000" dirty="0"/>
          </a:p>
        </p:txBody>
      </p:sp>
      <p:pic>
        <p:nvPicPr>
          <p:cNvPr id="4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76F55FFA-09C0-47CB-979F-785611E0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6" y="5724525"/>
            <a:ext cx="2015739" cy="9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40918-CA86-4C52-B9FB-89A21D9DC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6" y="1520224"/>
            <a:ext cx="8062866" cy="397663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C01841E-44B5-4EF2-AA70-CBF6D5D70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428" y="220739"/>
            <a:ext cx="1108414" cy="107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47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ACA4-5834-4716-A1E4-226FCC5C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" y="109974"/>
            <a:ext cx="12014447" cy="1325563"/>
          </a:xfrm>
        </p:spPr>
        <p:txBody>
          <a:bodyPr>
            <a:normAutofit/>
          </a:bodyPr>
          <a:lstStyle/>
          <a:p>
            <a:r>
              <a:rPr lang="en-GB" sz="3500" b="1" dirty="0">
                <a:latin typeface="SassoonPrimaryInfant" pitchFamily="2" charset="0"/>
              </a:rPr>
              <a:t>Keeping up to date with your child’s progress</a:t>
            </a:r>
          </a:p>
        </p:txBody>
      </p:sp>
      <p:pic>
        <p:nvPicPr>
          <p:cNvPr id="2050" name="Picture 2" descr="Parent Hub – Apps on Google Play">
            <a:extLst>
              <a:ext uri="{FF2B5EF4-FFF2-40B4-BE49-F238E27FC236}">
                <a16:creationId xmlns:a16="http://schemas.microsoft.com/office/drawing/2014/main" id="{32FA5A71-F797-46E1-ADA5-3EEAC2A9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48744"/>
            <a:ext cx="3949824" cy="19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A77E0-084E-4E8F-9E9F-A7312996583F}"/>
              </a:ext>
            </a:extLst>
          </p:cNvPr>
          <p:cNvSpPr txBox="1"/>
          <p:nvPr/>
        </p:nvSpPr>
        <p:spPr>
          <a:xfrm>
            <a:off x="257452" y="1435537"/>
            <a:ext cx="80431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PrimaryInfant" pitchFamily="2" charset="0"/>
              </a:rPr>
              <a:t>Please ensure that you keep up to date with your child’s progress on </a:t>
            </a:r>
            <a:r>
              <a:rPr lang="en-GB" sz="2000" dirty="0" err="1">
                <a:latin typeface="SassoonPrimaryInfant" pitchFamily="2" charset="0"/>
              </a:rPr>
              <a:t>Parenthub</a:t>
            </a:r>
            <a:r>
              <a:rPr lang="en-GB" sz="2000" dirty="0">
                <a:latin typeface="SassoonPrimaryInfant" pitchFamily="2" charset="0"/>
              </a:rPr>
              <a:t>. </a:t>
            </a:r>
            <a:r>
              <a:rPr lang="en-GB" sz="2000" dirty="0" err="1">
                <a:latin typeface="SassoonPrimaryInfant" pitchFamily="2" charset="0"/>
              </a:rPr>
              <a:t>Parenthub</a:t>
            </a:r>
            <a:r>
              <a:rPr lang="en-GB" sz="2000" dirty="0">
                <a:latin typeface="SassoonPrimaryInfant" pitchFamily="2" charset="0"/>
              </a:rPr>
              <a:t> will be the school’s primary source of contact to comply with the government’s current Covid-19 guidance.</a:t>
            </a:r>
          </a:p>
          <a:p>
            <a:endParaRPr lang="en-GB" dirty="0"/>
          </a:p>
        </p:txBody>
      </p:sp>
      <p:pic>
        <p:nvPicPr>
          <p:cNvPr id="2052" name="Picture 4" descr="Microsoft Outlook (@Outlook) | Twitter">
            <a:extLst>
              <a:ext uri="{FF2B5EF4-FFF2-40B4-BE49-F238E27FC236}">
                <a16:creationId xmlns:a16="http://schemas.microsoft.com/office/drawing/2014/main" id="{B38939E5-6E5F-4698-84FA-1C56270E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09" y="2696753"/>
            <a:ext cx="2361315" cy="23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8B33AC-360E-44C5-9019-AA0E838AE5EA}"/>
              </a:ext>
            </a:extLst>
          </p:cNvPr>
          <p:cNvSpPr txBox="1"/>
          <p:nvPr/>
        </p:nvSpPr>
        <p:spPr>
          <a:xfrm>
            <a:off x="504746" y="2933083"/>
            <a:ext cx="9396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PrimaryInfant" pitchFamily="2" charset="0"/>
              </a:rPr>
              <a:t>If you need additional information or support with your child’s learning journey please use the emails below:</a:t>
            </a:r>
          </a:p>
          <a:p>
            <a:endParaRPr lang="en-GB" sz="2000" dirty="0">
              <a:latin typeface="SassoonPrimaryInfant" pitchFamily="2" charset="0"/>
            </a:endParaRPr>
          </a:p>
          <a:p>
            <a:r>
              <a:rPr lang="en-GB" sz="2000" dirty="0">
                <a:latin typeface="SassoonPrimaryInfant" pitchFamily="2" charset="0"/>
              </a:rPr>
              <a:t>School administration contact: </a:t>
            </a:r>
          </a:p>
          <a:p>
            <a:r>
              <a:rPr lang="en-GB" sz="2000" dirty="0">
                <a:solidFill>
                  <a:schemeClr val="accent1"/>
                </a:solidFill>
                <a:latin typeface="SassoonPrimaryInfant" pitchFamily="2" charset="0"/>
              </a:rPr>
              <a:t>Ourladyadmin@olsa.org.uk</a:t>
            </a:r>
          </a:p>
          <a:p>
            <a:endParaRPr lang="en-GB" sz="2000" dirty="0">
              <a:latin typeface="SassoonPrimaryInfant" pitchFamily="2" charset="0"/>
            </a:endParaRPr>
          </a:p>
          <a:p>
            <a:r>
              <a:rPr lang="en-GB" sz="2000" dirty="0">
                <a:latin typeface="SassoonPrimaryInfant" pitchFamily="2" charset="0"/>
              </a:rPr>
              <a:t>Class teacher contact:  </a:t>
            </a:r>
          </a:p>
          <a:p>
            <a:r>
              <a:rPr lang="en-GB" sz="2000" dirty="0">
                <a:solidFill>
                  <a:schemeClr val="accent1"/>
                </a:solidFill>
                <a:latin typeface="SassoonPrimaryInfant" pitchFamily="2" charset="0"/>
              </a:rPr>
              <a:t>yr5@olsa.org.uk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B949E6D-6DD1-4D16-B601-36679453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84" y="329923"/>
            <a:ext cx="984340" cy="9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FF301FA0-3930-4247-9E74-444859EA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2" y="5909139"/>
            <a:ext cx="1573921" cy="7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2A99A-0549-423C-A09F-40A3722CE8A0}"/>
              </a:ext>
            </a:extLst>
          </p:cNvPr>
          <p:cNvSpPr txBox="1"/>
          <p:nvPr/>
        </p:nvSpPr>
        <p:spPr>
          <a:xfrm>
            <a:off x="2247900" y="5723958"/>
            <a:ext cx="9686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SassoonPrimaryInfant" pitchFamily="2" charset="0"/>
              </a:rPr>
              <a:t>*Unfortunately, staff have severely limited time and capacity to meet on a face-to-face basis in the mornings and afternoon at the school gate but if you would like an appointment to talk at length, please contact the school’s administration team.</a:t>
            </a:r>
          </a:p>
        </p:txBody>
      </p:sp>
    </p:spTree>
    <p:extLst>
      <p:ext uri="{BB962C8B-B14F-4D97-AF65-F5344CB8AC3E}">
        <p14:creationId xmlns:p14="http://schemas.microsoft.com/office/powerpoint/2010/main" val="282884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A817-6FF6-4229-8F3E-47E226E1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7783"/>
            <a:ext cx="10515600" cy="1325563"/>
          </a:xfrm>
        </p:spPr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Homework and Support at home.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AA9D-B3FD-47B6-9F61-C740D652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9471"/>
            <a:ext cx="11430000" cy="456749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Children are encouraged to consolidate and embed their learning at home on a daily basis to help them make age-related progress.</a:t>
            </a: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User credentials have been issued to support your child with the following learning platforms online:</a:t>
            </a:r>
          </a:p>
        </p:txBody>
      </p:sp>
      <p:pic>
        <p:nvPicPr>
          <p:cNvPr id="1026" name="Picture 2" descr="MyMaths | Tried and Tested | Teach Primary">
            <a:extLst>
              <a:ext uri="{FF2B5EF4-FFF2-40B4-BE49-F238E27FC236}">
                <a16:creationId xmlns:a16="http://schemas.microsoft.com/office/drawing/2014/main" id="{ACDAD402-3D97-49D3-B9E2-2B6E66735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711395"/>
            <a:ext cx="1344276" cy="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ing to Read for Kids | Learn to Read with Phonics | Free Trial – Reading  Eggs">
            <a:extLst>
              <a:ext uri="{FF2B5EF4-FFF2-40B4-BE49-F238E27FC236}">
                <a16:creationId xmlns:a16="http://schemas.microsoft.com/office/drawing/2014/main" id="{5A5345FD-3A87-4DF4-86C6-483242584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12" y="4027976"/>
            <a:ext cx="980870" cy="55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bacus | Tried and Tested | Teach Primary">
            <a:extLst>
              <a:ext uri="{FF2B5EF4-FFF2-40B4-BE49-F238E27FC236}">
                <a16:creationId xmlns:a16="http://schemas.microsoft.com/office/drawing/2014/main" id="{0A1EEBE2-9817-4DEA-B017-CDC2E4F4B2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Abacus | Tried and Tested | Teach Primary">
            <a:extLst>
              <a:ext uri="{FF2B5EF4-FFF2-40B4-BE49-F238E27FC236}">
                <a16:creationId xmlns:a16="http://schemas.microsoft.com/office/drawing/2014/main" id="{499BB342-637F-4873-B525-74D25320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006" y="3675166"/>
            <a:ext cx="1340412" cy="9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mes Table Rock Stars">
            <a:extLst>
              <a:ext uri="{FF2B5EF4-FFF2-40B4-BE49-F238E27FC236}">
                <a16:creationId xmlns:a16="http://schemas.microsoft.com/office/drawing/2014/main" id="{0C9FB337-B2A8-4257-A6CE-558691A8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19" y="3860411"/>
            <a:ext cx="1163085" cy="84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xia Core5 - Improve reading and math skills from home">
            <a:extLst>
              <a:ext uri="{FF2B5EF4-FFF2-40B4-BE49-F238E27FC236}">
                <a16:creationId xmlns:a16="http://schemas.microsoft.com/office/drawing/2014/main" id="{29E5B50C-A7AD-4A64-A1DA-48E0ECB5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79" y="3709761"/>
            <a:ext cx="2559195" cy="94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E8355B39-3FA3-422B-A5A1-671BCC39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1" y="5910883"/>
            <a:ext cx="1679381" cy="76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66410AD-54B9-4031-9D3B-4DEDB0CA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35" y="227782"/>
            <a:ext cx="1093115" cy="10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5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1871-7BB7-4C99-99B9-704D6847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E55DF-59AB-44BF-BCD7-CC7C6681C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756" y="2044699"/>
            <a:ext cx="10715244" cy="4448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 err="1">
                <a:latin typeface="SassoonPrimaryInfant" pitchFamily="2" charset="0"/>
              </a:rPr>
              <a:t>MyMaths</a:t>
            </a:r>
            <a:r>
              <a:rPr lang="en-GB" sz="2600" dirty="0">
                <a:latin typeface="SassoonPrimaryInfant" pitchFamily="2" charset="0"/>
              </a:rPr>
              <a:t> – A weekly learning activity will be released on a Friday for completion on the following Thursday.</a:t>
            </a:r>
          </a:p>
          <a:p>
            <a:pPr marL="0" indent="0">
              <a:buNone/>
            </a:pPr>
            <a:endParaRPr lang="en-GB" sz="26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600" dirty="0">
                <a:latin typeface="SassoonPrimaryInfant" pitchFamily="2" charset="0"/>
              </a:rPr>
              <a:t>Abacus- A range of games are available to embed previously learned concepts and strategies with a fun and engaging interface.</a:t>
            </a:r>
          </a:p>
          <a:p>
            <a:pPr marL="0" indent="0">
              <a:buNone/>
            </a:pPr>
            <a:endParaRPr lang="en-GB" sz="26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600" dirty="0">
                <a:latin typeface="SassoonPrimaryInfant" pitchFamily="2" charset="0"/>
              </a:rPr>
              <a:t>Times Tables Rock Stars- An interactive multiplication game designed to encourage children to develop a rapid recall of multiplication tables. </a:t>
            </a:r>
          </a:p>
          <a:p>
            <a:pPr marL="0" indent="0">
              <a:buNone/>
            </a:pPr>
            <a:r>
              <a:rPr lang="en-GB" sz="2600" b="1" i="1" dirty="0">
                <a:latin typeface="SassoonPrimaryInfant" pitchFamily="2" charset="0"/>
              </a:rPr>
              <a:t>*By the end of year 4, children are expected to be able to recall multiplication and division facts for multiplication tables up to 12 × 12</a:t>
            </a:r>
          </a:p>
        </p:txBody>
      </p:sp>
      <p:pic>
        <p:nvPicPr>
          <p:cNvPr id="4" name="Picture 2" descr="MyMaths | Tried and Tested | Teach Primary">
            <a:extLst>
              <a:ext uri="{FF2B5EF4-FFF2-40B4-BE49-F238E27FC236}">
                <a16:creationId xmlns:a16="http://schemas.microsoft.com/office/drawing/2014/main" id="{35E80F2F-6A6F-4AF2-A306-152879B5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0" y="1949451"/>
            <a:ext cx="1084494" cy="80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bacus | Tried and Tested | Teach Primary">
            <a:extLst>
              <a:ext uri="{FF2B5EF4-FFF2-40B4-BE49-F238E27FC236}">
                <a16:creationId xmlns:a16="http://schemas.microsoft.com/office/drawing/2014/main" id="{98FBCA9C-69E9-43B8-ACE3-54E9ED5C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9" y="3231687"/>
            <a:ext cx="1086504" cy="80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imes Table Rock Stars">
            <a:extLst>
              <a:ext uri="{FF2B5EF4-FFF2-40B4-BE49-F238E27FC236}">
                <a16:creationId xmlns:a16="http://schemas.microsoft.com/office/drawing/2014/main" id="{BD844F7F-0855-4C37-A45C-F6E160C3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8" y="4513923"/>
            <a:ext cx="1163085" cy="84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CF586ECF-F98D-410C-9F62-F78A399F3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5" y="5972175"/>
            <a:ext cx="1502090" cy="6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6FC3807-F38C-49DF-A6AB-F245A687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35" y="227782"/>
            <a:ext cx="1093115" cy="10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9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91A6-B2DA-4BDD-A522-0EA6048F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9C1FE-1C67-4648-9607-63D01FCD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574" y="1325563"/>
            <a:ext cx="9248775" cy="3313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Reading Eggs provides children with engaging texts and helps children grasp a stronger understanding with carefully sequenced activities and games.</a:t>
            </a:r>
          </a:p>
          <a:p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Lexia reading program offers additional reading opportunities and provides teachers with data and statistics on children’s development and progress in reading to inform their next steps.</a:t>
            </a:r>
          </a:p>
        </p:txBody>
      </p:sp>
      <p:pic>
        <p:nvPicPr>
          <p:cNvPr id="4" name="Picture 4" descr="Learning to Read for Kids | Learn to Read with Phonics | Free Trial – Reading  Eggs">
            <a:extLst>
              <a:ext uri="{FF2B5EF4-FFF2-40B4-BE49-F238E27FC236}">
                <a16:creationId xmlns:a16="http://schemas.microsoft.com/office/drawing/2014/main" id="{91B46E79-113B-47D9-B072-93CB7EB63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" y="1233322"/>
            <a:ext cx="1639086" cy="9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Lexia Core5 - Improve reading and math skills from home">
            <a:extLst>
              <a:ext uri="{FF2B5EF4-FFF2-40B4-BE49-F238E27FC236}">
                <a16:creationId xmlns:a16="http://schemas.microsoft.com/office/drawing/2014/main" id="{B6EF323F-ABFA-4485-A18F-AE8D4A6B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3091250"/>
            <a:ext cx="1639086" cy="6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9EA7F9-9404-44E8-A221-4F4C5B79BB82}"/>
              </a:ext>
            </a:extLst>
          </p:cNvPr>
          <p:cNvSpPr txBox="1">
            <a:spLocks/>
          </p:cNvSpPr>
          <p:nvPr/>
        </p:nvSpPr>
        <p:spPr>
          <a:xfrm>
            <a:off x="2771775" y="4638675"/>
            <a:ext cx="7867650" cy="1603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SassoonPrimaryInfant" pitchFamily="2" charset="0"/>
              </a:rPr>
              <a:t>Children will continue to read designated books to refine their reading skills, and will also be allocated a book, to read for pleasure, throughout the school day. Books will not go home to comply with Covid-19 guidance.</a:t>
            </a:r>
          </a:p>
        </p:txBody>
      </p:sp>
      <p:pic>
        <p:nvPicPr>
          <p:cNvPr id="1028" name="Picture 4" descr="Lost In a Book – Spectrum">
            <a:extLst>
              <a:ext uri="{FF2B5EF4-FFF2-40B4-BE49-F238E27FC236}">
                <a16:creationId xmlns:a16="http://schemas.microsoft.com/office/drawing/2014/main" id="{74C8844D-E589-4C56-83F6-2B1BA701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4638675"/>
            <a:ext cx="1781961" cy="10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C082614-0547-4484-AED2-CDB4575F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35" y="227782"/>
            <a:ext cx="1093115" cy="10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AEDFD981-95AA-4893-BE22-935EAA88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0" y="6067425"/>
            <a:ext cx="1502090" cy="6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7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08C0-73DD-43BC-B7B4-DD0BB91C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57162"/>
            <a:ext cx="10515600" cy="1325563"/>
          </a:xfrm>
        </p:spPr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Spelling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7733-5FC0-4BD5-A640-F62C5DE0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358321"/>
            <a:ext cx="11763375" cy="1461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>
                <a:latin typeface="SassoonPrimaryInfant" pitchFamily="2" charset="0"/>
              </a:rPr>
              <a:t>Children will be challenged to spell ten spellings from the half termly spelling overview on a Friday morning with the aim of increasing the accuracy and fluency of writing and spelling and to expand their knowledge of vocabulary.</a:t>
            </a:r>
          </a:p>
          <a:p>
            <a:pPr marL="0" indent="0">
              <a:buNone/>
            </a:pPr>
            <a:endParaRPr lang="en-GB" sz="2500" dirty="0">
              <a:latin typeface="SassoonPrimaryInfan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DF430-8C0D-43BA-95A7-9E6907EC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35" y="227782"/>
            <a:ext cx="1093115" cy="10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Lady and St Anne's RC Primary School Newcastle - Home | Facebook">
            <a:extLst>
              <a:ext uri="{FF2B5EF4-FFF2-40B4-BE49-F238E27FC236}">
                <a16:creationId xmlns:a16="http://schemas.microsoft.com/office/drawing/2014/main" id="{FB8BDC4F-35E7-4FA9-B049-E4AE5551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0" y="6067425"/>
            <a:ext cx="1502090" cy="6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7B3D2C-76F9-4972-89B2-F079A4044D27}"/>
              </a:ext>
            </a:extLst>
          </p:cNvPr>
          <p:cNvSpPr txBox="1"/>
          <p:nvPr/>
        </p:nvSpPr>
        <p:spPr>
          <a:xfrm>
            <a:off x="304799" y="2819400"/>
            <a:ext cx="9601201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SassoonPrimaryInfant" pitchFamily="2" charset="0"/>
              </a:rPr>
              <a:t>Supporting spelling at home</a:t>
            </a:r>
          </a:p>
          <a:p>
            <a:endParaRPr lang="en-GB" sz="4400" b="1" dirty="0">
              <a:latin typeface="SassoonPrimaryInfant" pitchFamily="2" charset="0"/>
            </a:endParaRPr>
          </a:p>
          <a:p>
            <a:r>
              <a:rPr lang="en-GB" sz="2500" dirty="0">
                <a:latin typeface="SassoonPrimaryInfant" pitchFamily="2" charset="0"/>
              </a:rPr>
              <a:t>Please encourage your child to visit Year 5 spelling games and activities on Spelling Frame: </a:t>
            </a:r>
            <a:r>
              <a:rPr lang="en-GB" sz="2500" dirty="0">
                <a:solidFill>
                  <a:schemeClr val="accent1"/>
                </a:solidFill>
                <a:latin typeface="SassoonPrimaryInfant" pitchFamily="2" charset="0"/>
              </a:rPr>
              <a:t>https://spellingframe.co.uk/</a:t>
            </a:r>
          </a:p>
          <a:p>
            <a:endParaRPr lang="en-GB" sz="2500" dirty="0">
              <a:latin typeface="SassoonPrimaryInfant" pitchFamily="2" charset="0"/>
            </a:endParaRPr>
          </a:p>
        </p:txBody>
      </p:sp>
      <p:pic>
        <p:nvPicPr>
          <p:cNvPr id="2050" name="Picture 2" descr="Spelling Frame">
            <a:extLst>
              <a:ext uri="{FF2B5EF4-FFF2-40B4-BE49-F238E27FC236}">
                <a16:creationId xmlns:a16="http://schemas.microsoft.com/office/drawing/2014/main" id="{E62C5AB9-54D2-4F58-AB16-584D8A50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4" y="2819400"/>
            <a:ext cx="4095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D9D925-C36E-488D-8A1F-63DF0C33E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564" y="4636733"/>
            <a:ext cx="4810126" cy="22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2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633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SassoonPrimaryInfant</vt:lpstr>
      <vt:lpstr>Office Theme</vt:lpstr>
      <vt:lpstr>Year 5  Parental Information</vt:lpstr>
      <vt:lpstr>Year 5 Teaching Team</vt:lpstr>
      <vt:lpstr>Year 5 core subject, learning topics</vt:lpstr>
      <vt:lpstr>Year 5 foundation subjects, learning topics</vt:lpstr>
      <vt:lpstr>Keeping up to date with your child’s progress</vt:lpstr>
      <vt:lpstr>Homework and Support at home.</vt:lpstr>
      <vt:lpstr>Mathematics</vt:lpstr>
      <vt:lpstr>Reading</vt:lpstr>
      <vt:lpstr>Spelling</vt:lpstr>
      <vt:lpstr>A recommended schedule for homework</vt:lpstr>
      <vt:lpstr>Year 5  Spelling Punctuation and Grammar</vt:lpstr>
      <vt:lpstr>Physical Education and Uniform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5 - Parent Information</dc:title>
  <dc:creator>Paul Quigley</dc:creator>
  <cp:lastModifiedBy>Michael O'Brien</cp:lastModifiedBy>
  <cp:revision>17</cp:revision>
  <dcterms:created xsi:type="dcterms:W3CDTF">2020-09-23T15:22:01Z</dcterms:created>
  <dcterms:modified xsi:type="dcterms:W3CDTF">2020-10-02T12:50:42Z</dcterms:modified>
</cp:coreProperties>
</file>