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handoutMasterIdLst>
    <p:handoutMasterId r:id="rId19"/>
  </p:handoutMasterIdLst>
  <p:sldIdLst>
    <p:sldId id="279" r:id="rId3"/>
    <p:sldId id="288" r:id="rId4"/>
    <p:sldId id="258" r:id="rId5"/>
    <p:sldId id="259" r:id="rId6"/>
    <p:sldId id="260" r:id="rId7"/>
    <p:sldId id="286" r:id="rId8"/>
    <p:sldId id="285" r:id="rId9"/>
    <p:sldId id="261" r:id="rId10"/>
    <p:sldId id="284" r:id="rId11"/>
    <p:sldId id="262" r:id="rId12"/>
    <p:sldId id="274" r:id="rId13"/>
    <p:sldId id="280" r:id="rId14"/>
    <p:sldId id="281" r:id="rId15"/>
    <p:sldId id="289" r:id="rId16"/>
    <p:sldId id="287"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746" autoAdjust="0"/>
  </p:normalViewPr>
  <p:slideViewPr>
    <p:cSldViewPr>
      <p:cViewPr varScale="1">
        <p:scale>
          <a:sx n="68" d="100"/>
          <a:sy n="68" d="100"/>
        </p:scale>
        <p:origin x="1440" y="72"/>
      </p:cViewPr>
      <p:guideLst>
        <p:guide orient="horz" pos="2160"/>
        <p:guide pos="2880"/>
      </p:guideLst>
    </p:cSldViewPr>
  </p:slideViewPr>
  <p:outlineViewPr>
    <p:cViewPr>
      <p:scale>
        <a:sx n="33" d="100"/>
        <a:sy n="33" d="100"/>
      </p:scale>
      <p:origin x="0" y="454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61C12C8-A4F2-4C74-B4A6-BDF2CDCC820B}" type="datetimeFigureOut">
              <a:rPr lang="en-US" smtClean="0"/>
              <a:pPr/>
              <a:t>10/2/2020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E18EFAD-DD97-48C4-A198-514158FE9515}" type="slidenum">
              <a:rPr lang="en-GB" smtClean="0"/>
              <a:pPr/>
              <a:t>‹#›</a:t>
            </a:fld>
            <a:endParaRPr lang="en-GB"/>
          </a:p>
        </p:txBody>
      </p:sp>
    </p:spTree>
    <p:extLst>
      <p:ext uri="{BB962C8B-B14F-4D97-AF65-F5344CB8AC3E}">
        <p14:creationId xmlns:p14="http://schemas.microsoft.com/office/powerpoint/2010/main" val="3616094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B33D31F-5C6A-4E27-9A87-9708DF500884}" type="datetimeFigureOut">
              <a:rPr lang="en-US" smtClean="0"/>
              <a:pPr/>
              <a:t>10/2/2020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AF756E5-6A98-4050-8B4D-A84FE607A510}" type="slidenum">
              <a:rPr lang="en-GB" smtClean="0"/>
              <a:pPr/>
              <a:t>‹#›</a:t>
            </a:fld>
            <a:endParaRPr lang="en-GB"/>
          </a:p>
        </p:txBody>
      </p:sp>
    </p:spTree>
    <p:extLst>
      <p:ext uri="{BB962C8B-B14F-4D97-AF65-F5344CB8AC3E}">
        <p14:creationId xmlns:p14="http://schemas.microsoft.com/office/powerpoint/2010/main" val="380571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ML and LW</a:t>
            </a:r>
          </a:p>
        </p:txBody>
      </p:sp>
      <p:sp>
        <p:nvSpPr>
          <p:cNvPr id="4" name="Slide Number Placeholder 3"/>
          <p:cNvSpPr>
            <a:spLocks noGrp="1"/>
          </p:cNvSpPr>
          <p:nvPr>
            <p:ph type="sldNum" sz="quarter" idx="10"/>
          </p:nvPr>
        </p:nvSpPr>
        <p:spPr/>
        <p:txBody>
          <a:bodyPr/>
          <a:lstStyle/>
          <a:p>
            <a:fld id="{3AF756E5-6A98-4050-8B4D-A84FE607A510}" type="slidenum">
              <a:rPr lang="en-GB" smtClean="0"/>
              <a:pPr/>
              <a:t>3</a:t>
            </a:fld>
            <a:endParaRPr lang="en-GB"/>
          </a:p>
        </p:txBody>
      </p:sp>
    </p:spTree>
    <p:extLst>
      <p:ext uri="{BB962C8B-B14F-4D97-AF65-F5344CB8AC3E}">
        <p14:creationId xmlns:p14="http://schemas.microsoft.com/office/powerpoint/2010/main" val="127367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12</a:t>
            </a:fld>
            <a:endParaRPr lang="en-GB"/>
          </a:p>
        </p:txBody>
      </p:sp>
    </p:spTree>
    <p:extLst>
      <p:ext uri="{BB962C8B-B14F-4D97-AF65-F5344CB8AC3E}">
        <p14:creationId xmlns:p14="http://schemas.microsoft.com/office/powerpoint/2010/main" val="57265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13</a:t>
            </a:fld>
            <a:endParaRPr lang="en-GB"/>
          </a:p>
        </p:txBody>
      </p:sp>
    </p:spTree>
    <p:extLst>
      <p:ext uri="{BB962C8B-B14F-4D97-AF65-F5344CB8AC3E}">
        <p14:creationId xmlns:p14="http://schemas.microsoft.com/office/powerpoint/2010/main" val="115165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14</a:t>
            </a:fld>
            <a:endParaRPr lang="en-GB"/>
          </a:p>
        </p:txBody>
      </p:sp>
    </p:spTree>
    <p:extLst>
      <p:ext uri="{BB962C8B-B14F-4D97-AF65-F5344CB8AC3E}">
        <p14:creationId xmlns:p14="http://schemas.microsoft.com/office/powerpoint/2010/main" val="1825837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15</a:t>
            </a:fld>
            <a:endParaRPr lang="en-GB"/>
          </a:p>
        </p:txBody>
      </p:sp>
    </p:spTree>
    <p:extLst>
      <p:ext uri="{BB962C8B-B14F-4D97-AF65-F5344CB8AC3E}">
        <p14:creationId xmlns:p14="http://schemas.microsoft.com/office/powerpoint/2010/main" val="1405594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CS</a:t>
            </a:r>
          </a:p>
        </p:txBody>
      </p:sp>
      <p:sp>
        <p:nvSpPr>
          <p:cNvPr id="4" name="Slide Number Placeholder 3"/>
          <p:cNvSpPr>
            <a:spLocks noGrp="1"/>
          </p:cNvSpPr>
          <p:nvPr>
            <p:ph type="sldNum" sz="quarter" idx="10"/>
          </p:nvPr>
        </p:nvSpPr>
        <p:spPr/>
        <p:txBody>
          <a:bodyPr/>
          <a:lstStyle/>
          <a:p>
            <a:fld id="{3AF756E5-6A98-4050-8B4D-A84FE607A510}" type="slidenum">
              <a:rPr lang="en-GB" smtClean="0"/>
              <a:pPr/>
              <a:t>4</a:t>
            </a:fld>
            <a:endParaRPr lang="en-GB"/>
          </a:p>
        </p:txBody>
      </p:sp>
    </p:spTree>
    <p:extLst>
      <p:ext uri="{BB962C8B-B14F-4D97-AF65-F5344CB8AC3E}">
        <p14:creationId xmlns:p14="http://schemas.microsoft.com/office/powerpoint/2010/main" val="1535913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5</a:t>
            </a:fld>
            <a:endParaRPr lang="en-GB"/>
          </a:p>
        </p:txBody>
      </p:sp>
    </p:spTree>
    <p:extLst>
      <p:ext uri="{BB962C8B-B14F-4D97-AF65-F5344CB8AC3E}">
        <p14:creationId xmlns:p14="http://schemas.microsoft.com/office/powerpoint/2010/main" val="2171671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6</a:t>
            </a:fld>
            <a:endParaRPr lang="en-GB"/>
          </a:p>
        </p:txBody>
      </p:sp>
    </p:spTree>
    <p:extLst>
      <p:ext uri="{BB962C8B-B14F-4D97-AF65-F5344CB8AC3E}">
        <p14:creationId xmlns:p14="http://schemas.microsoft.com/office/powerpoint/2010/main" val="1055433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7</a:t>
            </a:fld>
            <a:endParaRPr lang="en-GB"/>
          </a:p>
        </p:txBody>
      </p:sp>
    </p:spTree>
    <p:extLst>
      <p:ext uri="{BB962C8B-B14F-4D97-AF65-F5344CB8AC3E}">
        <p14:creationId xmlns:p14="http://schemas.microsoft.com/office/powerpoint/2010/main" val="196184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CS</a:t>
            </a:r>
          </a:p>
        </p:txBody>
      </p:sp>
      <p:sp>
        <p:nvSpPr>
          <p:cNvPr id="4" name="Slide Number Placeholder 3"/>
          <p:cNvSpPr>
            <a:spLocks noGrp="1"/>
          </p:cNvSpPr>
          <p:nvPr>
            <p:ph type="sldNum" sz="quarter" idx="10"/>
          </p:nvPr>
        </p:nvSpPr>
        <p:spPr/>
        <p:txBody>
          <a:bodyPr/>
          <a:lstStyle/>
          <a:p>
            <a:fld id="{3AF756E5-6A98-4050-8B4D-A84FE607A510}" type="slidenum">
              <a:rPr lang="en-GB" smtClean="0"/>
              <a:pPr/>
              <a:t>8</a:t>
            </a:fld>
            <a:endParaRPr lang="en-GB"/>
          </a:p>
        </p:txBody>
      </p:sp>
    </p:spTree>
    <p:extLst>
      <p:ext uri="{BB962C8B-B14F-4D97-AF65-F5344CB8AC3E}">
        <p14:creationId xmlns:p14="http://schemas.microsoft.com/office/powerpoint/2010/main" val="756042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ML</a:t>
            </a:r>
          </a:p>
        </p:txBody>
      </p:sp>
      <p:sp>
        <p:nvSpPr>
          <p:cNvPr id="4" name="Slide Number Placeholder 3"/>
          <p:cNvSpPr>
            <a:spLocks noGrp="1"/>
          </p:cNvSpPr>
          <p:nvPr>
            <p:ph type="sldNum" sz="quarter" idx="10"/>
          </p:nvPr>
        </p:nvSpPr>
        <p:spPr/>
        <p:txBody>
          <a:bodyPr/>
          <a:lstStyle/>
          <a:p>
            <a:fld id="{3AF756E5-6A98-4050-8B4D-A84FE607A510}" type="slidenum">
              <a:rPr lang="en-GB" smtClean="0"/>
              <a:pPr/>
              <a:t>9</a:t>
            </a:fld>
            <a:endParaRPr lang="en-GB"/>
          </a:p>
        </p:txBody>
      </p:sp>
    </p:spTree>
    <p:extLst>
      <p:ext uri="{BB962C8B-B14F-4D97-AF65-F5344CB8AC3E}">
        <p14:creationId xmlns:p14="http://schemas.microsoft.com/office/powerpoint/2010/main" val="3512391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LM</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10</a:t>
            </a:fld>
            <a:endParaRPr lang="en-GB"/>
          </a:p>
        </p:txBody>
      </p:sp>
    </p:spTree>
    <p:extLst>
      <p:ext uri="{BB962C8B-B14F-4D97-AF65-F5344CB8AC3E}">
        <p14:creationId xmlns:p14="http://schemas.microsoft.com/office/powerpoint/2010/main" val="967346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EB</a:t>
            </a:r>
          </a:p>
        </p:txBody>
      </p:sp>
      <p:sp>
        <p:nvSpPr>
          <p:cNvPr id="4" name="Slide Number Placeholder 3"/>
          <p:cNvSpPr>
            <a:spLocks noGrp="1"/>
          </p:cNvSpPr>
          <p:nvPr>
            <p:ph type="sldNum" sz="quarter" idx="10"/>
          </p:nvPr>
        </p:nvSpPr>
        <p:spPr/>
        <p:txBody>
          <a:bodyPr/>
          <a:lstStyle/>
          <a:p>
            <a:fld id="{3AF756E5-6A98-4050-8B4D-A84FE607A510}" type="slidenum">
              <a:rPr lang="en-GB" smtClean="0"/>
              <a:pPr/>
              <a:t>11</a:t>
            </a:fld>
            <a:endParaRPr lang="en-GB"/>
          </a:p>
        </p:txBody>
      </p:sp>
    </p:spTree>
    <p:extLst>
      <p:ext uri="{BB962C8B-B14F-4D97-AF65-F5344CB8AC3E}">
        <p14:creationId xmlns:p14="http://schemas.microsoft.com/office/powerpoint/2010/main" val="342843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8" name="Footer Placeholder 7"/>
          <p:cNvSpPr>
            <a:spLocks noGrp="1"/>
          </p:cNvSpPr>
          <p:nvPr>
            <p:ph type="ftr" sz="quarter" idx="11"/>
          </p:nvPr>
        </p:nvSpPr>
        <p:spPr/>
        <p:txBody>
          <a:bodyPr/>
          <a:lstStyle/>
          <a:p>
            <a:endParaRPr lang="en-GB">
              <a:solidFill>
                <a:prstClr val="white">
                  <a:tint val="75000"/>
                </a:prstClr>
              </a:solidFill>
            </a:endParaRPr>
          </a:p>
        </p:txBody>
      </p:sp>
      <p:sp>
        <p:nvSpPr>
          <p:cNvPr id="9" name="Slide Number Placeholder 8"/>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4" name="Footer Placeholder 3"/>
          <p:cNvSpPr>
            <a:spLocks noGrp="1"/>
          </p:cNvSpPr>
          <p:nvPr>
            <p:ph type="ftr" sz="quarter" idx="11"/>
          </p:nvPr>
        </p:nvSpPr>
        <p:spPr/>
        <p:txBody>
          <a:bodyPr/>
          <a:lstStyle/>
          <a:p>
            <a:endParaRPr lang="en-GB">
              <a:solidFill>
                <a:prstClr val="white">
                  <a:tint val="75000"/>
                </a:prstClr>
              </a:solidFill>
            </a:endParaRPr>
          </a:p>
        </p:txBody>
      </p:sp>
      <p:sp>
        <p:nvSpPr>
          <p:cNvPr id="5" name="Slide Number Placeholder 4"/>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3" name="Footer Placeholder 2"/>
          <p:cNvSpPr>
            <a:spLocks noGrp="1"/>
          </p:cNvSpPr>
          <p:nvPr>
            <p:ph type="ftr" sz="quarter" idx="11"/>
          </p:nvPr>
        </p:nvSpPr>
        <p:spPr/>
        <p:txBody>
          <a:bodyPr/>
          <a:lstStyle/>
          <a:p>
            <a:endParaRPr lang="en-GB">
              <a:solidFill>
                <a:prstClr val="white">
                  <a:tint val="75000"/>
                </a:prstClr>
              </a:solidFill>
            </a:endParaRPr>
          </a:p>
        </p:txBody>
      </p:sp>
      <p:sp>
        <p:nvSpPr>
          <p:cNvPr id="4" name="Slide Number Placeholder 3"/>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6" name="Footer Placeholder 5"/>
          <p:cNvSpPr>
            <a:spLocks noGrp="1"/>
          </p:cNvSpPr>
          <p:nvPr>
            <p:ph type="ftr" sz="quarter" idx="11"/>
          </p:nvPr>
        </p:nvSpPr>
        <p:spPr/>
        <p:txBody>
          <a:bodyPr/>
          <a:lstStyle/>
          <a:p>
            <a:endParaRPr lang="en-GB">
              <a:solidFill>
                <a:prstClr val="white">
                  <a:tint val="75000"/>
                </a:prstClr>
              </a:solidFill>
            </a:endParaRPr>
          </a:p>
        </p:txBody>
      </p:sp>
      <p:sp>
        <p:nvSpPr>
          <p:cNvPr id="7" name="Slide Number Placeholder 6"/>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11"/>
          </p:nvPr>
        </p:nvSpPr>
        <p:spPr/>
        <p:txBody>
          <a:bodyPr/>
          <a:lstStyle/>
          <a:p>
            <a:endParaRPr lang="en-GB">
              <a:solidFill>
                <a:prstClr val="white">
                  <a:tint val="75000"/>
                </a:prstClr>
              </a:solidFill>
            </a:endParaRPr>
          </a:p>
        </p:txBody>
      </p:sp>
      <p:sp>
        <p:nvSpPr>
          <p:cNvPr id="6" name="Slide Number Placeholder 5"/>
          <p:cNvSpPr>
            <a:spLocks noGrp="1"/>
          </p:cNvSpPr>
          <p:nvPr>
            <p:ph type="sldNum" sz="quarter" idx="12"/>
          </p:nvPr>
        </p:nvSpPr>
        <p:spPr/>
        <p:txBody>
          <a:body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42C8C-6B76-4432-BC05-E229A839EAA6}" type="datetimeFigureOut">
              <a:rPr lang="en-US" smtClean="0"/>
              <a:pPr/>
              <a:t>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2242C8C-6B76-4432-BC05-E229A839EAA6}" type="datetimeFigureOut">
              <a:rPr lang="en-US" smtClean="0"/>
              <a:pPr/>
              <a:t>10/2/2020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2242C8C-6B76-4432-BC05-E229A839EAA6}" type="datetimeFigureOut">
              <a:rPr lang="en-US" smtClean="0"/>
              <a:pPr/>
              <a:t>10/2/2020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42C8C-6B76-4432-BC05-E229A839EAA6}" type="datetimeFigureOut">
              <a:rPr lang="en-US" smtClean="0"/>
              <a:pPr/>
              <a:t>10/2/2020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242C8C-6B76-4432-BC05-E229A839EAA6}" type="datetimeFigureOut">
              <a:rPr lang="en-US" smtClean="0"/>
              <a:pPr/>
              <a:t>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7B51D4-E7C3-4D0E-ACFD-8F5CE48FADD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42C8C-6B76-4432-BC05-E229A839EAA6}" type="datetimeFigureOut">
              <a:rPr lang="en-US" smtClean="0"/>
              <a:pPr/>
              <a:t>10/2/2020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B51D4-E7C3-4D0E-ACFD-8F5CE48FADD5}"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42C8C-6B76-4432-BC05-E229A839EAA6}" type="datetimeFigureOut">
              <a:rPr lang="en-US" smtClean="0">
                <a:solidFill>
                  <a:prstClr val="white">
                    <a:tint val="75000"/>
                  </a:prstClr>
                </a:solidFill>
              </a:rPr>
              <a:pPr/>
              <a:t>10/2/2020</a:t>
            </a:fld>
            <a:endParaRPr lang="en-GB">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B51D4-E7C3-4D0E-ACFD-8F5CE48FADD5}" type="slidenum">
              <a:rPr lang="en-GB" smtClean="0">
                <a:solidFill>
                  <a:prstClr val="white">
                    <a:tint val="75000"/>
                  </a:prstClr>
                </a:solidFill>
              </a:rPr>
              <a:pPr/>
              <a:t>‹#›</a:t>
            </a:fld>
            <a:endParaRPr lang="en-GB">
              <a:solidFill>
                <a:prstClr val="white">
                  <a:tint val="7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mailto:yr6@olsa.org.uk"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5753" y="2384884"/>
            <a:ext cx="8072494" cy="2088232"/>
          </a:xfrm>
        </p:spPr>
        <p:txBody>
          <a:bodyPr>
            <a:noAutofit/>
          </a:bodyPr>
          <a:lstStyle/>
          <a:p>
            <a:r>
              <a:rPr lang="en-GB" sz="6000"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Year 6 </a:t>
            </a:r>
            <a:br>
              <a:rPr lang="en-GB" sz="6000"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br>
            <a:r>
              <a:rPr lang="en-GB" sz="6000"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Parents’ information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6646"/>
            <a:ext cx="8229600" cy="1143000"/>
          </a:xfrm>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Uniform</a:t>
            </a:r>
          </a:p>
        </p:txBody>
      </p:sp>
      <p:sp>
        <p:nvSpPr>
          <p:cNvPr id="6" name="Subtitle 5"/>
          <p:cNvSpPr>
            <a:spLocks noGrp="1"/>
          </p:cNvSpPr>
          <p:nvPr>
            <p:ph idx="1"/>
          </p:nvPr>
        </p:nvSpPr>
        <p:spPr>
          <a:xfrm>
            <a:off x="500034" y="1417638"/>
            <a:ext cx="8229600" cy="5179714"/>
          </a:xfrm>
          <a:noFill/>
          <a:ln w="73025">
            <a:noFill/>
            <a:prstDash val="dash"/>
          </a:ln>
        </p:spPr>
        <p:txBody>
          <a:bodyPr>
            <a:noAutofit/>
          </a:bodyPr>
          <a:lstStyle/>
          <a:p>
            <a:pPr marL="0" indent="0">
              <a:buNone/>
            </a:pPr>
            <a:r>
              <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Correct school uniform should be worn at all times.</a:t>
            </a:r>
          </a:p>
          <a:p>
            <a:pPr marL="0" indent="0">
              <a:buNone/>
            </a:pPr>
            <a:r>
              <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Black school shoes should be worn rather than trainers unless on a PE day.</a:t>
            </a:r>
          </a:p>
          <a:p>
            <a:pPr marL="0" indent="0">
              <a:buNone/>
            </a:pPr>
            <a:r>
              <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Uniform should be labelled clearly.</a:t>
            </a:r>
          </a:p>
          <a:p>
            <a:endPar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marL="0" indent="0">
              <a:buNone/>
            </a:pPr>
            <a:r>
              <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Children must only bring a packed lunch and a water bottle to school. Nothing else is to come to and from school. </a:t>
            </a:r>
          </a:p>
          <a:p>
            <a:pPr marL="0" indent="0">
              <a:buNone/>
            </a:pPr>
            <a:endPar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marL="0" indent="0">
              <a:buNone/>
            </a:pPr>
            <a:r>
              <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Children are not permitted to wear nail polish or jewellery for school. Earrings must be removed at home.</a:t>
            </a:r>
          </a:p>
          <a:p>
            <a:pPr marL="0" indent="0">
              <a:buNone/>
            </a:pPr>
            <a:endPar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a:buNone/>
            </a:pPr>
            <a:endParaRPr lang="en-GB" sz="2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94346"/>
            <a:ext cx="8229600" cy="1500174"/>
          </a:xfrm>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KS2 SATS </a:t>
            </a:r>
            <a:br>
              <a:rPr lang="en-GB" sz="72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br>
            <a:r>
              <a:rPr lang="en-GB" sz="4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9</a:t>
            </a:r>
            <a:r>
              <a:rPr lang="en-GB" sz="4000"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sz="4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-12</a:t>
            </a:r>
            <a:r>
              <a:rPr lang="en-GB" sz="4000"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sz="4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May 2021</a:t>
            </a:r>
          </a:p>
        </p:txBody>
      </p:sp>
      <p:sp>
        <p:nvSpPr>
          <p:cNvPr id="8" name="Content Placeholder 7"/>
          <p:cNvSpPr>
            <a:spLocks noGrp="1"/>
          </p:cNvSpPr>
          <p:nvPr>
            <p:ph sz="half" idx="1"/>
          </p:nvPr>
        </p:nvSpPr>
        <p:spPr>
          <a:xfrm>
            <a:off x="355340" y="1988840"/>
            <a:ext cx="8280920" cy="4525963"/>
          </a:xfrm>
          <a:noFill/>
        </p:spPr>
        <p:txBody>
          <a:bodyPr>
            <a:normAutofit/>
          </a:bodyPr>
          <a:lstStyle/>
          <a:p>
            <a:pPr algn="ctr">
              <a:buNone/>
            </a:pPr>
            <a:r>
              <a:rPr lang="en-GB" b="1" u="sng" dirty="0">
                <a:solidFill>
                  <a:schemeClr val="bg2">
                    <a:lumMod val="50000"/>
                  </a:schemeClr>
                </a:solidFill>
                <a:latin typeface="Gill Sans MT" panose="020B0502020104020203" pitchFamily="34" charset="0"/>
              </a:rPr>
              <a:t>Year 6 SATS</a:t>
            </a:r>
          </a:p>
          <a:p>
            <a:pPr marL="0" indent="0">
              <a:buNone/>
            </a:pPr>
            <a:r>
              <a:rPr lang="en-GB" dirty="0">
                <a:solidFill>
                  <a:schemeClr val="bg2">
                    <a:lumMod val="50000"/>
                  </a:schemeClr>
                </a:solidFill>
                <a:latin typeface="Gill Sans MT" panose="020B0502020104020203" pitchFamily="34" charset="0"/>
              </a:rPr>
              <a:t>The Y6 SATs tests are due to take place week commencing 9</a:t>
            </a:r>
            <a:r>
              <a:rPr lang="en-GB" baseline="30000" dirty="0">
                <a:solidFill>
                  <a:schemeClr val="bg2">
                    <a:lumMod val="50000"/>
                  </a:schemeClr>
                </a:solidFill>
                <a:latin typeface="Gill Sans MT" panose="020B0502020104020203" pitchFamily="34" charset="0"/>
              </a:rPr>
              <a:t>th</a:t>
            </a:r>
            <a:r>
              <a:rPr lang="en-GB" dirty="0">
                <a:solidFill>
                  <a:schemeClr val="bg2">
                    <a:lumMod val="50000"/>
                  </a:schemeClr>
                </a:solidFill>
                <a:latin typeface="Gill Sans MT" panose="020B0502020104020203" pitchFamily="34" charset="0"/>
              </a:rPr>
              <a:t> May 2021.</a:t>
            </a:r>
          </a:p>
          <a:p>
            <a:pPr marL="0" indent="0">
              <a:buNone/>
            </a:pPr>
            <a:endParaRPr lang="en-GB" dirty="0">
              <a:solidFill>
                <a:schemeClr val="bg2">
                  <a:lumMod val="50000"/>
                </a:schemeClr>
              </a:solidFill>
              <a:latin typeface="Gill Sans MT" panose="020B0502020104020203" pitchFamily="34" charset="0"/>
            </a:endParaRPr>
          </a:p>
          <a:p>
            <a:pPr marL="0" indent="0">
              <a:buNone/>
            </a:pPr>
            <a:r>
              <a:rPr lang="en-GB" dirty="0">
                <a:solidFill>
                  <a:schemeClr val="bg2">
                    <a:lumMod val="50000"/>
                  </a:schemeClr>
                </a:solidFill>
                <a:latin typeface="Gill Sans MT" panose="020B0502020104020203" pitchFamily="34" charset="0"/>
              </a:rPr>
              <a:t>More information will be provided nearer the time regarding how this week works, but the following slides outline some of the basic points to be aware of.</a:t>
            </a:r>
            <a:endParaRPr lang="en-GB" dirty="0">
              <a:latin typeface="Gill Sans MT" panose="020B0502020104020203"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79034"/>
            <a:ext cx="8229600" cy="1500174"/>
          </a:xfrm>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KS2 SATS </a:t>
            </a:r>
            <a:br>
              <a:rPr lang="en-GB" sz="72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b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9</a:t>
            </a:r>
            <a:r>
              <a:rPr lang="en-GB"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- 12</a:t>
            </a:r>
            <a:r>
              <a:rPr lang="en-GB"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May 2021</a:t>
            </a:r>
          </a:p>
        </p:txBody>
      </p:sp>
      <p:sp>
        <p:nvSpPr>
          <p:cNvPr id="8" name="Content Placeholder 7"/>
          <p:cNvSpPr>
            <a:spLocks noGrp="1"/>
          </p:cNvSpPr>
          <p:nvPr>
            <p:ph sz="half" idx="1"/>
          </p:nvPr>
        </p:nvSpPr>
        <p:spPr>
          <a:xfrm>
            <a:off x="300354" y="1735494"/>
            <a:ext cx="8543292" cy="4943472"/>
          </a:xfrm>
          <a:noFill/>
        </p:spPr>
        <p:txBody>
          <a:bodyPr>
            <a:normAutofit fontScale="92500" lnSpcReduction="10000"/>
          </a:bodyPr>
          <a:lstStyle/>
          <a:p>
            <a:pPr>
              <a:buNone/>
            </a:pPr>
            <a:r>
              <a:rPr lang="en-GB" b="1" u="sng" dirty="0">
                <a:solidFill>
                  <a:schemeClr val="bg2">
                    <a:lumMod val="50000"/>
                  </a:schemeClr>
                </a:solidFill>
                <a:latin typeface="Gill Sans MT" panose="020B0502020104020203" pitchFamily="34" charset="0"/>
              </a:rPr>
              <a:t>Monday: SPAG (Grammar, punctuation and spelling)</a:t>
            </a:r>
          </a:p>
          <a:p>
            <a:pPr>
              <a:buNone/>
            </a:pPr>
            <a:r>
              <a:rPr lang="en-GB" dirty="0">
                <a:solidFill>
                  <a:schemeClr val="bg2">
                    <a:lumMod val="50000"/>
                  </a:schemeClr>
                </a:solidFill>
                <a:latin typeface="Gill Sans MT" panose="020B0502020104020203" pitchFamily="34" charset="0"/>
              </a:rPr>
              <a:t>1 grammar and punctuation paper – 45 minutes</a:t>
            </a:r>
          </a:p>
          <a:p>
            <a:pPr>
              <a:buNone/>
            </a:pPr>
            <a:r>
              <a:rPr lang="en-GB" dirty="0">
                <a:solidFill>
                  <a:schemeClr val="bg2">
                    <a:lumMod val="50000"/>
                  </a:schemeClr>
                </a:solidFill>
                <a:latin typeface="Gill Sans MT" panose="020B0502020104020203" pitchFamily="34" charset="0"/>
              </a:rPr>
              <a:t>1 spelling test – 20 spellings (not timed) </a:t>
            </a:r>
            <a:endParaRPr lang="en-GB" b="1" u="sng" dirty="0">
              <a:solidFill>
                <a:schemeClr val="bg2">
                  <a:lumMod val="50000"/>
                </a:schemeClr>
              </a:solidFill>
              <a:latin typeface="Gill Sans MT" panose="020B0502020104020203" pitchFamily="34" charset="0"/>
            </a:endParaRPr>
          </a:p>
          <a:p>
            <a:pPr>
              <a:buNone/>
            </a:pPr>
            <a:r>
              <a:rPr lang="en-GB" b="1" u="sng" dirty="0">
                <a:solidFill>
                  <a:schemeClr val="bg2">
                    <a:lumMod val="50000"/>
                  </a:schemeClr>
                </a:solidFill>
                <a:latin typeface="Gill Sans MT" panose="020B0502020104020203" pitchFamily="34" charset="0"/>
              </a:rPr>
              <a:t>Tuesday: Reading</a:t>
            </a:r>
          </a:p>
          <a:p>
            <a:pPr>
              <a:buNone/>
            </a:pPr>
            <a:r>
              <a:rPr lang="en-GB" dirty="0">
                <a:solidFill>
                  <a:schemeClr val="bg2">
                    <a:lumMod val="50000"/>
                  </a:schemeClr>
                </a:solidFill>
                <a:latin typeface="Gill Sans MT" panose="020B0502020104020203" pitchFamily="34" charset="0"/>
              </a:rPr>
              <a:t>1 paper for all pupils containing 3 texts. 60 minutes.</a:t>
            </a:r>
          </a:p>
          <a:p>
            <a:pPr>
              <a:buNone/>
            </a:pPr>
            <a:endParaRPr lang="en-GB" dirty="0">
              <a:solidFill>
                <a:schemeClr val="bg2">
                  <a:lumMod val="50000"/>
                </a:schemeClr>
              </a:solidFill>
              <a:latin typeface="Gill Sans MT" panose="020B0502020104020203" pitchFamily="34" charset="0"/>
            </a:endParaRPr>
          </a:p>
          <a:p>
            <a:pPr>
              <a:buNone/>
            </a:pPr>
            <a:r>
              <a:rPr lang="en-GB" b="1" u="sng" dirty="0">
                <a:solidFill>
                  <a:schemeClr val="bg2">
                    <a:lumMod val="50000"/>
                  </a:schemeClr>
                </a:solidFill>
                <a:latin typeface="Gill Sans MT" panose="020B0502020104020203" pitchFamily="34" charset="0"/>
              </a:rPr>
              <a:t>Writing </a:t>
            </a:r>
          </a:p>
          <a:p>
            <a:pPr marL="0" indent="0">
              <a:buNone/>
            </a:pPr>
            <a:r>
              <a:rPr lang="en-GB" dirty="0">
                <a:solidFill>
                  <a:schemeClr val="bg2">
                    <a:lumMod val="50000"/>
                  </a:schemeClr>
                </a:solidFill>
                <a:latin typeface="Gill Sans MT" panose="020B0502020104020203" pitchFamily="34" charset="0"/>
              </a:rPr>
              <a:t>No formal test. Teacher assessment takes place throughout the year to give a ‘level of best fit’ at the end. Pieces of extended writing from across the curriculum is used as evidence.</a:t>
            </a:r>
            <a:endParaRPr lang="en-GB" b="1" u="sng" dirty="0"/>
          </a:p>
          <a:p>
            <a:pPr algn="ctr">
              <a:buNone/>
            </a:pPr>
            <a:endParaRPr lang="en-GB" dirty="0"/>
          </a:p>
          <a:p>
            <a:pPr algn="ctr">
              <a:buNone/>
            </a:pPr>
            <a:endParaRPr lang="en-GB" dirty="0"/>
          </a:p>
          <a:p>
            <a:pPr>
              <a:buNone/>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88640"/>
            <a:ext cx="8229600" cy="1500174"/>
          </a:xfrm>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KS2 SATS </a:t>
            </a:r>
            <a:br>
              <a:rPr lang="en-GB" sz="72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br>
            <a:r>
              <a:rPr lang="en-GB" sz="4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a:t>
            </a:r>
            <a:r>
              <a:rPr lang="en-GB" sz="3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9</a:t>
            </a:r>
            <a:r>
              <a:rPr lang="en-GB" sz="3600"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sz="3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- 12</a:t>
            </a:r>
            <a:r>
              <a:rPr lang="en-GB" sz="3600"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a:t>
            </a:r>
            <a:r>
              <a:rPr lang="en-GB" sz="3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a:t>
            </a:r>
            <a:r>
              <a:rPr lang="en-GB" sz="3600" baseline="30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a:t>
            </a:r>
            <a:r>
              <a:rPr lang="en-GB" sz="36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May 2020</a:t>
            </a:r>
            <a:endParaRPr lang="en-GB" sz="40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a:spLocks noGrp="1"/>
          </p:cNvSpPr>
          <p:nvPr>
            <p:ph sz="half" idx="1"/>
          </p:nvPr>
        </p:nvSpPr>
        <p:spPr>
          <a:xfrm>
            <a:off x="395536" y="1628800"/>
            <a:ext cx="8280920" cy="4525963"/>
          </a:xfrm>
          <a:noFill/>
        </p:spPr>
        <p:txBody>
          <a:bodyPr>
            <a:normAutofit/>
          </a:bodyPr>
          <a:lstStyle/>
          <a:p>
            <a:pPr>
              <a:buNone/>
            </a:pPr>
            <a:r>
              <a:rPr lang="en-GB" b="1" u="sng" dirty="0">
                <a:solidFill>
                  <a:schemeClr val="bg2">
                    <a:lumMod val="50000"/>
                  </a:schemeClr>
                </a:solidFill>
                <a:latin typeface="Gill Sans MT" panose="020B0502020104020203" pitchFamily="34" charset="0"/>
              </a:rPr>
              <a:t>Maths </a:t>
            </a:r>
          </a:p>
          <a:p>
            <a:pPr>
              <a:buNone/>
            </a:pPr>
            <a:r>
              <a:rPr lang="en-GB" b="1" u="sng" dirty="0">
                <a:solidFill>
                  <a:schemeClr val="bg2">
                    <a:lumMod val="50000"/>
                  </a:schemeClr>
                </a:solidFill>
                <a:latin typeface="Gill Sans MT" panose="020B0502020104020203" pitchFamily="34" charset="0"/>
              </a:rPr>
              <a:t>Wednesday:</a:t>
            </a:r>
          </a:p>
          <a:p>
            <a:pPr>
              <a:buNone/>
            </a:pPr>
            <a:r>
              <a:rPr lang="en-GB" dirty="0">
                <a:solidFill>
                  <a:schemeClr val="bg2">
                    <a:lumMod val="50000"/>
                  </a:schemeClr>
                </a:solidFill>
                <a:latin typeface="Gill Sans MT" panose="020B0502020104020203" pitchFamily="34" charset="0"/>
              </a:rPr>
              <a:t>Paper 1 – Arithmetic. 30 minutes.</a:t>
            </a:r>
          </a:p>
          <a:p>
            <a:pPr>
              <a:buNone/>
            </a:pPr>
            <a:r>
              <a:rPr lang="en-GB" dirty="0">
                <a:solidFill>
                  <a:schemeClr val="bg2">
                    <a:lumMod val="50000"/>
                  </a:schemeClr>
                </a:solidFill>
                <a:latin typeface="Gill Sans MT" panose="020B0502020104020203" pitchFamily="34" charset="0"/>
              </a:rPr>
              <a:t>Paper 2 – Reasoning. 40 minutes.</a:t>
            </a:r>
          </a:p>
          <a:p>
            <a:pPr>
              <a:buNone/>
            </a:pPr>
            <a:r>
              <a:rPr lang="en-GB" b="1" u="sng" dirty="0">
                <a:solidFill>
                  <a:schemeClr val="bg2">
                    <a:lumMod val="50000"/>
                  </a:schemeClr>
                </a:solidFill>
                <a:latin typeface="Gill Sans MT" panose="020B0502020104020203" pitchFamily="34" charset="0"/>
              </a:rPr>
              <a:t>Thursday:</a:t>
            </a:r>
            <a:endParaRPr lang="en-GB" dirty="0">
              <a:solidFill>
                <a:schemeClr val="bg2">
                  <a:lumMod val="50000"/>
                </a:schemeClr>
              </a:solidFill>
              <a:latin typeface="Gill Sans MT" panose="020B0502020104020203" pitchFamily="34" charset="0"/>
            </a:endParaRPr>
          </a:p>
          <a:p>
            <a:pPr>
              <a:buNone/>
            </a:pPr>
            <a:r>
              <a:rPr lang="en-GB" dirty="0">
                <a:solidFill>
                  <a:schemeClr val="bg2">
                    <a:lumMod val="50000"/>
                  </a:schemeClr>
                </a:solidFill>
                <a:latin typeface="Gill Sans MT" panose="020B0502020104020203" pitchFamily="34" charset="0"/>
              </a:rPr>
              <a:t>Paper 3 – Reasoning. 40 minutes.</a:t>
            </a:r>
          </a:p>
          <a:p>
            <a:pPr>
              <a:buNone/>
            </a:pPr>
            <a:endParaRPr lang="en-GB" dirty="0">
              <a:solidFill>
                <a:schemeClr val="bg2">
                  <a:lumMod val="50000"/>
                </a:schemeClr>
              </a:solidFill>
              <a:latin typeface="Gill Sans MT" panose="020B0502020104020203" pitchFamily="34" charset="0"/>
            </a:endParaRPr>
          </a:p>
          <a:p>
            <a:pPr>
              <a:buNone/>
            </a:pPr>
            <a:endParaRPr lang="en-GB" b="1" u="sng" dirty="0">
              <a:solidFill>
                <a:schemeClr val="bg2">
                  <a:lumMod val="50000"/>
                </a:schemeClr>
              </a:solidFill>
              <a:latin typeface="Gill Sans MT" panose="020B0502020104020203" pitchFamily="34" charset="0"/>
            </a:endParaRPr>
          </a:p>
          <a:p>
            <a:pPr algn="ctr">
              <a:buNone/>
            </a:pPr>
            <a:endParaRPr lang="en-GB" dirty="0">
              <a:solidFill>
                <a:schemeClr val="bg2">
                  <a:lumMod val="50000"/>
                </a:schemeClr>
              </a:solidFill>
              <a:latin typeface="Gill Sans MT" panose="020B0502020104020203" pitchFamily="34" charset="0"/>
            </a:endParaRPr>
          </a:p>
          <a:p>
            <a:pPr algn="ctr">
              <a:buNone/>
            </a:pPr>
            <a:endParaRPr lang="en-GB" dirty="0">
              <a:solidFill>
                <a:schemeClr val="bg2">
                  <a:lumMod val="50000"/>
                </a:schemeClr>
              </a:solidFill>
              <a:latin typeface="Gill Sans MT" panose="020B0502020104020203" pitchFamily="34" charset="0"/>
            </a:endParaRPr>
          </a:p>
          <a:p>
            <a:pPr>
              <a:buNone/>
            </a:pPr>
            <a:endParaRPr lang="en-GB" dirty="0">
              <a:solidFill>
                <a:schemeClr val="bg2">
                  <a:lumMod val="50000"/>
                </a:schemeClr>
              </a:solidFill>
              <a:latin typeface="Gill Sans MT" panose="020B0502020104020203"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53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Parent Hub</a:t>
            </a:r>
            <a:endPar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a:spLocks noGrp="1"/>
          </p:cNvSpPr>
          <p:nvPr>
            <p:ph sz="half" idx="1"/>
          </p:nvPr>
        </p:nvSpPr>
        <p:spPr>
          <a:xfrm>
            <a:off x="467544" y="1628800"/>
            <a:ext cx="8208912" cy="5014910"/>
          </a:xfrm>
          <a:noFill/>
        </p:spPr>
        <p:txBody>
          <a:bodyPr>
            <a:normAutofit/>
          </a:bodyPr>
          <a:lstStyle/>
          <a:p>
            <a:pPr algn="ctr">
              <a:buNone/>
            </a:pPr>
            <a:r>
              <a:rPr lang="en-GB" dirty="0">
                <a:solidFill>
                  <a:schemeClr val="bg2">
                    <a:lumMod val="50000"/>
                  </a:schemeClr>
                </a:solidFill>
                <a:latin typeface="Gill Sans MT" panose="020B0502020104020203" pitchFamily="34" charset="0"/>
              </a:rPr>
              <a:t>Our main form of communication with parents is through Parent Hub, so please ensure that you have the app downloaded and that you check it regularly. </a:t>
            </a:r>
          </a:p>
          <a:p>
            <a:pPr algn="ctr">
              <a:buNone/>
            </a:pPr>
            <a:endParaRPr lang="en-GB" dirty="0">
              <a:solidFill>
                <a:schemeClr val="bg2">
                  <a:lumMod val="50000"/>
                </a:schemeClr>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We share information regarding whole school and individual classes, so it is essential that we have this means of communication.</a:t>
            </a:r>
          </a:p>
          <a:p>
            <a:pPr algn="ctr">
              <a:buNone/>
            </a:pPr>
            <a:endParaRPr lang="en-GB" dirty="0"/>
          </a:p>
          <a:p>
            <a:pPr algn="ctr">
              <a:buNone/>
            </a:pPr>
            <a:endParaRPr lang="en-GB" dirty="0"/>
          </a:p>
          <a:p>
            <a:pPr>
              <a:buNone/>
            </a:pPr>
            <a:endParaRPr lang="en-GB" dirty="0"/>
          </a:p>
        </p:txBody>
      </p:sp>
      <p:pic>
        <p:nvPicPr>
          <p:cNvPr id="4098" name="Picture 2" descr="Parent Hub – Apps on Google Play">
            <a:extLst>
              <a:ext uri="{FF2B5EF4-FFF2-40B4-BE49-F238E27FC236}">
                <a16:creationId xmlns:a16="http://schemas.microsoft.com/office/drawing/2014/main" id="{4FF5EED7-808D-4A61-AC18-0CF13B5929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80" y="5755123"/>
            <a:ext cx="1816794" cy="888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306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53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Information</a:t>
            </a:r>
            <a:endParaRPr lang="en-GB" sz="72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a:spLocks noGrp="1"/>
          </p:cNvSpPr>
          <p:nvPr>
            <p:ph sz="half" idx="1"/>
          </p:nvPr>
        </p:nvSpPr>
        <p:spPr>
          <a:xfrm>
            <a:off x="467544" y="1628800"/>
            <a:ext cx="8208912" cy="5014910"/>
          </a:xfrm>
          <a:noFill/>
        </p:spPr>
        <p:txBody>
          <a:bodyPr>
            <a:normAutofit fontScale="92500" lnSpcReduction="20000"/>
          </a:bodyPr>
          <a:lstStyle/>
          <a:p>
            <a:pPr algn="ctr">
              <a:buNone/>
            </a:pPr>
            <a:r>
              <a:rPr lang="en-GB" dirty="0">
                <a:solidFill>
                  <a:schemeClr val="bg2">
                    <a:lumMod val="50000"/>
                  </a:schemeClr>
                </a:solidFill>
                <a:latin typeface="Gill Sans MT" panose="020B0502020104020203" pitchFamily="34" charset="0"/>
              </a:rPr>
              <a:t>Unfortunately, in the current circumstances, staff are unable to talk in length with parents at the classroom door.</a:t>
            </a:r>
          </a:p>
          <a:p>
            <a:pPr algn="ctr">
              <a:buNone/>
            </a:pPr>
            <a:endParaRPr lang="en-GB" dirty="0">
              <a:solidFill>
                <a:schemeClr val="bg2">
                  <a:lumMod val="50000"/>
                </a:schemeClr>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Should you wish to discuss anything with me, please feel free to email me! You can email me at the class email address: </a:t>
            </a:r>
          </a:p>
          <a:p>
            <a:pPr algn="ctr">
              <a:buNone/>
            </a:pPr>
            <a:endParaRPr lang="en-GB" dirty="0">
              <a:solidFill>
                <a:schemeClr val="bg1"/>
              </a:solidFill>
              <a:latin typeface="Gill Sans MT" panose="020B0502020104020203" pitchFamily="34" charset="0"/>
            </a:endParaRPr>
          </a:p>
          <a:p>
            <a:pPr algn="ctr">
              <a:buNone/>
            </a:pPr>
            <a:r>
              <a:rPr lang="en-GB" dirty="0">
                <a:solidFill>
                  <a:schemeClr val="bg1"/>
                </a:solidFill>
                <a:latin typeface="Gill Sans MT" panose="020B0502020104020203" pitchFamily="34" charset="0"/>
                <a:hlinkClick r:id="rId3"/>
              </a:rPr>
              <a:t>yr6@olsa.org.uk</a:t>
            </a:r>
            <a:r>
              <a:rPr lang="en-GB" dirty="0">
                <a:solidFill>
                  <a:schemeClr val="bg1"/>
                </a:solidFill>
                <a:latin typeface="Gill Sans MT" panose="020B0502020104020203" pitchFamily="34" charset="0"/>
              </a:rPr>
              <a:t> </a:t>
            </a:r>
          </a:p>
          <a:p>
            <a:pPr algn="ctr">
              <a:buNone/>
            </a:pPr>
            <a:endParaRPr lang="en-GB" dirty="0">
              <a:solidFill>
                <a:schemeClr val="bg1"/>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Please email me any time!</a:t>
            </a:r>
          </a:p>
          <a:p>
            <a:pPr algn="ctr">
              <a:buNone/>
            </a:pPr>
            <a:endParaRPr lang="en-GB" dirty="0"/>
          </a:p>
          <a:p>
            <a:pPr algn="ctr">
              <a:buNone/>
            </a:pPr>
            <a:endParaRPr lang="en-GB" dirty="0"/>
          </a:p>
          <a:p>
            <a:pPr>
              <a:buNone/>
            </a:pPr>
            <a:endParaRPr lang="en-GB" dirty="0"/>
          </a:p>
        </p:txBody>
      </p:sp>
      <p:pic>
        <p:nvPicPr>
          <p:cNvPr id="3076" name="Picture 4" descr="Free Email Clipart Pictures - Clipartix">
            <a:extLst>
              <a:ext uri="{FF2B5EF4-FFF2-40B4-BE49-F238E27FC236}">
                <a16:creationId xmlns:a16="http://schemas.microsoft.com/office/drawing/2014/main" id="{F15D404F-326A-4834-B5DB-0F6D222D60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5511800"/>
            <a:ext cx="1071562" cy="1071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129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94DCB15-9439-497D-B993-4DD9294F9576}"/>
              </a:ext>
            </a:extLst>
          </p:cNvPr>
          <p:cNvGrpSpPr/>
          <p:nvPr/>
        </p:nvGrpSpPr>
        <p:grpSpPr>
          <a:xfrm>
            <a:off x="1014084" y="201385"/>
            <a:ext cx="7115831" cy="6455229"/>
            <a:chOff x="325499" y="116632"/>
            <a:chExt cx="7115831" cy="6455229"/>
          </a:xfrm>
        </p:grpSpPr>
        <p:pic>
          <p:nvPicPr>
            <p:cNvPr id="5" name="Picture 4">
              <a:extLst>
                <a:ext uri="{FF2B5EF4-FFF2-40B4-BE49-F238E27FC236}">
                  <a16:creationId xmlns:a16="http://schemas.microsoft.com/office/drawing/2014/main" id="{66897E3F-C938-4F42-83A7-1DC19E928705}"/>
                </a:ext>
              </a:extLst>
            </p:cNvPr>
            <p:cNvPicPr>
              <a:picLocks noChangeAspect="1"/>
            </p:cNvPicPr>
            <p:nvPr/>
          </p:nvPicPr>
          <p:blipFill rotWithShape="1">
            <a:blip r:embed="rId2"/>
            <a:srcRect l="17713" t="17800" r="18500" b="12200"/>
            <a:stretch/>
          </p:blipFill>
          <p:spPr>
            <a:xfrm>
              <a:off x="325499" y="116632"/>
              <a:ext cx="7115830" cy="4392488"/>
            </a:xfrm>
            <a:prstGeom prst="rect">
              <a:avLst/>
            </a:prstGeom>
          </p:spPr>
        </p:pic>
        <p:pic>
          <p:nvPicPr>
            <p:cNvPr id="6" name="Picture 5">
              <a:extLst>
                <a:ext uri="{FF2B5EF4-FFF2-40B4-BE49-F238E27FC236}">
                  <a16:creationId xmlns:a16="http://schemas.microsoft.com/office/drawing/2014/main" id="{05B300E4-F702-474F-A157-0402B294B40A}"/>
                </a:ext>
              </a:extLst>
            </p:cNvPr>
            <p:cNvPicPr>
              <a:picLocks noChangeAspect="1"/>
            </p:cNvPicPr>
            <p:nvPr/>
          </p:nvPicPr>
          <p:blipFill rotWithShape="1">
            <a:blip r:embed="rId3"/>
            <a:srcRect l="17712" t="19200" r="19288" b="47200"/>
            <a:stretch/>
          </p:blipFill>
          <p:spPr>
            <a:xfrm>
              <a:off x="325500" y="4437112"/>
              <a:ext cx="7115830" cy="2134749"/>
            </a:xfrm>
            <a:prstGeom prst="rect">
              <a:avLst/>
            </a:prstGeom>
          </p:spPr>
        </p:pic>
      </p:grpSp>
    </p:spTree>
    <p:extLst>
      <p:ext uri="{BB962C8B-B14F-4D97-AF65-F5344CB8AC3E}">
        <p14:creationId xmlns:p14="http://schemas.microsoft.com/office/powerpoint/2010/main" val="3112982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60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Topics</a:t>
            </a:r>
          </a:p>
        </p:txBody>
      </p:sp>
      <p:sp>
        <p:nvSpPr>
          <p:cNvPr id="8" name="Content Placeholder 7"/>
          <p:cNvSpPr>
            <a:spLocks noGrp="1"/>
          </p:cNvSpPr>
          <p:nvPr>
            <p:ph sz="half" idx="2"/>
          </p:nvPr>
        </p:nvSpPr>
        <p:spPr>
          <a:xfrm>
            <a:off x="457200" y="1600200"/>
            <a:ext cx="8229600" cy="4525963"/>
          </a:xfrm>
          <a:noFill/>
          <a:ln w="73025">
            <a:noFill/>
            <a:prstDash val="dash"/>
          </a:ln>
        </p:spPr>
        <p:txBody>
          <a:bodyPr>
            <a:normAutofit lnSpcReduction="10000"/>
          </a:bodyPr>
          <a:lstStyle/>
          <a:p>
            <a:pPr marL="0" indent="0">
              <a:buNone/>
            </a:pPr>
            <a:r>
              <a:rPr lang="en-GB" dirty="0">
                <a:solidFill>
                  <a:schemeClr val="bg2">
                    <a:lumMod val="50000"/>
                  </a:schemeClr>
                </a:solidFill>
                <a:latin typeface="Gill Sans MT" panose="020B0502020104020203" pitchFamily="34" charset="0"/>
              </a:rPr>
              <a:t>This year, we will be covering the following topics in History and Geography:</a:t>
            </a:r>
          </a:p>
          <a:p>
            <a:pPr marL="0" indent="0">
              <a:buNone/>
            </a:pPr>
            <a:endParaRPr lang="en-GB" dirty="0">
              <a:solidFill>
                <a:schemeClr val="bg2">
                  <a:lumMod val="50000"/>
                </a:schemeClr>
              </a:solidFill>
              <a:latin typeface="Gill Sans MT" panose="020B0502020104020203" pitchFamily="34" charset="0"/>
            </a:endParaRPr>
          </a:p>
          <a:p>
            <a:r>
              <a:rPr lang="en-GB" sz="2600" dirty="0">
                <a:solidFill>
                  <a:schemeClr val="bg2">
                    <a:lumMod val="50000"/>
                  </a:schemeClr>
                </a:solidFill>
                <a:latin typeface="Gill Sans MT" panose="020B0502020104020203" pitchFamily="34" charset="0"/>
              </a:rPr>
              <a:t>World War 2</a:t>
            </a:r>
          </a:p>
          <a:p>
            <a:r>
              <a:rPr lang="en-GB" sz="2600" dirty="0">
                <a:solidFill>
                  <a:schemeClr val="bg2">
                    <a:lumMod val="50000"/>
                  </a:schemeClr>
                </a:solidFill>
                <a:latin typeface="Gill Sans MT" panose="020B0502020104020203" pitchFamily="34" charset="0"/>
              </a:rPr>
              <a:t>Aztecs</a:t>
            </a:r>
          </a:p>
          <a:p>
            <a:r>
              <a:rPr lang="en-GB" sz="2600" dirty="0">
                <a:solidFill>
                  <a:schemeClr val="bg2">
                    <a:lumMod val="50000"/>
                  </a:schemeClr>
                </a:solidFill>
                <a:latin typeface="Gill Sans MT" panose="020B0502020104020203" pitchFamily="34" charset="0"/>
              </a:rPr>
              <a:t>Medicine through time</a:t>
            </a:r>
          </a:p>
          <a:p>
            <a:endParaRPr lang="en-GB" sz="2600" dirty="0">
              <a:solidFill>
                <a:schemeClr val="bg2">
                  <a:lumMod val="50000"/>
                </a:schemeClr>
              </a:solidFill>
              <a:latin typeface="Gill Sans MT" panose="020B0502020104020203" pitchFamily="34" charset="0"/>
            </a:endParaRPr>
          </a:p>
          <a:p>
            <a:r>
              <a:rPr lang="en-GB" sz="2600" dirty="0">
                <a:solidFill>
                  <a:schemeClr val="bg2">
                    <a:lumMod val="50000"/>
                  </a:schemeClr>
                </a:solidFill>
                <a:latin typeface="Gill Sans MT" panose="020B0502020104020203" pitchFamily="34" charset="0"/>
              </a:rPr>
              <a:t>Map skills</a:t>
            </a:r>
          </a:p>
          <a:p>
            <a:r>
              <a:rPr lang="en-GB" sz="2600" dirty="0">
                <a:solidFill>
                  <a:schemeClr val="bg2">
                    <a:lumMod val="50000"/>
                  </a:schemeClr>
                </a:solidFill>
                <a:latin typeface="Gill Sans MT" panose="020B0502020104020203" pitchFamily="34" charset="0"/>
              </a:rPr>
              <a:t>Hazardous world (volcanoes)</a:t>
            </a:r>
          </a:p>
          <a:p>
            <a:r>
              <a:rPr lang="en-GB" sz="2600" dirty="0">
                <a:solidFill>
                  <a:schemeClr val="bg2">
                    <a:lumMod val="50000"/>
                  </a:schemeClr>
                </a:solidFill>
                <a:latin typeface="Gill Sans MT" panose="020B0502020104020203" pitchFamily="34" charset="0"/>
              </a:rPr>
              <a:t>Ecosystems (rainforests)</a:t>
            </a:r>
          </a:p>
          <a:p>
            <a:endParaRPr lang="en-GB" sz="2600" dirty="0">
              <a:solidFill>
                <a:schemeClr val="bg2">
                  <a:lumMod val="50000"/>
                </a:schemeClr>
              </a:solidFill>
              <a:latin typeface="Gill Sans MT" panose="020B0502020104020203" pitchFamily="34" charset="0"/>
            </a:endParaRPr>
          </a:p>
          <a:p>
            <a:endParaRPr lang="en-GB" sz="2600" dirty="0">
              <a:solidFill>
                <a:srgbClr val="FFFF00"/>
              </a:solidFill>
              <a:latin typeface="Gill Sans MT" panose="020B0502020104020203" pitchFamily="34" charset="0"/>
            </a:endParaRPr>
          </a:p>
          <a:p>
            <a:endParaRPr lang="en-GB" dirty="0">
              <a:latin typeface="Gill Sans MT" panose="020B0502020104020203" pitchFamily="34" charset="0"/>
            </a:endParaRPr>
          </a:p>
          <a:p>
            <a:pPr>
              <a:buNone/>
            </a:pPr>
            <a:endParaRPr lang="en-GB" dirty="0">
              <a:latin typeface="Gill Sans MT" panose="020B0502020104020203" pitchFamily="34" charset="0"/>
            </a:endParaRPr>
          </a:p>
          <a:p>
            <a:endParaRPr lang="en-GB" dirty="0">
              <a:solidFill>
                <a:srgbClr val="FFFF00"/>
              </a:solidFill>
              <a:latin typeface="Gill Sans MT" panose="020B0502020104020203" pitchFamily="34" charset="0"/>
            </a:endParaRPr>
          </a:p>
        </p:txBody>
      </p:sp>
      <p:pic>
        <p:nvPicPr>
          <p:cNvPr id="1026" name="Picture 2" descr="Free World War 2 Cliparts, Download Free Clip Art, Free Clip Art on Clipart  Library">
            <a:extLst>
              <a:ext uri="{FF2B5EF4-FFF2-40B4-BE49-F238E27FC236}">
                <a16:creationId xmlns:a16="http://schemas.microsoft.com/office/drawing/2014/main" id="{04E923A7-EBC6-4144-BDE9-DBA972F5B7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5331972"/>
            <a:ext cx="2726432" cy="12513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Homework</a:t>
            </a:r>
          </a:p>
        </p:txBody>
      </p:sp>
      <p:sp>
        <p:nvSpPr>
          <p:cNvPr id="7" name="Title 4"/>
          <p:cNvSpPr txBox="1">
            <a:spLocks/>
          </p:cNvSpPr>
          <p:nvPr/>
        </p:nvSpPr>
        <p:spPr>
          <a:xfrm>
            <a:off x="477475" y="1772816"/>
            <a:ext cx="8229600" cy="4608512"/>
          </a:xfrm>
          <a:prstGeom prst="rect">
            <a:avLst/>
          </a:prstGeom>
          <a:noFill/>
          <a:ln w="73025">
            <a:noFill/>
            <a:prstDash val="dash"/>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No homework will be physically sent home for the foreseeable future (except half termly spelling sheets) so please support us by ensuring your child completes </a:t>
            </a:r>
            <a:r>
              <a:rPr lang="en-GB" sz="2400" b="1"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all</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homework online. </a:t>
            </a:r>
          </a:p>
          <a:p>
            <a:endPar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It is vital that children complete homework on time.  All homework is linked to the learning happening in the classroom. If your child is struggling, please help them, otherwise homework should be completed independently. </a:t>
            </a:r>
          </a:p>
          <a:p>
            <a:endPar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If there are any problems, please email me or ask your child to speak to me/Mrs Clamp as soon as possible.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53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Reading</a:t>
            </a:r>
            <a:endPar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a:spLocks noGrp="1"/>
          </p:cNvSpPr>
          <p:nvPr>
            <p:ph sz="half" idx="1"/>
          </p:nvPr>
        </p:nvSpPr>
        <p:spPr>
          <a:xfrm>
            <a:off x="467544" y="1628800"/>
            <a:ext cx="8208912" cy="5014910"/>
          </a:xfrm>
          <a:noFill/>
        </p:spPr>
        <p:txBody>
          <a:bodyPr>
            <a:normAutofit fontScale="77500" lnSpcReduction="20000"/>
          </a:bodyPr>
          <a:lstStyle/>
          <a:p>
            <a:pPr algn="ctr">
              <a:buNone/>
            </a:pPr>
            <a:r>
              <a:rPr lang="en-GB" dirty="0">
                <a:solidFill>
                  <a:schemeClr val="bg2">
                    <a:lumMod val="50000"/>
                  </a:schemeClr>
                </a:solidFill>
                <a:latin typeface="Gill Sans MT" panose="020B0502020104020203" pitchFamily="34" charset="0"/>
              </a:rPr>
              <a:t>Children have opportunities every day to read in school and they have a great selection of books to choose from in the classroom. Encourage them to talk about the books they’re reading with you.</a:t>
            </a:r>
          </a:p>
          <a:p>
            <a:pPr algn="ctr">
              <a:buNone/>
            </a:pPr>
            <a:endParaRPr lang="en-GB" dirty="0">
              <a:solidFill>
                <a:schemeClr val="bg2">
                  <a:lumMod val="50000"/>
                </a:schemeClr>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Please keep listening to children read to books you have at home. We will be listening to children read at school. If you have any comments to make, you can email them to me.</a:t>
            </a:r>
          </a:p>
          <a:p>
            <a:pPr algn="ctr">
              <a:buNone/>
            </a:pPr>
            <a:endParaRPr lang="en-GB" dirty="0">
              <a:solidFill>
                <a:schemeClr val="bg2">
                  <a:lumMod val="50000"/>
                </a:schemeClr>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All children have access to Reading Eggs and a homework task will be set weekly for them to complete. Encourage your child to access this and to play the games on the website too!</a:t>
            </a:r>
          </a:p>
        </p:txBody>
      </p:sp>
      <p:pic>
        <p:nvPicPr>
          <p:cNvPr id="2" name="Picture 1">
            <a:extLst>
              <a:ext uri="{FF2B5EF4-FFF2-40B4-BE49-F238E27FC236}">
                <a16:creationId xmlns:a16="http://schemas.microsoft.com/office/drawing/2014/main" id="{B173BF2A-CCF1-4F68-BF0D-D75021A1ED78}"/>
              </a:ext>
            </a:extLst>
          </p:cNvPr>
          <p:cNvPicPr>
            <a:picLocks noChangeAspect="1"/>
          </p:cNvPicPr>
          <p:nvPr/>
        </p:nvPicPr>
        <p:blipFill>
          <a:blip r:embed="rId3"/>
          <a:stretch>
            <a:fillRect/>
          </a:stretch>
        </p:blipFill>
        <p:spPr>
          <a:xfrm>
            <a:off x="6948264" y="193397"/>
            <a:ext cx="1974726" cy="128786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53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Spelling</a:t>
            </a:r>
            <a:endPar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a:spLocks noGrp="1"/>
          </p:cNvSpPr>
          <p:nvPr>
            <p:ph sz="half" idx="1"/>
          </p:nvPr>
        </p:nvSpPr>
        <p:spPr>
          <a:xfrm>
            <a:off x="467544" y="1628800"/>
            <a:ext cx="8208912" cy="5014910"/>
          </a:xfrm>
          <a:noFill/>
        </p:spPr>
        <p:txBody>
          <a:bodyPr>
            <a:normAutofit fontScale="92500" lnSpcReduction="10000"/>
          </a:bodyPr>
          <a:lstStyle/>
          <a:p>
            <a:pPr algn="ctr">
              <a:buNone/>
            </a:pPr>
            <a:r>
              <a:rPr lang="en-GB" dirty="0">
                <a:solidFill>
                  <a:schemeClr val="bg2">
                    <a:lumMod val="50000"/>
                  </a:schemeClr>
                </a:solidFill>
                <a:latin typeface="Gill Sans MT" panose="020B0502020104020203" pitchFamily="34" charset="0"/>
              </a:rPr>
              <a:t>Children should all have received this half term’s spelling sheets. The lists will be given out every half term for children to learn. The overview will go on the Parent hub too, so parents have access to these lists. If children lose their sheet, they can be given another one.</a:t>
            </a:r>
          </a:p>
          <a:p>
            <a:pPr algn="ctr">
              <a:buNone/>
            </a:pPr>
            <a:endParaRPr lang="en-GB" dirty="0">
              <a:solidFill>
                <a:schemeClr val="bg2">
                  <a:lumMod val="50000"/>
                </a:schemeClr>
              </a:solidFill>
              <a:latin typeface="Gill Sans MT" panose="020B0502020104020203" pitchFamily="34" charset="0"/>
            </a:endParaRPr>
          </a:p>
          <a:p>
            <a:pPr algn="ctr">
              <a:buNone/>
            </a:pPr>
            <a:r>
              <a:rPr lang="en-GB" dirty="0">
                <a:solidFill>
                  <a:schemeClr val="bg2">
                    <a:lumMod val="50000"/>
                  </a:schemeClr>
                </a:solidFill>
                <a:latin typeface="Gill Sans MT" panose="020B0502020104020203" pitchFamily="34" charset="0"/>
              </a:rPr>
              <a:t>Spelling tests are done on a </a:t>
            </a:r>
            <a:r>
              <a:rPr lang="en-GB" b="1" dirty="0">
                <a:solidFill>
                  <a:schemeClr val="bg2">
                    <a:lumMod val="50000"/>
                  </a:schemeClr>
                </a:solidFill>
                <a:latin typeface="Gill Sans MT" panose="020B0502020104020203" pitchFamily="34" charset="0"/>
              </a:rPr>
              <a:t>Friday</a:t>
            </a:r>
            <a:r>
              <a:rPr lang="en-GB" dirty="0">
                <a:solidFill>
                  <a:schemeClr val="bg2">
                    <a:lumMod val="50000"/>
                  </a:schemeClr>
                </a:solidFill>
                <a:latin typeface="Gill Sans MT" panose="020B0502020104020203" pitchFamily="34" charset="0"/>
              </a:rPr>
              <a:t> and we keep records of the scores. Please encourage your children to learn the spellings as these are incredibly important. </a:t>
            </a:r>
          </a:p>
          <a:p>
            <a:pPr algn="ctr">
              <a:buNone/>
            </a:pPr>
            <a:endParaRPr lang="en-GB" dirty="0">
              <a:solidFill>
                <a:schemeClr val="bg2">
                  <a:lumMod val="50000"/>
                </a:schemeClr>
              </a:solidFill>
              <a:latin typeface="Gill Sans MT" panose="020B0502020104020203" pitchFamily="34" charset="0"/>
            </a:endParaRPr>
          </a:p>
          <a:p>
            <a:pPr algn="ctr">
              <a:buNone/>
            </a:pPr>
            <a:endParaRPr lang="en-GB" dirty="0">
              <a:solidFill>
                <a:schemeClr val="bg2">
                  <a:lumMod val="50000"/>
                </a:schemeClr>
              </a:solidFill>
              <a:latin typeface="Gill Sans MT" panose="020B0502020104020203" pitchFamily="34" charset="0"/>
            </a:endParaRPr>
          </a:p>
          <a:p>
            <a:pPr>
              <a:buNone/>
            </a:pPr>
            <a:endParaRPr lang="en-GB" dirty="0">
              <a:solidFill>
                <a:schemeClr val="bg2">
                  <a:lumMod val="50000"/>
                </a:schemeClr>
              </a:solidFill>
              <a:latin typeface="Gill Sans MT" panose="020B0502020104020203"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a:bodyPr>
          <a:lstStyle/>
          <a:p>
            <a:r>
              <a:rPr lang="en-GB" sz="60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Maths homework</a:t>
            </a:r>
          </a:p>
        </p:txBody>
      </p:sp>
      <p:sp>
        <p:nvSpPr>
          <p:cNvPr id="8" name="Content Placeholder 7"/>
          <p:cNvSpPr>
            <a:spLocks noGrp="1"/>
          </p:cNvSpPr>
          <p:nvPr>
            <p:ph sz="half" idx="1"/>
          </p:nvPr>
        </p:nvSpPr>
        <p:spPr>
          <a:xfrm>
            <a:off x="467544" y="1628800"/>
            <a:ext cx="8208912" cy="4248472"/>
          </a:xfrm>
          <a:noFill/>
          <a:ln>
            <a:noFill/>
          </a:ln>
        </p:spPr>
        <p:txBody>
          <a:bodyPr>
            <a:noAutofit/>
          </a:bodyPr>
          <a:lstStyle/>
          <a:p>
            <a:pPr algn="ctr">
              <a:buNone/>
            </a:pP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Maths homework is set via </a:t>
            </a:r>
            <a:r>
              <a:rPr lang="en-GB" sz="2400" dirty="0" err="1">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MyMaths</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and Times Table </a:t>
            </a:r>
            <a:r>
              <a:rPr lang="en-GB" sz="2400" dirty="0" err="1">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Rockstars</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Homework is set on a </a:t>
            </a:r>
            <a:r>
              <a:rPr lang="en-GB" sz="2400"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Friday</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and is due in the following </a:t>
            </a:r>
            <a:r>
              <a:rPr lang="en-GB" sz="2400"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Thursday</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Records of non-completion will be kept and messages will be sent home. </a:t>
            </a:r>
          </a:p>
          <a:p>
            <a:pPr algn="ctr">
              <a:buNone/>
            </a:pPr>
            <a:endPar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algn="ctr">
              <a:buNone/>
            </a:pP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Each child has their own individual log in for these websites. </a:t>
            </a:r>
          </a:p>
          <a:p>
            <a:pPr algn="ctr">
              <a:buNone/>
            </a:pPr>
            <a:endPar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algn="ctr">
              <a:buNone/>
            </a:pPr>
            <a:r>
              <a:rPr lang="en-GB" sz="2400" dirty="0" err="1">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MyMaths</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homework will link to the Maths lessons of the week. Times Table </a:t>
            </a:r>
            <a:r>
              <a:rPr lang="en-GB" sz="2400" dirty="0" err="1">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Rockstars</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homework will help children with their vital, quick recall of times table facts. Times Table </a:t>
            </a:r>
            <a:r>
              <a:rPr lang="en-GB" sz="2400" dirty="0" err="1">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Rockstars</a:t>
            </a:r>
            <a:r>
              <a:rPr lang="en-GB" sz="2400"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 is an interactive and fun way to practise tables. </a:t>
            </a:r>
          </a:p>
        </p:txBody>
      </p:sp>
      <p:pic>
        <p:nvPicPr>
          <p:cNvPr id="2" name="Picture 1">
            <a:extLst>
              <a:ext uri="{FF2B5EF4-FFF2-40B4-BE49-F238E27FC236}">
                <a16:creationId xmlns:a16="http://schemas.microsoft.com/office/drawing/2014/main" id="{D9C293AA-31E7-40B6-BAD2-E871B855065E}"/>
              </a:ext>
            </a:extLst>
          </p:cNvPr>
          <p:cNvPicPr>
            <a:picLocks noChangeAspect="1"/>
          </p:cNvPicPr>
          <p:nvPr/>
        </p:nvPicPr>
        <p:blipFill>
          <a:blip r:embed="rId3"/>
          <a:stretch>
            <a:fillRect/>
          </a:stretch>
        </p:blipFill>
        <p:spPr>
          <a:xfrm>
            <a:off x="107504" y="5691494"/>
            <a:ext cx="1296144" cy="956678"/>
          </a:xfrm>
          <a:prstGeom prst="rect">
            <a:avLst/>
          </a:prstGeom>
        </p:spPr>
      </p:pic>
      <p:pic>
        <p:nvPicPr>
          <p:cNvPr id="3" name="Picture 2">
            <a:extLst>
              <a:ext uri="{FF2B5EF4-FFF2-40B4-BE49-F238E27FC236}">
                <a16:creationId xmlns:a16="http://schemas.microsoft.com/office/drawing/2014/main" id="{02311F86-D8C9-4AAD-BFCF-FC5DEAB4D385}"/>
              </a:ext>
            </a:extLst>
          </p:cNvPr>
          <p:cNvPicPr>
            <a:picLocks noChangeAspect="1"/>
          </p:cNvPicPr>
          <p:nvPr/>
        </p:nvPicPr>
        <p:blipFill>
          <a:blip r:embed="rId4"/>
          <a:stretch>
            <a:fillRect/>
          </a:stretch>
        </p:blipFill>
        <p:spPr>
          <a:xfrm>
            <a:off x="7594508" y="5691494"/>
            <a:ext cx="1296144" cy="97964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noFill/>
          <a:ln w="73025">
            <a:noFill/>
            <a:prstDash val="dash"/>
          </a:ln>
        </p:spPr>
        <p:txBody>
          <a:bodyPr>
            <a:normAutofit fontScale="90000"/>
          </a:bodyPr>
          <a:lstStyle/>
          <a:p>
            <a:r>
              <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PE</a:t>
            </a:r>
          </a:p>
        </p:txBody>
      </p:sp>
      <p:sp>
        <p:nvSpPr>
          <p:cNvPr id="6" name="Subtitle 5"/>
          <p:cNvSpPr>
            <a:spLocks noGrp="1"/>
          </p:cNvSpPr>
          <p:nvPr>
            <p:ph idx="1"/>
          </p:nvPr>
        </p:nvSpPr>
        <p:spPr>
          <a:xfrm>
            <a:off x="457200" y="1600200"/>
            <a:ext cx="8229600" cy="5043510"/>
          </a:xfrm>
          <a:noFill/>
          <a:ln w="73025">
            <a:noFill/>
            <a:prstDash val="dash"/>
          </a:ln>
        </p:spPr>
        <p:txBody>
          <a:bodyPr>
            <a:noAutofit/>
          </a:bodyPr>
          <a:lstStyle/>
          <a:p>
            <a:pPr marL="0" indent="0">
              <a:buNone/>
            </a:pP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PE day in Year 6 is a </a:t>
            </a:r>
            <a:r>
              <a:rPr lang="en-GB"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Monday</a:t>
            </a: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a:t>
            </a:r>
          </a:p>
          <a:p>
            <a:pPr marL="0" indent="0">
              <a:buNone/>
            </a:pPr>
            <a:endPar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marL="0" indent="0">
              <a:buNone/>
            </a:pP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Children should arrive in their PE kits on their designated day – this should be their school PE kit (white t-shirt, navy shorts, trainers). </a:t>
            </a:r>
          </a:p>
          <a:p>
            <a:pPr marL="0" indent="0">
              <a:buNone/>
            </a:pPr>
            <a:endPar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a:p>
            <a:pPr marL="0" indent="0">
              <a:buNone/>
            </a:pP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Children are also permitted to wear </a:t>
            </a:r>
            <a:r>
              <a:rPr lang="en-GB" b="1"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navy/black </a:t>
            </a:r>
            <a:r>
              <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tracksuit bottoms.</a:t>
            </a:r>
          </a:p>
          <a:p>
            <a:pPr>
              <a:buNone/>
            </a:pPr>
            <a:endParaRPr lang="en-GB"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pic>
        <p:nvPicPr>
          <p:cNvPr id="2056" name="Picture 8" descr="Physical Education Front Page - Physical Education Black And White Clipart,  HD Png Download , Transparent Png Image - PNGitem">
            <a:extLst>
              <a:ext uri="{FF2B5EF4-FFF2-40B4-BE49-F238E27FC236}">
                <a16:creationId xmlns:a16="http://schemas.microsoft.com/office/drawing/2014/main" id="{98A28BAC-85C3-408A-9150-C2592A8BABB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7029"/>
          <a:stretch/>
        </p:blipFill>
        <p:spPr bwMode="auto">
          <a:xfrm>
            <a:off x="6228184" y="5783237"/>
            <a:ext cx="2583582" cy="800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6646"/>
            <a:ext cx="8229600" cy="1143000"/>
          </a:xfrm>
          <a:noFill/>
          <a:ln w="73025">
            <a:noFill/>
            <a:prstDash val="dash"/>
          </a:ln>
        </p:spPr>
        <p:txBody>
          <a:bodyPr>
            <a:normAutofit/>
          </a:bodyPr>
          <a:lstStyle/>
          <a:p>
            <a:r>
              <a:rPr lang="en-GB" sz="53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rPr>
              <a:t>Trips and Visits</a:t>
            </a:r>
            <a:endParaRPr lang="en-GB" sz="7200" u="sng" dirty="0">
              <a:ln w="0"/>
              <a:solidFill>
                <a:schemeClr val="bg2">
                  <a:lumMod val="50000"/>
                </a:schemeClr>
              </a:solidFill>
              <a:effectLst>
                <a:outerShdw blurRad="38100" dist="25400" dir="5400000" algn="ctr" rotWithShape="0">
                  <a:srgbClr val="6E747A">
                    <a:alpha val="43000"/>
                  </a:srgbClr>
                </a:outerShdw>
              </a:effectLst>
              <a:latin typeface="Gill Sans MT" panose="020B0502020104020203" pitchFamily="34" charset="0"/>
            </a:endParaRPr>
          </a:p>
        </p:txBody>
      </p:sp>
      <p:sp>
        <p:nvSpPr>
          <p:cNvPr id="8" name="Content Placeholder 7"/>
          <p:cNvSpPr txBox="1">
            <a:spLocks/>
          </p:cNvSpPr>
          <p:nvPr/>
        </p:nvSpPr>
        <p:spPr>
          <a:xfrm>
            <a:off x="395536" y="1628800"/>
            <a:ext cx="8280920" cy="4525963"/>
          </a:xfrm>
          <a:prstGeom prst="rect">
            <a:avLst/>
          </a:prstGeom>
          <a:no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dirty="0">
                <a:solidFill>
                  <a:schemeClr val="bg2">
                    <a:lumMod val="50000"/>
                  </a:schemeClr>
                </a:solidFill>
                <a:latin typeface="Gill Sans MT" panose="020B0502020104020203" pitchFamily="34" charset="0"/>
              </a:rPr>
              <a:t>Some trips and visits will still be able to take place this year in accordance with guidance. </a:t>
            </a:r>
          </a:p>
          <a:p>
            <a:pPr marL="0" indent="0">
              <a:buNone/>
            </a:pPr>
            <a:r>
              <a:rPr lang="en-GB" dirty="0">
                <a:solidFill>
                  <a:schemeClr val="bg2">
                    <a:lumMod val="50000"/>
                  </a:schemeClr>
                </a:solidFill>
                <a:latin typeface="Gill Sans MT" panose="020B0502020104020203" pitchFamily="34" charset="0"/>
              </a:rPr>
              <a:t>All visits will be suitably risk assessed and information shared with you once details have been confirmed.</a:t>
            </a:r>
          </a:p>
          <a:p>
            <a:pPr marL="0" indent="0">
              <a:buNone/>
            </a:pPr>
            <a:r>
              <a:rPr lang="en-GB" dirty="0">
                <a:solidFill>
                  <a:schemeClr val="bg2">
                    <a:lumMod val="50000"/>
                  </a:schemeClr>
                </a:solidFill>
                <a:latin typeface="Gill Sans MT" panose="020B0502020104020203" pitchFamily="34" charset="0"/>
              </a:rPr>
              <a:t>Information about trips will be circulated with letters and information on Parent Hub. </a:t>
            </a:r>
          </a:p>
          <a:p>
            <a:pPr>
              <a:buFont typeface="Arial" pitchFamily="34" charset="0"/>
              <a:buNone/>
            </a:pPr>
            <a:endParaRPr lang="en-GB" dirty="0">
              <a:solidFill>
                <a:schemeClr val="bg2">
                  <a:lumMod val="50000"/>
                </a:schemeClr>
              </a:solidFill>
              <a:latin typeface="Gill Sans MT" panose="020B0502020104020203" pitchFamily="34" charset="0"/>
            </a:endParaRPr>
          </a:p>
          <a:p>
            <a:pPr>
              <a:buFont typeface="Arial" pitchFamily="34" charset="0"/>
              <a:buNone/>
            </a:pPr>
            <a:endParaRPr lang="en-GB" u="sng" dirty="0">
              <a:solidFill>
                <a:schemeClr val="bg2">
                  <a:lumMod val="50000"/>
                </a:schemeClr>
              </a:solidFill>
              <a:latin typeface="Gill Sans MT" panose="020B0502020104020203" pitchFamily="34" charset="0"/>
            </a:endParaRPr>
          </a:p>
          <a:p>
            <a:pPr algn="ctr">
              <a:buFont typeface="Arial" pitchFamily="34" charset="0"/>
              <a:buNone/>
            </a:pPr>
            <a:endParaRPr lang="en-GB" dirty="0">
              <a:solidFill>
                <a:schemeClr val="bg2">
                  <a:lumMod val="50000"/>
                </a:schemeClr>
              </a:solidFill>
              <a:latin typeface="Gill Sans MT" panose="020B0502020104020203" pitchFamily="34" charset="0"/>
            </a:endParaRPr>
          </a:p>
          <a:p>
            <a:pPr algn="ctr">
              <a:buFont typeface="Arial" pitchFamily="34" charset="0"/>
              <a:buNone/>
            </a:pPr>
            <a:endParaRPr lang="en-GB" dirty="0">
              <a:solidFill>
                <a:schemeClr val="bg2">
                  <a:lumMod val="50000"/>
                </a:schemeClr>
              </a:solidFill>
              <a:latin typeface="Gill Sans MT" panose="020B0502020104020203" pitchFamily="34" charset="0"/>
            </a:endParaRPr>
          </a:p>
          <a:p>
            <a:pPr>
              <a:buFont typeface="Arial" pitchFamily="34" charset="0"/>
              <a:buNone/>
            </a:pPr>
            <a:endParaRPr lang="en-GB" dirty="0">
              <a:solidFill>
                <a:schemeClr val="bg2">
                  <a:lumMod val="50000"/>
                </a:schemeClr>
              </a:solidFill>
              <a:latin typeface="Gill Sans MT" panose="020B0502020104020203"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2482</TotalTime>
  <Words>927</Words>
  <Application>Microsoft Office PowerPoint</Application>
  <PresentationFormat>On-screen Show (4:3)</PresentationFormat>
  <Paragraphs>123</Paragraphs>
  <Slides>15</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Gill Sans MT</vt:lpstr>
      <vt:lpstr>Office Theme</vt:lpstr>
      <vt:lpstr>1_Office Theme</vt:lpstr>
      <vt:lpstr>Year 6  Parents’ information</vt:lpstr>
      <vt:lpstr>PowerPoint Presentation</vt:lpstr>
      <vt:lpstr>Topics</vt:lpstr>
      <vt:lpstr>Homework</vt:lpstr>
      <vt:lpstr>Reading</vt:lpstr>
      <vt:lpstr>Spelling</vt:lpstr>
      <vt:lpstr>Maths homework</vt:lpstr>
      <vt:lpstr>PE</vt:lpstr>
      <vt:lpstr>Trips and Visits</vt:lpstr>
      <vt:lpstr>Uniform</vt:lpstr>
      <vt:lpstr>KS2 SATS  9th-12th May 2021</vt:lpstr>
      <vt:lpstr>KS2 SATS   9th- 12th May 2021</vt:lpstr>
      <vt:lpstr>KS2 SATS   9th- 12th  May 2020</vt:lpstr>
      <vt:lpstr>Parent Hub</vt:lpstr>
      <vt:lpstr>Information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3 and 4</dc:title>
  <dc:creator>Staff</dc:creator>
  <cp:lastModifiedBy>Michael O'Brien</cp:lastModifiedBy>
  <cp:revision>73</cp:revision>
  <dcterms:created xsi:type="dcterms:W3CDTF">2014-09-05T16:48:26Z</dcterms:created>
  <dcterms:modified xsi:type="dcterms:W3CDTF">2020-10-02T12:52:45Z</dcterms:modified>
</cp:coreProperties>
</file>