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
  </p:notesMasterIdLst>
  <p:handoutMasterIdLst>
    <p:handoutMasterId r:id="rId10"/>
  </p:handoutMasterIdLst>
  <p:sldIdLst>
    <p:sldId id="258" r:id="rId2"/>
    <p:sldId id="259" r:id="rId3"/>
    <p:sldId id="260" r:id="rId4"/>
    <p:sldId id="262" r:id="rId5"/>
    <p:sldId id="261" r:id="rId6"/>
    <p:sldId id="263" r:id="rId7"/>
    <p:sldId id="264" r:id="rId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1" autoAdjust="0"/>
    <p:restoredTop sz="96182" autoAdjust="0"/>
  </p:normalViewPr>
  <p:slideViewPr>
    <p:cSldViewPr showGuides="1">
      <p:cViewPr varScale="1">
        <p:scale>
          <a:sx n="47" d="100"/>
          <a:sy n="47" d="100"/>
        </p:scale>
        <p:origin x="58" y="893"/>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2/7/2023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2/7/2023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2/7/2023</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2/7/2023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2/7/2023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2/7/2023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2/7/2023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2/7/2023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2/7/2023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2/7/2023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2/7/2023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2/7/2023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2/7/2023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2/7/2023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Reading with your child</a:t>
            </a:r>
          </a:p>
        </p:txBody>
      </p:sp>
      <p:sp>
        <p:nvSpPr>
          <p:cNvPr id="3" name="Subtitle 2"/>
          <p:cNvSpPr>
            <a:spLocks noGrp="1"/>
          </p:cNvSpPr>
          <p:nvPr>
            <p:ph type="subTitle" idx="1"/>
          </p:nvPr>
        </p:nvSpPr>
        <p:spPr/>
        <p:txBody>
          <a:bodyPr/>
          <a:lstStyle/>
          <a:p>
            <a:r>
              <a:rPr lang="en-US" dirty="0"/>
              <a:t>Guide for parents</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243408"/>
            <a:ext cx="10157354" cy="1397000"/>
          </a:xfrm>
        </p:spPr>
        <p:txBody>
          <a:bodyPr/>
          <a:lstStyle/>
          <a:p>
            <a:r>
              <a:rPr lang="en-US" dirty="0"/>
              <a:t>Phonics</a:t>
            </a:r>
          </a:p>
        </p:txBody>
      </p:sp>
      <p:sp>
        <p:nvSpPr>
          <p:cNvPr id="3" name="Content Placeholder 2"/>
          <p:cNvSpPr>
            <a:spLocks noGrp="1"/>
          </p:cNvSpPr>
          <p:nvPr>
            <p:ph idx="1"/>
          </p:nvPr>
        </p:nvSpPr>
        <p:spPr>
          <a:xfrm>
            <a:off x="549796" y="1178439"/>
            <a:ext cx="9145016" cy="5184576"/>
          </a:xfrm>
        </p:spPr>
        <p:txBody>
          <a:bodyPr>
            <a:normAutofit fontScale="92500" lnSpcReduction="20000"/>
          </a:bodyPr>
          <a:lstStyle/>
          <a:p>
            <a:r>
              <a:rPr lang="en-US" dirty="0"/>
              <a:t>Phonics learning relies on children being able to hear and distinguish the sounds in words.</a:t>
            </a:r>
          </a:p>
          <a:p>
            <a:r>
              <a:rPr lang="en-US" dirty="0"/>
              <a:t>We use Read Write Inc phonics scheme in school.</a:t>
            </a:r>
          </a:p>
          <a:p>
            <a:r>
              <a:rPr lang="en-US" dirty="0"/>
              <a:t>The first sounds (set 1) are single letter sounds and then the children are introduced to sounds represented by two letters (digraphs/special friends) e.g. </a:t>
            </a:r>
            <a:r>
              <a:rPr lang="en-US" dirty="0" err="1"/>
              <a:t>th</a:t>
            </a:r>
            <a:r>
              <a:rPr lang="en-US" dirty="0"/>
              <a:t>, </a:t>
            </a:r>
            <a:r>
              <a:rPr lang="en-US" dirty="0" err="1"/>
              <a:t>sh</a:t>
            </a:r>
            <a:r>
              <a:rPr lang="en-US" dirty="0"/>
              <a:t>, ck, </a:t>
            </a:r>
            <a:r>
              <a:rPr lang="en-US" dirty="0" err="1"/>
              <a:t>ch.</a:t>
            </a:r>
            <a:r>
              <a:rPr lang="en-US" dirty="0"/>
              <a:t> The children then learn to blend the sounds together to read words.</a:t>
            </a:r>
          </a:p>
          <a:p>
            <a:r>
              <a:rPr lang="en-US" dirty="0"/>
              <a:t>The children also learn to read ‘red/tricky’ words which cannot be read phonetically e.g. the, said, you.</a:t>
            </a:r>
          </a:p>
          <a:p>
            <a:r>
              <a:rPr lang="en-US" dirty="0"/>
              <a:t>The children then learn more digraphs (set 2/ set 3) such as ay, </a:t>
            </a:r>
            <a:r>
              <a:rPr lang="en-US" dirty="0" err="1"/>
              <a:t>ee</a:t>
            </a:r>
            <a:r>
              <a:rPr lang="en-US" dirty="0"/>
              <a:t>, </a:t>
            </a:r>
            <a:r>
              <a:rPr lang="en-US" dirty="0" err="1"/>
              <a:t>igh</a:t>
            </a:r>
            <a:r>
              <a:rPr lang="en-US" dirty="0"/>
              <a:t>, air, </a:t>
            </a:r>
            <a:r>
              <a:rPr lang="en-US" dirty="0" err="1"/>
              <a:t>oo</a:t>
            </a:r>
            <a:r>
              <a:rPr lang="en-US" dirty="0"/>
              <a:t>. As well as split sounds a-e  in cake and </a:t>
            </a:r>
            <a:r>
              <a:rPr lang="en-US" dirty="0" err="1"/>
              <a:t>i</a:t>
            </a:r>
            <a:r>
              <a:rPr lang="en-US" dirty="0"/>
              <a:t>-e in nice.</a:t>
            </a:r>
          </a:p>
          <a:p>
            <a:r>
              <a:rPr lang="en-US" dirty="0"/>
              <a:t>The children developing confidence in spotting and reading these sounds in words and then using them in their writing.</a:t>
            </a:r>
          </a:p>
          <a:p>
            <a:endParaRPr lang="en-US" dirty="0"/>
          </a:p>
          <a:p>
            <a:endParaRPr lang="en-US" dirty="0"/>
          </a:p>
        </p:txBody>
      </p:sp>
      <p:pic>
        <p:nvPicPr>
          <p:cNvPr id="6146" name="Picture 2" descr="Phonic Pebbles - play and learn with letters and sounds">
            <a:extLst>
              <a:ext uri="{FF2B5EF4-FFF2-40B4-BE49-F238E27FC236}">
                <a16:creationId xmlns:a16="http://schemas.microsoft.com/office/drawing/2014/main" id="{63CC396D-CA3A-4AD4-85B9-EE1C69107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0555" y="4669276"/>
            <a:ext cx="2198704" cy="15705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C262406-AA71-47F1-9319-BDF0B8C452D5}"/>
              </a:ext>
            </a:extLst>
          </p:cNvPr>
          <p:cNvPicPr>
            <a:picLocks noChangeAspect="1"/>
          </p:cNvPicPr>
          <p:nvPr/>
        </p:nvPicPr>
        <p:blipFill>
          <a:blip r:embed="rId3"/>
          <a:stretch>
            <a:fillRect/>
          </a:stretch>
        </p:blipFill>
        <p:spPr>
          <a:xfrm>
            <a:off x="9986997" y="922393"/>
            <a:ext cx="1722262" cy="1266637"/>
          </a:xfrm>
          <a:prstGeom prst="rect">
            <a:avLst/>
          </a:prstGeom>
        </p:spPr>
      </p:pic>
      <p:pic>
        <p:nvPicPr>
          <p:cNvPr id="5" name="Picture 4">
            <a:extLst>
              <a:ext uri="{FF2B5EF4-FFF2-40B4-BE49-F238E27FC236}">
                <a16:creationId xmlns:a16="http://schemas.microsoft.com/office/drawing/2014/main" id="{CE7F5DBA-EF69-4E55-8B1B-021C12401E65}"/>
              </a:ext>
            </a:extLst>
          </p:cNvPr>
          <p:cNvPicPr>
            <a:picLocks noChangeAspect="1"/>
          </p:cNvPicPr>
          <p:nvPr/>
        </p:nvPicPr>
        <p:blipFill>
          <a:blip r:embed="rId4"/>
          <a:stretch>
            <a:fillRect/>
          </a:stretch>
        </p:blipFill>
        <p:spPr>
          <a:xfrm>
            <a:off x="10009323" y="2390896"/>
            <a:ext cx="1629706" cy="1952162"/>
          </a:xfrm>
          <a:prstGeom prst="rect">
            <a:avLst/>
          </a:prstGeom>
        </p:spPr>
      </p:pic>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735" y="-287400"/>
            <a:ext cx="10157354" cy="1397000"/>
          </a:xfrm>
        </p:spPr>
        <p:txBody>
          <a:bodyPr/>
          <a:lstStyle/>
          <a:p>
            <a:r>
              <a:rPr lang="en-US" dirty="0"/>
              <a:t>Early Reading Tips</a:t>
            </a:r>
          </a:p>
        </p:txBody>
      </p:sp>
      <p:pic>
        <p:nvPicPr>
          <p:cNvPr id="1026" name="Picture 2" descr="Learning to Write - how we montessori">
            <a:extLst>
              <a:ext uri="{FF2B5EF4-FFF2-40B4-BE49-F238E27FC236}">
                <a16:creationId xmlns:a16="http://schemas.microsoft.com/office/drawing/2014/main" id="{84C5077F-E54E-474D-BD80-6B852CB9E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732" y="1178023"/>
            <a:ext cx="2973844" cy="1984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Toddler's Shopping List - Simple Fun for Kids">
            <a:extLst>
              <a:ext uri="{FF2B5EF4-FFF2-40B4-BE49-F238E27FC236}">
                <a16:creationId xmlns:a16="http://schemas.microsoft.com/office/drawing/2014/main" id="{14AC7538-D657-4487-8216-083420158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436" y="3356992"/>
            <a:ext cx="3345331" cy="2232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B30F2A-DBD9-46EF-A5F0-9E9AAF150A9B}"/>
              </a:ext>
            </a:extLst>
          </p:cNvPr>
          <p:cNvSpPr txBox="1"/>
          <p:nvPr/>
        </p:nvSpPr>
        <p:spPr>
          <a:xfrm>
            <a:off x="701407" y="1595286"/>
            <a:ext cx="5516935" cy="3951851"/>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en-GB" dirty="0"/>
              <a:t>Flour writing – use a baking tray to form letters.</a:t>
            </a:r>
          </a:p>
          <a:p>
            <a:pPr marL="342900" indent="-342900">
              <a:lnSpc>
                <a:spcPct val="95000"/>
              </a:lnSpc>
              <a:buFont typeface="Arial" panose="020B0604020202020204" pitchFamily="34" charset="0"/>
              <a:buChar char="•"/>
            </a:pPr>
            <a:r>
              <a:rPr lang="en-GB" dirty="0"/>
              <a:t>Making lists together. Can child read/write simple words.</a:t>
            </a:r>
          </a:p>
          <a:p>
            <a:pPr marL="342900" indent="-342900">
              <a:lnSpc>
                <a:spcPct val="95000"/>
              </a:lnSpc>
              <a:buFont typeface="Arial" panose="020B0604020202020204" pitchFamily="34" charset="0"/>
              <a:buChar char="•"/>
            </a:pPr>
            <a:r>
              <a:rPr lang="en-GB" dirty="0"/>
              <a:t>Using magnet letters on the fridge.</a:t>
            </a:r>
          </a:p>
          <a:p>
            <a:pPr marL="342900" indent="-342900">
              <a:lnSpc>
                <a:spcPct val="95000"/>
              </a:lnSpc>
              <a:buFont typeface="Arial" panose="020B0604020202020204" pitchFamily="34" charset="0"/>
              <a:buChar char="•"/>
            </a:pPr>
            <a:r>
              <a:rPr lang="en-GB" dirty="0"/>
              <a:t>Talking like robots – Can you find your s-o-ck-s?</a:t>
            </a:r>
          </a:p>
          <a:p>
            <a:pPr marL="342900" indent="-342900">
              <a:lnSpc>
                <a:spcPct val="95000"/>
              </a:lnSpc>
              <a:buFont typeface="Arial" panose="020B0604020202020204" pitchFamily="34" charset="0"/>
              <a:buChar char="•"/>
            </a:pPr>
            <a:r>
              <a:rPr lang="en-GB" dirty="0"/>
              <a:t>I spy – Can you spot something with m or when out and about asking your child to spot letters.</a:t>
            </a:r>
          </a:p>
        </p:txBody>
      </p:sp>
      <p:pic>
        <p:nvPicPr>
          <p:cNvPr id="1032" name="Picture 8" descr="Magnetic Letters Fridge Match-Up | Alphabet activities preschool, Magnetic  letters, Lettering alphabet">
            <a:extLst>
              <a:ext uri="{FF2B5EF4-FFF2-40B4-BE49-F238E27FC236}">
                <a16:creationId xmlns:a16="http://schemas.microsoft.com/office/drawing/2014/main" id="{847FC414-DA13-451F-8F5A-83D5E6261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850" y="151648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atic-content.cromwell.co.uk/images/854_854/g/jeeps/316/oxd3162500k.jpg">
            <a:extLst>
              <a:ext uri="{FF2B5EF4-FFF2-40B4-BE49-F238E27FC236}">
                <a16:creationId xmlns:a16="http://schemas.microsoft.com/office/drawing/2014/main" id="{3922F553-348A-44C3-9782-F69884BE7C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3573" y="5214670"/>
            <a:ext cx="1495600" cy="1495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yber Talk Robot - Clementoni">
            <a:extLst>
              <a:ext uri="{FF2B5EF4-FFF2-40B4-BE49-F238E27FC236}">
                <a16:creationId xmlns:a16="http://schemas.microsoft.com/office/drawing/2014/main" id="{EFCAA46C-0175-426B-A48A-A839AC0430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6820" y="3611147"/>
            <a:ext cx="20193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98257"/>
            <a:ext cx="10157354" cy="1397000"/>
          </a:xfrm>
        </p:spPr>
        <p:txBody>
          <a:bodyPr/>
          <a:lstStyle/>
          <a:p>
            <a:r>
              <a:rPr lang="en-US" dirty="0"/>
              <a:t>Developing a love of reading</a:t>
            </a:r>
          </a:p>
        </p:txBody>
      </p:sp>
      <p:sp>
        <p:nvSpPr>
          <p:cNvPr id="6" name="TextBox 5">
            <a:extLst>
              <a:ext uri="{FF2B5EF4-FFF2-40B4-BE49-F238E27FC236}">
                <a16:creationId xmlns:a16="http://schemas.microsoft.com/office/drawing/2014/main" id="{67376EE1-8A4B-42A7-975A-BA54E0836664}"/>
              </a:ext>
            </a:extLst>
          </p:cNvPr>
          <p:cNvSpPr txBox="1"/>
          <p:nvPr/>
        </p:nvSpPr>
        <p:spPr>
          <a:xfrm>
            <a:off x="621804" y="1772816"/>
            <a:ext cx="8280920" cy="4302716"/>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en-GB" dirty="0"/>
              <a:t>Reading should be a positive experience. So never force your child to read.</a:t>
            </a:r>
          </a:p>
          <a:p>
            <a:pPr marL="342900" indent="-342900">
              <a:lnSpc>
                <a:spcPct val="95000"/>
              </a:lnSpc>
              <a:buFont typeface="Arial" panose="020B0604020202020204" pitchFamily="34" charset="0"/>
              <a:buChar char="•"/>
            </a:pPr>
            <a:r>
              <a:rPr lang="en-GB" dirty="0"/>
              <a:t>We want every children to develop a love of reading.</a:t>
            </a:r>
          </a:p>
          <a:p>
            <a:pPr marL="342900" indent="-342900">
              <a:lnSpc>
                <a:spcPct val="95000"/>
              </a:lnSpc>
              <a:buFont typeface="Arial" panose="020B0604020202020204" pitchFamily="34" charset="0"/>
              <a:buChar char="•"/>
            </a:pPr>
            <a:r>
              <a:rPr lang="en-GB" dirty="0"/>
              <a:t>If your child is reluctant to read, read to them. </a:t>
            </a:r>
          </a:p>
          <a:p>
            <a:pPr marL="342900" indent="-342900">
              <a:lnSpc>
                <a:spcPct val="95000"/>
              </a:lnSpc>
              <a:buFont typeface="Arial" panose="020B0604020202020204" pitchFamily="34" charset="0"/>
              <a:buChar char="•"/>
            </a:pPr>
            <a:r>
              <a:rPr lang="en-GB" dirty="0"/>
              <a:t>When they do read lots of praise and encouragement.</a:t>
            </a:r>
          </a:p>
          <a:p>
            <a:pPr marL="342900" indent="-342900">
              <a:lnSpc>
                <a:spcPct val="95000"/>
              </a:lnSpc>
              <a:buFont typeface="Arial" panose="020B0604020202020204" pitchFamily="34" charset="0"/>
              <a:buChar char="•"/>
            </a:pPr>
            <a:r>
              <a:rPr lang="en-GB" dirty="0"/>
              <a:t>By reading to your child you model clear, fluent reading and how to use expression.</a:t>
            </a:r>
          </a:p>
          <a:p>
            <a:pPr marL="342900" indent="-342900">
              <a:lnSpc>
                <a:spcPct val="95000"/>
              </a:lnSpc>
              <a:buFont typeface="Arial" panose="020B0604020202020204" pitchFamily="34" charset="0"/>
              <a:buChar char="•"/>
            </a:pPr>
            <a:r>
              <a:rPr lang="en-GB" dirty="0"/>
              <a:t>Read a range of different texts – picture books, information texts, nursery rhymes, recipes, instructions, shop signs, road signs, leaflets .</a:t>
            </a:r>
          </a:p>
        </p:txBody>
      </p:sp>
      <p:pic>
        <p:nvPicPr>
          <p:cNvPr id="4098" name="Picture 2" descr="Bundle Pack – 3 Magazines – Redan UK">
            <a:extLst>
              <a:ext uri="{FF2B5EF4-FFF2-40B4-BE49-F238E27FC236}">
                <a16:creationId xmlns:a16="http://schemas.microsoft.com/office/drawing/2014/main" id="{92C4773C-182C-4739-ABB0-B1B4B6DF8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34"/>
          <a:stretch/>
        </p:blipFill>
        <p:spPr bwMode="auto">
          <a:xfrm>
            <a:off x="9776321" y="309433"/>
            <a:ext cx="1790700" cy="23526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8075150-837A-4C94-A9FD-5B504547F10F}"/>
              </a:ext>
            </a:extLst>
          </p:cNvPr>
          <p:cNvPicPr>
            <a:picLocks noChangeAspect="1"/>
          </p:cNvPicPr>
          <p:nvPr/>
        </p:nvPicPr>
        <p:blipFill>
          <a:blip r:embed="rId3"/>
          <a:stretch>
            <a:fillRect/>
          </a:stretch>
        </p:blipFill>
        <p:spPr>
          <a:xfrm>
            <a:off x="9622804" y="4230516"/>
            <a:ext cx="1790700" cy="2352693"/>
          </a:xfrm>
          <a:prstGeom prst="rect">
            <a:avLst/>
          </a:prstGeom>
        </p:spPr>
      </p:pic>
      <p:pic>
        <p:nvPicPr>
          <p:cNvPr id="4108" name="Picture 12" descr="Praise &amp; encouragement for child behaviour | Raising Children Network">
            <a:extLst>
              <a:ext uri="{FF2B5EF4-FFF2-40B4-BE49-F238E27FC236}">
                <a16:creationId xmlns:a16="http://schemas.microsoft.com/office/drawing/2014/main" id="{214D967A-D6A1-4D60-B74F-5DEAB4D5B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3990" y="25956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46" y="-243408"/>
            <a:ext cx="10157354" cy="1397000"/>
          </a:xfrm>
        </p:spPr>
        <p:txBody>
          <a:bodyPr/>
          <a:lstStyle/>
          <a:p>
            <a:r>
              <a:rPr lang="en-US" dirty="0"/>
              <a:t>Reading with your child</a:t>
            </a:r>
          </a:p>
        </p:txBody>
      </p:sp>
      <p:sp>
        <p:nvSpPr>
          <p:cNvPr id="6" name="Content Placeholder 5">
            <a:extLst>
              <a:ext uri="{FF2B5EF4-FFF2-40B4-BE49-F238E27FC236}">
                <a16:creationId xmlns:a16="http://schemas.microsoft.com/office/drawing/2014/main" id="{5A659FCC-8B1A-4EFC-8A9B-C947D9EBFEBC}"/>
              </a:ext>
            </a:extLst>
          </p:cNvPr>
          <p:cNvSpPr>
            <a:spLocks noGrp="1"/>
          </p:cNvSpPr>
          <p:nvPr>
            <p:ph idx="1"/>
          </p:nvPr>
        </p:nvSpPr>
        <p:spPr>
          <a:xfrm>
            <a:off x="549796" y="1700808"/>
            <a:ext cx="8568952" cy="4470400"/>
          </a:xfrm>
        </p:spPr>
        <p:txBody>
          <a:bodyPr>
            <a:normAutofit lnSpcReduction="10000"/>
          </a:bodyPr>
          <a:lstStyle/>
          <a:p>
            <a:pPr marL="342900" indent="-342900"/>
            <a:r>
              <a:rPr lang="en-GB" dirty="0"/>
              <a:t>Pretend that you are struggling to read a word. Model ways to tackle it, looking for sounds(special friends), sounding it out, looking for clues in the pictures. Ask your child to help you.</a:t>
            </a:r>
          </a:p>
          <a:p>
            <a:pPr marL="342900" indent="-342900"/>
            <a:r>
              <a:rPr lang="en-GB" dirty="0"/>
              <a:t>Show your child how to find answers rather than answering questions or reading words for them.</a:t>
            </a:r>
          </a:p>
          <a:p>
            <a:pPr marL="342900" indent="-342900"/>
            <a:r>
              <a:rPr lang="en-GB" dirty="0"/>
              <a:t>Point out punctuation. Explain what different marks mean.</a:t>
            </a:r>
          </a:p>
          <a:p>
            <a:pPr marL="342900" indent="-342900"/>
            <a:r>
              <a:rPr lang="en-GB" dirty="0"/>
              <a:t>Ask for your child’s opinion. Did you like this story? Did you learn anything new? What types of books do you enjoy reading?</a:t>
            </a:r>
          </a:p>
          <a:p>
            <a:endParaRPr lang="en-GB" dirty="0"/>
          </a:p>
        </p:txBody>
      </p:sp>
      <p:pic>
        <p:nvPicPr>
          <p:cNvPr id="5122" name="Picture 2" descr="Punctuation | Medicines Learning Portal">
            <a:extLst>
              <a:ext uri="{FF2B5EF4-FFF2-40B4-BE49-F238E27FC236}">
                <a16:creationId xmlns:a16="http://schemas.microsoft.com/office/drawing/2014/main" id="{1AF4CD63-9179-4B1E-A5AB-4E723FDBBD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2764" y="4077072"/>
            <a:ext cx="2204863" cy="22048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top Being Dazed and Confused About Your Future | Everyday Power">
            <a:extLst>
              <a:ext uri="{FF2B5EF4-FFF2-40B4-BE49-F238E27FC236}">
                <a16:creationId xmlns:a16="http://schemas.microsoft.com/office/drawing/2014/main" id="{0A8134FF-1026-49A0-AAE5-41E0E8B279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18" r="18718"/>
          <a:stretch/>
        </p:blipFill>
        <p:spPr bwMode="auto">
          <a:xfrm>
            <a:off x="9262764" y="1998380"/>
            <a:ext cx="2020450" cy="193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64" y="0"/>
            <a:ext cx="10783539" cy="1397000"/>
          </a:xfrm>
        </p:spPr>
        <p:txBody>
          <a:bodyPr/>
          <a:lstStyle/>
          <a:p>
            <a:r>
              <a:rPr lang="en-US" dirty="0"/>
              <a:t>Questions to be asking when reading with your child</a:t>
            </a:r>
          </a:p>
        </p:txBody>
      </p:sp>
      <p:sp>
        <p:nvSpPr>
          <p:cNvPr id="6" name="TextBox 5">
            <a:extLst>
              <a:ext uri="{FF2B5EF4-FFF2-40B4-BE49-F238E27FC236}">
                <a16:creationId xmlns:a16="http://schemas.microsoft.com/office/drawing/2014/main" id="{DD55DDC8-2F33-4D21-9EFA-50ECFEC89F81}"/>
              </a:ext>
            </a:extLst>
          </p:cNvPr>
          <p:cNvSpPr txBox="1"/>
          <p:nvPr/>
        </p:nvSpPr>
        <p:spPr>
          <a:xfrm>
            <a:off x="477788" y="1663233"/>
            <a:ext cx="8352928" cy="6407908"/>
          </a:xfrm>
          <a:prstGeom prst="rect">
            <a:avLst/>
          </a:prstGeom>
          <a:noFill/>
        </p:spPr>
        <p:txBody>
          <a:bodyPr wrap="square" rtlCol="0">
            <a:spAutoFit/>
          </a:bodyPr>
          <a:lstStyle/>
          <a:p>
            <a:pPr marL="342900" indent="-342900">
              <a:lnSpc>
                <a:spcPct val="95000"/>
              </a:lnSpc>
              <a:buFont typeface="Arial" panose="020B0604020202020204" pitchFamily="34" charset="0"/>
              <a:buChar char="•"/>
            </a:pPr>
            <a:r>
              <a:rPr lang="en-GB" dirty="0"/>
              <a:t>What is happening? Talk about what is happening in the pictures before you read the text. What can the children see? Who are the characters? What are they doing?</a:t>
            </a:r>
          </a:p>
          <a:p>
            <a:pPr marL="342900" indent="-342900">
              <a:lnSpc>
                <a:spcPct val="95000"/>
              </a:lnSpc>
              <a:buFont typeface="Arial" panose="020B0604020202020204" pitchFamily="34" charset="0"/>
              <a:buChar char="•"/>
            </a:pPr>
            <a:endParaRPr lang="en-GB" dirty="0"/>
          </a:p>
          <a:p>
            <a:pPr marL="342900" indent="-342900">
              <a:lnSpc>
                <a:spcPct val="95000"/>
              </a:lnSpc>
              <a:buFont typeface="Arial" panose="020B0604020202020204" pitchFamily="34" charset="0"/>
              <a:buChar char="•"/>
            </a:pPr>
            <a:r>
              <a:rPr lang="en-GB" dirty="0"/>
              <a:t>Discuss the setting of the story. Where is the story happening? Have you been to this setting before? Can you think of any other stories set in …..? </a:t>
            </a:r>
          </a:p>
          <a:p>
            <a:pPr marL="342900" indent="-342900">
              <a:lnSpc>
                <a:spcPct val="95000"/>
              </a:lnSpc>
              <a:buFont typeface="Arial" panose="020B0604020202020204" pitchFamily="34" charset="0"/>
              <a:buChar char="•"/>
            </a:pPr>
            <a:endParaRPr lang="en-GB" dirty="0"/>
          </a:p>
          <a:p>
            <a:pPr marL="342900" indent="-342900">
              <a:lnSpc>
                <a:spcPct val="95000"/>
              </a:lnSpc>
              <a:buFont typeface="Arial" panose="020B0604020202020204" pitchFamily="34" charset="0"/>
              <a:buChar char="•"/>
            </a:pPr>
            <a:r>
              <a:rPr lang="en-GB" dirty="0"/>
              <a:t>Make predictions. What do you think will happen next? What makes you think that? If their prediction is not very feasible, model your own using clues from the text</a:t>
            </a:r>
          </a:p>
          <a:p>
            <a:pPr>
              <a:lnSpc>
                <a:spcPct val="95000"/>
              </a:lnSpc>
            </a:pPr>
            <a:endParaRPr lang="en-GB" dirty="0"/>
          </a:p>
          <a:p>
            <a:pPr marL="342900" indent="-342900">
              <a:lnSpc>
                <a:spcPct val="95000"/>
              </a:lnSpc>
              <a:buFont typeface="Arial" panose="020B0604020202020204" pitchFamily="34" charset="0"/>
              <a:buChar char="•"/>
            </a:pPr>
            <a:endParaRPr lang="en-GB" dirty="0"/>
          </a:p>
          <a:p>
            <a:pPr marL="342900" indent="-342900">
              <a:lnSpc>
                <a:spcPct val="95000"/>
              </a:lnSpc>
              <a:buFont typeface="Arial" panose="020B0604020202020204" pitchFamily="34" charset="0"/>
              <a:buChar char="•"/>
            </a:pPr>
            <a:endParaRPr lang="en-GB" dirty="0"/>
          </a:p>
          <a:p>
            <a:pPr marL="342900" indent="-342900">
              <a:lnSpc>
                <a:spcPct val="95000"/>
              </a:lnSpc>
              <a:buFont typeface="Arial" panose="020B0604020202020204" pitchFamily="34" charset="0"/>
              <a:buChar char="•"/>
            </a:pPr>
            <a:endParaRPr lang="en-GB" dirty="0"/>
          </a:p>
          <a:p>
            <a:pPr marL="342900" indent="-342900">
              <a:lnSpc>
                <a:spcPct val="95000"/>
              </a:lnSpc>
              <a:buFont typeface="Arial" panose="020B0604020202020204" pitchFamily="34" charset="0"/>
              <a:buChar char="•"/>
            </a:pPr>
            <a:endParaRPr lang="en-GB" dirty="0"/>
          </a:p>
        </p:txBody>
      </p:sp>
      <p:pic>
        <p:nvPicPr>
          <p:cNvPr id="2050" name="Picture 2" descr="Three Children are Looking into a Book only Stock Image - Image of cute,  home: 167097361">
            <a:extLst>
              <a:ext uri="{FF2B5EF4-FFF2-40B4-BE49-F238E27FC236}">
                <a16:creationId xmlns:a16="http://schemas.microsoft.com/office/drawing/2014/main" id="{E3EF02ED-3C48-4982-9619-0F9DAB10B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677" y="2996305"/>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ading and storytelling with children | Raising Children Network">
            <a:extLst>
              <a:ext uri="{FF2B5EF4-FFF2-40B4-BE49-F238E27FC236}">
                <a16:creationId xmlns:a16="http://schemas.microsoft.com/office/drawing/2014/main" id="{02E58B3C-4B49-4336-9A3D-5370555B0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7677" y="973481"/>
            <a:ext cx="2586037"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nefits &amp; Importance of Reading to Children | Children's Bureau">
            <a:extLst>
              <a:ext uri="{FF2B5EF4-FFF2-40B4-BE49-F238E27FC236}">
                <a16:creationId xmlns:a16="http://schemas.microsoft.com/office/drawing/2014/main" id="{6265F41F-4033-44C6-A39D-3B991D5DDC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6727" y="4866729"/>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B459BD-9446-4B39-BDEA-2DEE04E96674}"/>
              </a:ext>
            </a:extLst>
          </p:cNvPr>
          <p:cNvSpPr>
            <a:spLocks noGrp="1"/>
          </p:cNvSpPr>
          <p:nvPr>
            <p:ph idx="1"/>
          </p:nvPr>
        </p:nvSpPr>
        <p:spPr>
          <a:xfrm>
            <a:off x="549796" y="1701800"/>
            <a:ext cx="8136904" cy="4895552"/>
          </a:xfrm>
        </p:spPr>
        <p:txBody>
          <a:bodyPr>
            <a:normAutofit/>
          </a:bodyPr>
          <a:lstStyle/>
          <a:p>
            <a:r>
              <a:rPr lang="en-GB" dirty="0"/>
              <a:t>Discuss the characters? Who are they? Are they family? Can you think of any other stories who have the same characters? How are the characters feeling? Why might they feel like this?</a:t>
            </a:r>
          </a:p>
          <a:p>
            <a:r>
              <a:rPr lang="en-GB" dirty="0"/>
              <a:t>Discuss unfamiliar words that appear in the text. What does the word mean? Which other word could have been used instead of ‘</a:t>
            </a:r>
            <a:r>
              <a:rPr lang="en-GB" dirty="0">
                <a:solidFill>
                  <a:srgbClr val="FF0000"/>
                </a:solidFill>
              </a:rPr>
              <a:t>big</a:t>
            </a:r>
            <a:r>
              <a:rPr lang="en-GB" dirty="0"/>
              <a:t>’? </a:t>
            </a:r>
          </a:p>
          <a:p>
            <a:r>
              <a:rPr lang="en-GB" dirty="0"/>
              <a:t>Turn to a page in the middle and look at the pictures, read the text. What do you think might have happened before this point? What might happen next?</a:t>
            </a:r>
          </a:p>
          <a:p>
            <a:endParaRPr lang="en-GB" dirty="0"/>
          </a:p>
        </p:txBody>
      </p:sp>
      <p:pic>
        <p:nvPicPr>
          <p:cNvPr id="3074" name="Picture 2" descr="Book Fair Competition 'Create a character' – St Agnes C.E. Primary School">
            <a:extLst>
              <a:ext uri="{FF2B5EF4-FFF2-40B4-BE49-F238E27FC236}">
                <a16:creationId xmlns:a16="http://schemas.microsoft.com/office/drawing/2014/main" id="{9EB46307-470C-459C-86B8-99B8C9BB4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110" y="1556792"/>
            <a:ext cx="286791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lternative Words For Big (teacher made) - Twinkl">
            <a:extLst>
              <a:ext uri="{FF2B5EF4-FFF2-40B4-BE49-F238E27FC236}">
                <a16:creationId xmlns:a16="http://schemas.microsoft.com/office/drawing/2014/main" id="{31EE00CE-654B-4DFC-8575-72823B18E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12" r="11351" b="6486"/>
          <a:stretch/>
        </p:blipFill>
        <p:spPr bwMode="auto">
          <a:xfrm>
            <a:off x="8765550" y="3068960"/>
            <a:ext cx="2867916" cy="142401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AB49FC9-0969-4D50-B612-D90613BDD2B8}"/>
              </a:ext>
            </a:extLst>
          </p:cNvPr>
          <p:cNvSpPr>
            <a:spLocks noGrp="1"/>
          </p:cNvSpPr>
          <p:nvPr>
            <p:ph type="title"/>
          </p:nvPr>
        </p:nvSpPr>
        <p:spPr>
          <a:xfrm>
            <a:off x="536088" y="40742"/>
            <a:ext cx="10958924" cy="1397000"/>
          </a:xfrm>
        </p:spPr>
        <p:txBody>
          <a:bodyPr/>
          <a:lstStyle/>
          <a:p>
            <a:r>
              <a:rPr lang="en-US" dirty="0"/>
              <a:t>Questions to be asking when reading with your child</a:t>
            </a:r>
          </a:p>
        </p:txBody>
      </p:sp>
      <p:pic>
        <p:nvPicPr>
          <p:cNvPr id="3078" name="Picture 6" descr="Premium Vector | Character showing emotions">
            <a:extLst>
              <a:ext uri="{FF2B5EF4-FFF2-40B4-BE49-F238E27FC236}">
                <a16:creationId xmlns:a16="http://schemas.microsoft.com/office/drawing/2014/main" id="{77883366-A6DC-4172-AB32-9D627596EB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401" b="19760"/>
          <a:stretch/>
        </p:blipFill>
        <p:spPr bwMode="auto">
          <a:xfrm>
            <a:off x="8748111" y="4709001"/>
            <a:ext cx="2885356" cy="174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Template>
  <TotalTime>146</TotalTime>
  <Words>649</Words>
  <Application>Microsoft Office PowerPoint</Application>
  <PresentationFormat>Custom</PresentationFormat>
  <Paragraphs>41</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Welcome back to school presentation</vt:lpstr>
      <vt:lpstr>Reading with your child</vt:lpstr>
      <vt:lpstr>Phonics</vt:lpstr>
      <vt:lpstr>Early Reading Tips</vt:lpstr>
      <vt:lpstr>Developing a love of reading</vt:lpstr>
      <vt:lpstr>Reading with your child</vt:lpstr>
      <vt:lpstr>Questions to be asking when reading with your child</vt:lpstr>
      <vt:lpstr>Questions to be asking when reading with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with your child</dc:title>
  <dc:creator>Kerry Milligan</dc:creator>
  <cp:lastModifiedBy>Kerry Milligan</cp:lastModifiedBy>
  <cp:revision>16</cp:revision>
  <dcterms:created xsi:type="dcterms:W3CDTF">2023-02-07T09:31:51Z</dcterms:created>
  <dcterms:modified xsi:type="dcterms:W3CDTF">2023-02-07T11:58:29Z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