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4"/>
  </p:notesMasterIdLst>
  <p:handoutMasterIdLst>
    <p:handoutMasterId r:id="rId25"/>
  </p:handoutMasterIdLst>
  <p:sldIdLst>
    <p:sldId id="267" r:id="rId2"/>
    <p:sldId id="298" r:id="rId3"/>
    <p:sldId id="284" r:id="rId4"/>
    <p:sldId id="285" r:id="rId5"/>
    <p:sldId id="286" r:id="rId6"/>
    <p:sldId id="288" r:id="rId7"/>
    <p:sldId id="289" r:id="rId8"/>
    <p:sldId id="291" r:id="rId9"/>
    <p:sldId id="293" r:id="rId10"/>
    <p:sldId id="296" r:id="rId11"/>
    <p:sldId id="294" r:id="rId12"/>
    <p:sldId id="300" r:id="rId13"/>
    <p:sldId id="308" r:id="rId14"/>
    <p:sldId id="302" r:id="rId15"/>
    <p:sldId id="292" r:id="rId16"/>
    <p:sldId id="303" r:id="rId17"/>
    <p:sldId id="295" r:id="rId18"/>
    <p:sldId id="301" r:id="rId19"/>
    <p:sldId id="304" r:id="rId20"/>
    <p:sldId id="307" r:id="rId21"/>
    <p:sldId id="305" r:id="rId22"/>
    <p:sldId id="306" r:id="rId23"/>
  </p:sldIdLst>
  <p:sldSz cx="9144000" cy="6858000" type="screen4x3"/>
  <p:notesSz cx="6858000" cy="9664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autoAdjust="0"/>
  </p:normalViewPr>
  <p:slideViewPr>
    <p:cSldViewPr snapToGrid="0">
      <p:cViewPr varScale="1">
        <p:scale>
          <a:sx n="72" d="100"/>
          <a:sy n="72" d="100"/>
        </p:scale>
        <p:origin x="3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044"/>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D7BC80F-C97D-43E8-B062-89B4DB5D894E}"/>
              </a:ext>
            </a:extLst>
          </p:cNvPr>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D129983F-732A-496E-99E7-88E8A7DA1C25}"/>
              </a:ext>
            </a:extLst>
          </p:cNvPr>
          <p:cNvSpPr>
            <a:spLocks noGrp="1" noChangeArrowheads="1"/>
          </p:cNvSpPr>
          <p:nvPr>
            <p:ph type="dt" sz="quarter" idx="1"/>
          </p:nvPr>
        </p:nvSpPr>
        <p:spPr bwMode="auto">
          <a:xfrm>
            <a:off x="3884613"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ECEFE981-62D7-4A34-893B-9911E5CFB4AD}"/>
              </a:ext>
            </a:extLst>
          </p:cNvPr>
          <p:cNvSpPr>
            <a:spLocks noGrp="1" noChangeArrowheads="1"/>
          </p:cNvSpPr>
          <p:nvPr>
            <p:ph type="ftr" sz="quarter" idx="2"/>
          </p:nvPr>
        </p:nvSpPr>
        <p:spPr bwMode="auto">
          <a:xfrm>
            <a:off x="0"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A729AEFC-39E4-4333-B29A-F1D03F18521C}"/>
              </a:ext>
            </a:extLst>
          </p:cNvPr>
          <p:cNvSpPr>
            <a:spLocks noGrp="1" noChangeArrowheads="1"/>
          </p:cNvSpPr>
          <p:nvPr>
            <p:ph type="sldNum" sz="quarter" idx="3"/>
          </p:nvPr>
        </p:nvSpPr>
        <p:spPr bwMode="auto">
          <a:xfrm>
            <a:off x="3884613"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F48A56-26A8-4242-BD93-105961FEC4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73E3B6B-1702-430D-A26D-6D0D5A82377A}"/>
              </a:ext>
            </a:extLst>
          </p:cNvPr>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14418EE2-B5DF-4471-B776-191D4499D3E8}"/>
              </a:ext>
            </a:extLst>
          </p:cNvPr>
          <p:cNvSpPr>
            <a:spLocks noGrp="1" noChangeArrowheads="1"/>
          </p:cNvSpPr>
          <p:nvPr>
            <p:ph type="dt" idx="1"/>
          </p:nvPr>
        </p:nvSpPr>
        <p:spPr bwMode="auto">
          <a:xfrm>
            <a:off x="3884613"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4D7D6118-6B46-4C5A-99CB-5DF524CA87CA}"/>
              </a:ext>
            </a:extLst>
          </p:cNvPr>
          <p:cNvSpPr>
            <a:spLocks noGrp="1" noRot="1" noChangeAspect="1" noChangeArrowheads="1" noTextEdit="1"/>
          </p:cNvSpPr>
          <p:nvPr>
            <p:ph type="sldImg" idx="2"/>
          </p:nvPr>
        </p:nvSpPr>
        <p:spPr bwMode="auto">
          <a:xfrm>
            <a:off x="1012825" y="725488"/>
            <a:ext cx="4832350" cy="3624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9F04D18C-EA08-46EA-BFE2-7C1903D5EF47}"/>
              </a:ext>
            </a:extLst>
          </p:cNvPr>
          <p:cNvSpPr>
            <a:spLocks noGrp="1" noChangeArrowheads="1"/>
          </p:cNvSpPr>
          <p:nvPr>
            <p:ph type="body" sz="quarter" idx="3"/>
          </p:nvPr>
        </p:nvSpPr>
        <p:spPr bwMode="auto">
          <a:xfrm>
            <a:off x="685800" y="4591050"/>
            <a:ext cx="5486400" cy="43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5C715BD9-3100-4051-A3D5-910358C972BA}"/>
              </a:ext>
            </a:extLst>
          </p:cNvPr>
          <p:cNvSpPr>
            <a:spLocks noGrp="1" noChangeArrowheads="1"/>
          </p:cNvSpPr>
          <p:nvPr>
            <p:ph type="ftr" sz="quarter" idx="4"/>
          </p:nvPr>
        </p:nvSpPr>
        <p:spPr bwMode="auto">
          <a:xfrm>
            <a:off x="0"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009E0B48-F559-4937-846D-7E8781590CDE}"/>
              </a:ext>
            </a:extLst>
          </p:cNvPr>
          <p:cNvSpPr>
            <a:spLocks noGrp="1" noChangeArrowheads="1"/>
          </p:cNvSpPr>
          <p:nvPr>
            <p:ph type="sldNum" sz="quarter" idx="5"/>
          </p:nvPr>
        </p:nvSpPr>
        <p:spPr bwMode="auto">
          <a:xfrm>
            <a:off x="3884613"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3D2E393-A931-4D8D-97CC-DBF4FEAF32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A9B62B1-93D0-4BF7-9F03-2886CDBEC3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404DF9-CD5B-4B49-AE48-0F6C50784DC7}" type="slidenum">
              <a:rPr lang="en-US" altLang="en-US" smtClean="0"/>
              <a:pPr/>
              <a:t>1</a:t>
            </a:fld>
            <a:endParaRPr lang="en-US" altLang="en-US" dirty="0"/>
          </a:p>
        </p:txBody>
      </p:sp>
      <p:sp>
        <p:nvSpPr>
          <p:cNvPr id="6147" name="Rectangle 2">
            <a:extLst>
              <a:ext uri="{FF2B5EF4-FFF2-40B4-BE49-F238E27FC236}">
                <a16:creationId xmlns:a16="http://schemas.microsoft.com/office/drawing/2014/main" id="{6A25B94E-03DA-4B9C-8B4E-5451F23ABD6B}"/>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65FA1565-9A8E-4CBB-87A8-BAF43EBEF69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1836FC4-8F21-4D17-8CD2-886D7ADB4F3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945529-9307-4E12-BD5D-CD1F3E1CBDBA}" type="slidenum">
              <a:rPr lang="en-US" altLang="en-US" smtClean="0">
                <a:solidFill>
                  <a:srgbClr val="000000"/>
                </a:solidFill>
              </a:rPr>
              <a:pPr/>
              <a:t>10</a:t>
            </a:fld>
            <a:endParaRPr lang="en-US" altLang="en-US" dirty="0">
              <a:solidFill>
                <a:srgbClr val="000000"/>
              </a:solidFill>
            </a:endParaRPr>
          </a:p>
        </p:txBody>
      </p:sp>
      <p:sp>
        <p:nvSpPr>
          <p:cNvPr id="38915" name="Rectangle 2">
            <a:extLst>
              <a:ext uri="{FF2B5EF4-FFF2-40B4-BE49-F238E27FC236}">
                <a16:creationId xmlns:a16="http://schemas.microsoft.com/office/drawing/2014/main" id="{4F8C498C-642A-43CA-868C-CE6963593D67}"/>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DE8F8DFD-4126-4F79-A96F-06786217180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5535F0B-55DF-43A1-A7D0-6F38FE0679E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629B68-52A4-4EA7-9455-83EB2CC55FF8}" type="slidenum">
              <a:rPr lang="en-US" altLang="en-US" smtClean="0">
                <a:solidFill>
                  <a:srgbClr val="000000"/>
                </a:solidFill>
              </a:rPr>
              <a:pPr/>
              <a:t>11</a:t>
            </a:fld>
            <a:endParaRPr lang="en-US" altLang="en-US">
              <a:solidFill>
                <a:srgbClr val="000000"/>
              </a:solidFill>
            </a:endParaRPr>
          </a:p>
        </p:txBody>
      </p:sp>
      <p:sp>
        <p:nvSpPr>
          <p:cNvPr id="34819" name="Rectangle 2">
            <a:extLst>
              <a:ext uri="{FF2B5EF4-FFF2-40B4-BE49-F238E27FC236}">
                <a16:creationId xmlns:a16="http://schemas.microsoft.com/office/drawing/2014/main" id="{CAF70C1B-F6E5-4333-87A2-F7A0F857A85A}"/>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54FD653F-AB4D-4FBD-AB6E-9220680F4D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15</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16</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0139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431A593-923E-4D8C-9867-E7E4B33269B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FFA04-B866-43CB-805E-1ABC5ECA698D}" type="slidenum">
              <a:rPr lang="en-US" altLang="en-US" smtClean="0">
                <a:solidFill>
                  <a:srgbClr val="000000"/>
                </a:solidFill>
              </a:rPr>
              <a:pPr/>
              <a:t>17</a:t>
            </a:fld>
            <a:endParaRPr lang="en-US" altLang="en-US">
              <a:solidFill>
                <a:srgbClr val="000000"/>
              </a:solidFill>
            </a:endParaRPr>
          </a:p>
        </p:txBody>
      </p:sp>
      <p:sp>
        <p:nvSpPr>
          <p:cNvPr id="40963" name="Rectangle 2">
            <a:extLst>
              <a:ext uri="{FF2B5EF4-FFF2-40B4-BE49-F238E27FC236}">
                <a16:creationId xmlns:a16="http://schemas.microsoft.com/office/drawing/2014/main" id="{6E75795C-FB0D-4244-AA4E-87DD1907F1E9}"/>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F0DE8C09-696A-49E6-910B-82D5C405497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202014F-31C7-43FD-AA48-327F46F9857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B6A132-702B-4B4D-8FD5-3CBDB9D7FD22}" type="slidenum">
              <a:rPr lang="en-US" altLang="en-US" smtClean="0"/>
              <a:pPr/>
              <a:t>2</a:t>
            </a:fld>
            <a:endParaRPr lang="en-US" altLang="en-US" dirty="0"/>
          </a:p>
        </p:txBody>
      </p:sp>
      <p:sp>
        <p:nvSpPr>
          <p:cNvPr id="8195" name="Rectangle 2">
            <a:extLst>
              <a:ext uri="{FF2B5EF4-FFF2-40B4-BE49-F238E27FC236}">
                <a16:creationId xmlns:a16="http://schemas.microsoft.com/office/drawing/2014/main" id="{08EFFB5B-424C-49F0-A526-BD98C4015716}"/>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96428B18-61B5-4CBC-9EB4-6F511554178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7E71EC9-BB2F-4471-B9C5-71CE6A3AAD2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A5DAE3-8733-47B8-863E-1C888C078BE9}" type="slidenum">
              <a:rPr lang="en-US" altLang="en-US" smtClean="0"/>
              <a:pPr/>
              <a:t>3</a:t>
            </a:fld>
            <a:endParaRPr lang="en-US" altLang="en-US" dirty="0"/>
          </a:p>
        </p:txBody>
      </p:sp>
      <p:sp>
        <p:nvSpPr>
          <p:cNvPr id="14339" name="Rectangle 2">
            <a:extLst>
              <a:ext uri="{FF2B5EF4-FFF2-40B4-BE49-F238E27FC236}">
                <a16:creationId xmlns:a16="http://schemas.microsoft.com/office/drawing/2014/main" id="{1BB83BF5-EBEA-42CF-9549-F4ECFF9AD44D}"/>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9ABFE7B3-78CB-46EF-9661-58BE1E7B462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9CF1577-F044-4873-803A-AB9288C6F54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A5FBD2-5EF2-47A9-B4E1-BE36CC974EF4}" type="slidenum">
              <a:rPr lang="en-US" altLang="en-US" smtClean="0">
                <a:solidFill>
                  <a:srgbClr val="000000"/>
                </a:solidFill>
              </a:rPr>
              <a:pPr/>
              <a:t>4</a:t>
            </a:fld>
            <a:endParaRPr lang="en-US" altLang="en-US" dirty="0">
              <a:solidFill>
                <a:srgbClr val="000000"/>
              </a:solidFill>
            </a:endParaRPr>
          </a:p>
        </p:txBody>
      </p:sp>
      <p:sp>
        <p:nvSpPr>
          <p:cNvPr id="16387" name="Rectangle 2">
            <a:extLst>
              <a:ext uri="{FF2B5EF4-FFF2-40B4-BE49-F238E27FC236}">
                <a16:creationId xmlns:a16="http://schemas.microsoft.com/office/drawing/2014/main" id="{C104DC79-04F3-4530-BD20-6F5AC89EADBD}"/>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E3C4F18F-9D6A-4F85-8840-9F395B382BB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BC3236A-D6B7-499C-BB3D-8DE2D1F54B7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C43D1F-62FA-471D-B2E4-675C1DF5AD1F}" type="slidenum">
              <a:rPr lang="en-US" altLang="en-US" smtClean="0">
                <a:solidFill>
                  <a:srgbClr val="000000"/>
                </a:solidFill>
              </a:rPr>
              <a:pPr/>
              <a:t>5</a:t>
            </a:fld>
            <a:endParaRPr lang="en-US" altLang="en-US" dirty="0">
              <a:solidFill>
                <a:srgbClr val="000000"/>
              </a:solidFill>
            </a:endParaRPr>
          </a:p>
        </p:txBody>
      </p:sp>
      <p:sp>
        <p:nvSpPr>
          <p:cNvPr id="18435" name="Rectangle 2">
            <a:extLst>
              <a:ext uri="{FF2B5EF4-FFF2-40B4-BE49-F238E27FC236}">
                <a16:creationId xmlns:a16="http://schemas.microsoft.com/office/drawing/2014/main" id="{53CC7E25-5C32-4063-B032-66A2F5DA7FF1}"/>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9FE83B48-21F8-4D89-8714-D9E94385292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FA7B42B-0D65-45D0-89C5-443804812AA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18ED41-784E-4BB6-AF0A-F8D007706853}" type="slidenum">
              <a:rPr lang="en-US" altLang="en-US" smtClean="0">
                <a:solidFill>
                  <a:srgbClr val="000000"/>
                </a:solidFill>
              </a:rPr>
              <a:pPr/>
              <a:t>6</a:t>
            </a:fld>
            <a:endParaRPr lang="en-US" altLang="en-US" dirty="0">
              <a:solidFill>
                <a:srgbClr val="000000"/>
              </a:solidFill>
            </a:endParaRPr>
          </a:p>
        </p:txBody>
      </p:sp>
      <p:sp>
        <p:nvSpPr>
          <p:cNvPr id="22531" name="Rectangle 2">
            <a:extLst>
              <a:ext uri="{FF2B5EF4-FFF2-40B4-BE49-F238E27FC236}">
                <a16:creationId xmlns:a16="http://schemas.microsoft.com/office/drawing/2014/main" id="{89D6E9A0-8B9D-4E34-B4C3-4E48EED694D5}"/>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06025309-FF22-406F-BBAC-844AFECC931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BFCFD40-461E-42A2-924C-70948DD9016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858A16-A3CC-45FD-879C-44582D4D2B60}" type="slidenum">
              <a:rPr lang="en-US" altLang="en-US" smtClean="0">
                <a:solidFill>
                  <a:srgbClr val="000000"/>
                </a:solidFill>
              </a:rPr>
              <a:pPr/>
              <a:t>7</a:t>
            </a:fld>
            <a:endParaRPr lang="en-US" altLang="en-US" dirty="0">
              <a:solidFill>
                <a:srgbClr val="000000"/>
              </a:solidFill>
            </a:endParaRPr>
          </a:p>
        </p:txBody>
      </p:sp>
      <p:sp>
        <p:nvSpPr>
          <p:cNvPr id="24579" name="Rectangle 2">
            <a:extLst>
              <a:ext uri="{FF2B5EF4-FFF2-40B4-BE49-F238E27FC236}">
                <a16:creationId xmlns:a16="http://schemas.microsoft.com/office/drawing/2014/main" id="{93480AA7-F97D-4F97-98C6-F959512754C4}"/>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06B5BF66-6542-4848-ADEF-BAEBE3DC56A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58309DF-A20B-4CF9-B52B-069F97D88F7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272839-46C8-40A5-9EB5-B361244DEDF0}" type="slidenum">
              <a:rPr lang="en-US" altLang="en-US" smtClean="0">
                <a:solidFill>
                  <a:srgbClr val="000000"/>
                </a:solidFill>
              </a:rPr>
              <a:pPr/>
              <a:t>8</a:t>
            </a:fld>
            <a:endParaRPr lang="en-US" altLang="en-US" dirty="0">
              <a:solidFill>
                <a:srgbClr val="000000"/>
              </a:solidFill>
            </a:endParaRPr>
          </a:p>
        </p:txBody>
      </p:sp>
      <p:sp>
        <p:nvSpPr>
          <p:cNvPr id="28675" name="Rectangle 2">
            <a:extLst>
              <a:ext uri="{FF2B5EF4-FFF2-40B4-BE49-F238E27FC236}">
                <a16:creationId xmlns:a16="http://schemas.microsoft.com/office/drawing/2014/main" id="{FC042198-017F-4D59-BBDE-E4BE94EC2F52}"/>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A1EE36C0-6EC0-4A47-B4DE-B5A90DAED12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61643DD-6ECF-44F0-9513-566CCC15AAC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F155AB-2247-4F92-9133-4DF9F90FCF82}" type="slidenum">
              <a:rPr lang="en-US" altLang="en-US" smtClean="0">
                <a:solidFill>
                  <a:srgbClr val="000000"/>
                </a:solidFill>
              </a:rPr>
              <a:pPr/>
              <a:t>9</a:t>
            </a:fld>
            <a:endParaRPr lang="en-US" altLang="en-US" dirty="0">
              <a:solidFill>
                <a:srgbClr val="000000"/>
              </a:solidFill>
            </a:endParaRPr>
          </a:p>
        </p:txBody>
      </p:sp>
      <p:sp>
        <p:nvSpPr>
          <p:cNvPr id="36867" name="Rectangle 2">
            <a:extLst>
              <a:ext uri="{FF2B5EF4-FFF2-40B4-BE49-F238E27FC236}">
                <a16:creationId xmlns:a16="http://schemas.microsoft.com/office/drawing/2014/main" id="{0638F4E5-82A0-4500-B261-8C8536FF7428}"/>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AD0D3C26-495B-4783-9AA5-D6E8D718DCA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A9ABE93-036D-4D5C-A348-A8F1D810579E}"/>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7B78810A-45E5-4BC7-A4FF-9F3CF027E29C}"/>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C04B0E40-5047-4DBB-BE5A-957CE9C8E51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04A95900-A6A2-4181-84AB-3E2C29586C58}"/>
                </a:ext>
              </a:extLst>
            </p:cNvPr>
            <p:cNvSpPr>
              <a:spLocks noChangeArrowheads="1"/>
            </p:cNvSpPr>
            <p:nvPr userDrawn="1"/>
          </p:nvSpPr>
          <p:spPr bwMode="blackWhite">
            <a:xfrm>
              <a:off x="0" y="872"/>
              <a:ext cx="5664" cy="1152"/>
            </a:xfrm>
            <a:custGeom>
              <a:avLst/>
              <a:gdLst>
                <a:gd name="T0" fmla="*/ 0 w 4917"/>
                <a:gd name="T1" fmla="*/ 0 h 1000"/>
                <a:gd name="T2" fmla="*/ 136527 w 4917"/>
                <a:gd name="T3" fmla="*/ 0 h 1000"/>
                <a:gd name="T4" fmla="*/ 152020 w 4917"/>
                <a:gd name="T5" fmla="*/ 3150 h 1000"/>
                <a:gd name="T6" fmla="*/ 136560 w 4917"/>
                <a:gd name="T7" fmla="*/ 6290 h 1000"/>
                <a:gd name="T8" fmla="*/ 0 w 4917"/>
                <a:gd name="T9" fmla="*/ 629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42F34C3A-4577-4F40-A72A-4B9D3DC053A1}"/>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81F30CD1-DC70-4214-B525-5ECB0BD130AD}"/>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9FBEE5D8-FEFB-4359-B63C-153C1031CF45}"/>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EA0189B2-D41B-4313-9AAC-74E78EB2962B}"/>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B9476DDF-C2CF-46A9-92AE-E7B39E234AC3}" type="slidenum">
              <a:rPr lang="en-US" altLang="en-US"/>
              <a:pPr>
                <a:defRPr/>
              </a:pPr>
              <a:t>‹#›</a:t>
            </a:fld>
            <a:endParaRPr lang="en-US" altLang="en-US"/>
          </a:p>
        </p:txBody>
      </p:sp>
    </p:spTree>
    <p:extLst>
      <p:ext uri="{BB962C8B-B14F-4D97-AF65-F5344CB8AC3E}">
        <p14:creationId xmlns:p14="http://schemas.microsoft.com/office/powerpoint/2010/main" val="22515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122CB6D-0080-473A-BA08-94BDB5DE5A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C2F0A0B-0B9D-42D6-9ABA-739DB8247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05C7F7C-532C-4B6B-99BC-1C43F4EB76A0}"/>
              </a:ext>
            </a:extLst>
          </p:cNvPr>
          <p:cNvSpPr>
            <a:spLocks noGrp="1" noChangeArrowheads="1"/>
          </p:cNvSpPr>
          <p:nvPr>
            <p:ph type="sldNum" sz="quarter" idx="12"/>
          </p:nvPr>
        </p:nvSpPr>
        <p:spPr>
          <a:ln/>
        </p:spPr>
        <p:txBody>
          <a:bodyPr/>
          <a:lstStyle>
            <a:lvl1pPr>
              <a:defRPr/>
            </a:lvl1pPr>
          </a:lstStyle>
          <a:p>
            <a:pPr>
              <a:defRPr/>
            </a:pPr>
            <a:fld id="{5197D0DF-5166-42C8-9D58-DE3C88E548DD}" type="slidenum">
              <a:rPr lang="en-US" altLang="en-US"/>
              <a:pPr>
                <a:defRPr/>
              </a:pPr>
              <a:t>‹#›</a:t>
            </a:fld>
            <a:endParaRPr lang="en-US" altLang="en-US"/>
          </a:p>
        </p:txBody>
      </p:sp>
    </p:spTree>
    <p:extLst>
      <p:ext uri="{BB962C8B-B14F-4D97-AF65-F5344CB8AC3E}">
        <p14:creationId xmlns:p14="http://schemas.microsoft.com/office/powerpoint/2010/main" val="118434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BC0862A-E4CF-4622-9F62-F30046BDEC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86FDF20F-C428-43D8-AD51-24725E9AC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F8C2EE1A-7227-43FF-8F48-F9C29D335AFD}"/>
              </a:ext>
            </a:extLst>
          </p:cNvPr>
          <p:cNvSpPr>
            <a:spLocks noGrp="1" noChangeArrowheads="1"/>
          </p:cNvSpPr>
          <p:nvPr>
            <p:ph type="sldNum" sz="quarter" idx="12"/>
          </p:nvPr>
        </p:nvSpPr>
        <p:spPr>
          <a:ln/>
        </p:spPr>
        <p:txBody>
          <a:bodyPr/>
          <a:lstStyle>
            <a:lvl1pPr>
              <a:defRPr/>
            </a:lvl1pPr>
          </a:lstStyle>
          <a:p>
            <a:pPr>
              <a:defRPr/>
            </a:pPr>
            <a:fld id="{BC1A7318-E322-415A-AB6F-8BF571775387}" type="slidenum">
              <a:rPr lang="en-US" altLang="en-US"/>
              <a:pPr>
                <a:defRPr/>
              </a:pPr>
              <a:t>‹#›</a:t>
            </a:fld>
            <a:endParaRPr lang="en-US" altLang="en-US"/>
          </a:p>
        </p:txBody>
      </p:sp>
    </p:spTree>
    <p:extLst>
      <p:ext uri="{BB962C8B-B14F-4D97-AF65-F5344CB8AC3E}">
        <p14:creationId xmlns:p14="http://schemas.microsoft.com/office/powerpoint/2010/main" val="332805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BD74057-0DE6-42DF-966F-082B0D43E0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501B241-6AB5-4B13-B14E-FC8E0F8C2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E542E72-C220-41AB-8062-5BFB2CFFF9A9}"/>
              </a:ext>
            </a:extLst>
          </p:cNvPr>
          <p:cNvSpPr>
            <a:spLocks noGrp="1" noChangeArrowheads="1"/>
          </p:cNvSpPr>
          <p:nvPr>
            <p:ph type="sldNum" sz="quarter" idx="12"/>
          </p:nvPr>
        </p:nvSpPr>
        <p:spPr>
          <a:ln/>
        </p:spPr>
        <p:txBody>
          <a:bodyPr/>
          <a:lstStyle>
            <a:lvl1pPr>
              <a:defRPr/>
            </a:lvl1pPr>
          </a:lstStyle>
          <a:p>
            <a:pPr>
              <a:defRPr/>
            </a:pPr>
            <a:fld id="{3B86D476-A679-48B0-96BD-E46C6E341237}" type="slidenum">
              <a:rPr lang="en-US" altLang="en-US"/>
              <a:pPr>
                <a:defRPr/>
              </a:pPr>
              <a:t>‹#›</a:t>
            </a:fld>
            <a:endParaRPr lang="en-US" altLang="en-US"/>
          </a:p>
        </p:txBody>
      </p:sp>
    </p:spTree>
    <p:extLst>
      <p:ext uri="{BB962C8B-B14F-4D97-AF65-F5344CB8AC3E}">
        <p14:creationId xmlns:p14="http://schemas.microsoft.com/office/powerpoint/2010/main" val="37275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4055C5B7-C1F4-4893-8128-3369BB2E11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04020D8-B103-4B65-AB45-91E53CC59A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FE20FA0-F017-4B53-919A-AB4CA0954E45}"/>
              </a:ext>
            </a:extLst>
          </p:cNvPr>
          <p:cNvSpPr>
            <a:spLocks noGrp="1" noChangeArrowheads="1"/>
          </p:cNvSpPr>
          <p:nvPr>
            <p:ph type="sldNum" sz="quarter" idx="12"/>
          </p:nvPr>
        </p:nvSpPr>
        <p:spPr>
          <a:ln/>
        </p:spPr>
        <p:txBody>
          <a:bodyPr/>
          <a:lstStyle>
            <a:lvl1pPr>
              <a:defRPr/>
            </a:lvl1pPr>
          </a:lstStyle>
          <a:p>
            <a:pPr>
              <a:defRPr/>
            </a:pPr>
            <a:fld id="{B9FA94E5-FCE5-4F75-8D5B-5FDD2B55165B}" type="slidenum">
              <a:rPr lang="en-US" altLang="en-US"/>
              <a:pPr>
                <a:defRPr/>
              </a:pPr>
              <a:t>‹#›</a:t>
            </a:fld>
            <a:endParaRPr lang="en-US" altLang="en-US"/>
          </a:p>
        </p:txBody>
      </p:sp>
    </p:spTree>
    <p:extLst>
      <p:ext uri="{BB962C8B-B14F-4D97-AF65-F5344CB8AC3E}">
        <p14:creationId xmlns:p14="http://schemas.microsoft.com/office/powerpoint/2010/main" val="231756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C6BE4C4A-103D-4E6F-BC37-5AA12BD61F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3CC2072A-13BC-458E-BE5B-853C8BD70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B69DE825-C3AE-4E49-80C6-091064781AAA}"/>
              </a:ext>
            </a:extLst>
          </p:cNvPr>
          <p:cNvSpPr>
            <a:spLocks noGrp="1" noChangeArrowheads="1"/>
          </p:cNvSpPr>
          <p:nvPr>
            <p:ph type="sldNum" sz="quarter" idx="12"/>
          </p:nvPr>
        </p:nvSpPr>
        <p:spPr>
          <a:ln/>
        </p:spPr>
        <p:txBody>
          <a:bodyPr/>
          <a:lstStyle>
            <a:lvl1pPr>
              <a:defRPr/>
            </a:lvl1pPr>
          </a:lstStyle>
          <a:p>
            <a:pPr>
              <a:defRPr/>
            </a:pPr>
            <a:fld id="{03CB37C1-2E3F-4BC7-9623-46FB809BC261}" type="slidenum">
              <a:rPr lang="en-US" altLang="en-US"/>
              <a:pPr>
                <a:defRPr/>
              </a:pPr>
              <a:t>‹#›</a:t>
            </a:fld>
            <a:endParaRPr lang="en-US" altLang="en-US"/>
          </a:p>
        </p:txBody>
      </p:sp>
    </p:spTree>
    <p:extLst>
      <p:ext uri="{BB962C8B-B14F-4D97-AF65-F5344CB8AC3E}">
        <p14:creationId xmlns:p14="http://schemas.microsoft.com/office/powerpoint/2010/main" val="200925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A0235A97-7D3B-42F5-AF49-CA22E14B5F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D0270ABD-3A0A-45E5-993A-D9E4E326C5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13CAF86C-5F00-4870-9E60-91DDDB9173C4}"/>
              </a:ext>
            </a:extLst>
          </p:cNvPr>
          <p:cNvSpPr>
            <a:spLocks noGrp="1" noChangeArrowheads="1"/>
          </p:cNvSpPr>
          <p:nvPr>
            <p:ph type="sldNum" sz="quarter" idx="12"/>
          </p:nvPr>
        </p:nvSpPr>
        <p:spPr>
          <a:ln/>
        </p:spPr>
        <p:txBody>
          <a:bodyPr/>
          <a:lstStyle>
            <a:lvl1pPr>
              <a:defRPr/>
            </a:lvl1pPr>
          </a:lstStyle>
          <a:p>
            <a:pPr>
              <a:defRPr/>
            </a:pPr>
            <a:fld id="{848356CA-8DDC-4157-BE6A-E405CDF47372}" type="slidenum">
              <a:rPr lang="en-US" altLang="en-US"/>
              <a:pPr>
                <a:defRPr/>
              </a:pPr>
              <a:t>‹#›</a:t>
            </a:fld>
            <a:endParaRPr lang="en-US" altLang="en-US"/>
          </a:p>
        </p:txBody>
      </p:sp>
    </p:spTree>
    <p:extLst>
      <p:ext uri="{BB962C8B-B14F-4D97-AF65-F5344CB8AC3E}">
        <p14:creationId xmlns:p14="http://schemas.microsoft.com/office/powerpoint/2010/main" val="234021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EFCDBB95-86B9-4563-A210-84ECD79EE7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0707631C-4616-419A-946B-35CE78CF5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20227CA3-5AC5-4255-BA82-1151CA53587E}"/>
              </a:ext>
            </a:extLst>
          </p:cNvPr>
          <p:cNvSpPr>
            <a:spLocks noGrp="1" noChangeArrowheads="1"/>
          </p:cNvSpPr>
          <p:nvPr>
            <p:ph type="sldNum" sz="quarter" idx="12"/>
          </p:nvPr>
        </p:nvSpPr>
        <p:spPr>
          <a:ln/>
        </p:spPr>
        <p:txBody>
          <a:bodyPr/>
          <a:lstStyle>
            <a:lvl1pPr>
              <a:defRPr/>
            </a:lvl1pPr>
          </a:lstStyle>
          <a:p>
            <a:pPr>
              <a:defRPr/>
            </a:pPr>
            <a:fld id="{1BB978A4-AC18-4417-A20D-CAD154CC0345}" type="slidenum">
              <a:rPr lang="en-US" altLang="en-US"/>
              <a:pPr>
                <a:defRPr/>
              </a:pPr>
              <a:t>‹#›</a:t>
            </a:fld>
            <a:endParaRPr lang="en-US" altLang="en-US"/>
          </a:p>
        </p:txBody>
      </p:sp>
    </p:spTree>
    <p:extLst>
      <p:ext uri="{BB962C8B-B14F-4D97-AF65-F5344CB8AC3E}">
        <p14:creationId xmlns:p14="http://schemas.microsoft.com/office/powerpoint/2010/main" val="131541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2987023-F0E6-4962-BF8A-A8E17182C23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A809CB01-DA29-4CF6-8907-B058F0C61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0628E52-C658-42C7-A291-68169610FC6B}"/>
              </a:ext>
            </a:extLst>
          </p:cNvPr>
          <p:cNvSpPr>
            <a:spLocks noGrp="1" noChangeArrowheads="1"/>
          </p:cNvSpPr>
          <p:nvPr>
            <p:ph type="sldNum" sz="quarter" idx="12"/>
          </p:nvPr>
        </p:nvSpPr>
        <p:spPr>
          <a:ln/>
        </p:spPr>
        <p:txBody>
          <a:bodyPr/>
          <a:lstStyle>
            <a:lvl1pPr>
              <a:defRPr/>
            </a:lvl1pPr>
          </a:lstStyle>
          <a:p>
            <a:pPr>
              <a:defRPr/>
            </a:pPr>
            <a:fld id="{13C6CA2B-A214-4825-8B00-A0C3D83B9624}" type="slidenum">
              <a:rPr lang="en-US" altLang="en-US"/>
              <a:pPr>
                <a:defRPr/>
              </a:pPr>
              <a:t>‹#›</a:t>
            </a:fld>
            <a:endParaRPr lang="en-US" altLang="en-US"/>
          </a:p>
        </p:txBody>
      </p:sp>
    </p:spTree>
    <p:extLst>
      <p:ext uri="{BB962C8B-B14F-4D97-AF65-F5344CB8AC3E}">
        <p14:creationId xmlns:p14="http://schemas.microsoft.com/office/powerpoint/2010/main" val="344646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0AB69F8-6607-439D-A527-B6212BD778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3B617CE-57A2-4714-B6CA-18061A00D6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02EA9CBF-570A-4A49-9220-2C463EDC4939}"/>
              </a:ext>
            </a:extLst>
          </p:cNvPr>
          <p:cNvSpPr>
            <a:spLocks noGrp="1" noChangeArrowheads="1"/>
          </p:cNvSpPr>
          <p:nvPr>
            <p:ph type="sldNum" sz="quarter" idx="12"/>
          </p:nvPr>
        </p:nvSpPr>
        <p:spPr>
          <a:ln/>
        </p:spPr>
        <p:txBody>
          <a:bodyPr/>
          <a:lstStyle>
            <a:lvl1pPr>
              <a:defRPr/>
            </a:lvl1pPr>
          </a:lstStyle>
          <a:p>
            <a:pPr>
              <a:defRPr/>
            </a:pPr>
            <a:fld id="{2213CCF9-FA82-4FE2-8CA8-355977E9ABAA}" type="slidenum">
              <a:rPr lang="en-US" altLang="en-US"/>
              <a:pPr>
                <a:defRPr/>
              </a:pPr>
              <a:t>‹#›</a:t>
            </a:fld>
            <a:endParaRPr lang="en-US" altLang="en-US"/>
          </a:p>
        </p:txBody>
      </p:sp>
    </p:spTree>
    <p:extLst>
      <p:ext uri="{BB962C8B-B14F-4D97-AF65-F5344CB8AC3E}">
        <p14:creationId xmlns:p14="http://schemas.microsoft.com/office/powerpoint/2010/main" val="222014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A026825C-78DD-4060-93CE-8EE36913EB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713D2DE-B08F-463B-ADB2-235B169F9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C800487-934B-4CBD-A94B-47D89947098B}"/>
              </a:ext>
            </a:extLst>
          </p:cNvPr>
          <p:cNvSpPr>
            <a:spLocks noGrp="1" noChangeArrowheads="1"/>
          </p:cNvSpPr>
          <p:nvPr>
            <p:ph type="sldNum" sz="quarter" idx="12"/>
          </p:nvPr>
        </p:nvSpPr>
        <p:spPr>
          <a:ln/>
        </p:spPr>
        <p:txBody>
          <a:bodyPr/>
          <a:lstStyle>
            <a:lvl1pPr>
              <a:defRPr/>
            </a:lvl1pPr>
          </a:lstStyle>
          <a:p>
            <a:pPr>
              <a:defRPr/>
            </a:pPr>
            <a:fld id="{9278E1CD-9430-4269-AA6D-83C4AB77CA9D}" type="slidenum">
              <a:rPr lang="en-US" altLang="en-US"/>
              <a:pPr>
                <a:defRPr/>
              </a:pPr>
              <a:t>‹#›</a:t>
            </a:fld>
            <a:endParaRPr lang="en-US" altLang="en-US"/>
          </a:p>
        </p:txBody>
      </p:sp>
    </p:spTree>
    <p:extLst>
      <p:ext uri="{BB962C8B-B14F-4D97-AF65-F5344CB8AC3E}">
        <p14:creationId xmlns:p14="http://schemas.microsoft.com/office/powerpoint/2010/main" val="213500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A2D5930-685F-42FC-BD95-2AC2C65F8B76}"/>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FA920BF5-A53F-4956-85EE-24B6770F5822}"/>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C3D208DF-36B5-4969-ACEC-41F05ED977A9}"/>
                </a:ext>
              </a:extLst>
            </p:cNvPr>
            <p:cNvSpPr>
              <a:spLocks noChangeArrowheads="1"/>
            </p:cNvSpPr>
            <p:nvPr/>
          </p:nvSpPr>
          <p:spPr bwMode="blackWhite">
            <a:xfrm>
              <a:off x="0" y="96"/>
              <a:ext cx="5376" cy="768"/>
            </a:xfrm>
            <a:custGeom>
              <a:avLst/>
              <a:gdLst>
                <a:gd name="T0" fmla="*/ 0 w 7000"/>
                <a:gd name="T1" fmla="*/ 0 h 1000"/>
                <a:gd name="T2" fmla="*/ 1471 w 7000"/>
                <a:gd name="T3" fmla="*/ 0 h 1000"/>
                <a:gd name="T4" fmla="*/ 1584 w 7000"/>
                <a:gd name="T5" fmla="*/ 17 h 1000"/>
                <a:gd name="T6" fmla="*/ 1471 w 7000"/>
                <a:gd name="T7" fmla="*/ 32 h 1000"/>
                <a:gd name="T8" fmla="*/ 0 w 7000"/>
                <a:gd name="T9" fmla="*/ 3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Line 5">
              <a:extLst>
                <a:ext uri="{FF2B5EF4-FFF2-40B4-BE49-F238E27FC236}">
                  <a16:creationId xmlns:a16="http://schemas.microsoft.com/office/drawing/2014/main" id="{F6B9E26B-2B4B-4730-B4FC-5E6AA0A16FA4}"/>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a:extLst>
              <a:ext uri="{FF2B5EF4-FFF2-40B4-BE49-F238E27FC236}">
                <a16:creationId xmlns:a16="http://schemas.microsoft.com/office/drawing/2014/main" id="{F49A2A2C-1623-44F8-AD05-CE9E564EF062}"/>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43E6844-5C5D-4479-8E95-6432075E5244}"/>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A1ED124F-41ED-4E25-AF1C-AA7F2A794BC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610F42DE-3D93-4A8F-BDE6-43FD2CE4D8A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1896BBD6-901F-4309-8841-1ED4C33E666F}"/>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0DF4D587-1985-413A-81F7-323743A88C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0"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www.olsa.org.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07F01189-44AC-445B-9846-037C49FC2583}"/>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p>
        </p:txBody>
      </p:sp>
      <p:sp>
        <p:nvSpPr>
          <p:cNvPr id="5123" name="Rectangle 4">
            <a:extLst>
              <a:ext uri="{FF2B5EF4-FFF2-40B4-BE49-F238E27FC236}">
                <a16:creationId xmlns:a16="http://schemas.microsoft.com/office/drawing/2014/main" id="{AFF39C41-78BF-4877-AFDD-FA3D9C8CF9A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2" name="Rectangle 6">
            <a:extLst>
              <a:ext uri="{FF2B5EF4-FFF2-40B4-BE49-F238E27FC236}">
                <a16:creationId xmlns:a16="http://schemas.microsoft.com/office/drawing/2014/main" id="{F0FFF211-8803-4002-B0D7-DF6E60B5AE01}"/>
              </a:ext>
            </a:extLst>
          </p:cNvPr>
          <p:cNvSpPr>
            <a:spLocks noChangeArrowheads="1"/>
          </p:cNvSpPr>
          <p:nvPr/>
        </p:nvSpPr>
        <p:spPr bwMode="auto">
          <a:xfrm>
            <a:off x="862013" y="1609725"/>
            <a:ext cx="7307262"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Parents’ Information September 2020</a:t>
            </a:r>
          </a:p>
          <a:p>
            <a:pPr algn="ctr">
              <a:spcBef>
                <a:spcPct val="0"/>
              </a:spcBef>
              <a:buClrTx/>
              <a:buSzTx/>
              <a:buFontTx/>
              <a:buNone/>
            </a:pPr>
            <a:endParaRPr lang="en-GB" altLang="en-US" u="sng"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Mission Statement</a:t>
            </a:r>
          </a:p>
          <a:p>
            <a:pPr algn="ctr">
              <a:spcBef>
                <a:spcPct val="0"/>
              </a:spcBef>
              <a:buClrTx/>
              <a:buSzTx/>
              <a:buFontTx/>
              <a:buNone/>
            </a:pPr>
            <a:r>
              <a:rPr lang="en-GB" altLang="en-US" b="1" i="1" dirty="0">
                <a:solidFill>
                  <a:schemeClr val="tx2"/>
                </a:solidFill>
                <a:latin typeface="Calibri" panose="020F0502020204030204" pitchFamily="34" charset="0"/>
                <a:cs typeface="Calibri" panose="020F0502020204030204" pitchFamily="34" charset="0"/>
              </a:rPr>
              <a:t> </a:t>
            </a:r>
            <a:r>
              <a:rPr lang="en-GB" altLang="en-US" sz="2000" b="1" i="1" dirty="0">
                <a:solidFill>
                  <a:schemeClr val="tx2"/>
                </a:solidFill>
                <a:latin typeface="Calibri" panose="020F0502020204030204" pitchFamily="34" charset="0"/>
                <a:cs typeface="Calibri" panose="020F0502020204030204" pitchFamily="34" charset="0"/>
              </a:rPr>
              <a:t>We want the best teaching, the best opportunities and the best support and encouragement for every child. We are a friendly, happy, Catholic school , where everyone is valued for their individuality and special gifts.</a:t>
            </a:r>
          </a:p>
          <a:p>
            <a:pPr algn="ctr">
              <a:spcBef>
                <a:spcPct val="0"/>
              </a:spcBef>
              <a:buClrTx/>
              <a:buSzTx/>
              <a:buFontTx/>
              <a:buNone/>
            </a:pPr>
            <a:endParaRPr lang="en-GB" altLang="en-US" sz="2000" b="1" i="1"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Motto</a:t>
            </a:r>
          </a:p>
          <a:p>
            <a:pPr algn="ctr">
              <a:spcBef>
                <a:spcPct val="0"/>
              </a:spcBef>
              <a:buClrTx/>
              <a:buSzTx/>
              <a:buFontTx/>
              <a:buNone/>
            </a:pPr>
            <a:r>
              <a:rPr lang="en-GB" altLang="en-US" sz="2400" dirty="0">
                <a:solidFill>
                  <a:srgbClr val="FFFF00"/>
                </a:solidFill>
                <a:latin typeface="Calibri" panose="020F0502020204030204" pitchFamily="34" charset="0"/>
                <a:cs typeface="Calibri" panose="020F0502020204030204" pitchFamily="34" charset="0"/>
              </a:rPr>
              <a:t>O</a:t>
            </a:r>
            <a:r>
              <a:rPr lang="en-GB" altLang="en-US" sz="2400" dirty="0">
                <a:solidFill>
                  <a:schemeClr val="tx2"/>
                </a:solidFill>
                <a:latin typeface="Calibri" panose="020F0502020204030204" pitchFamily="34" charset="0"/>
                <a:cs typeface="Calibri" panose="020F0502020204030204" pitchFamily="34" charset="0"/>
              </a:rPr>
              <a:t>ur </a:t>
            </a:r>
            <a:r>
              <a:rPr lang="en-GB" altLang="en-US" sz="2400" dirty="0">
                <a:solidFill>
                  <a:srgbClr val="FFFF00"/>
                </a:solidFill>
                <a:latin typeface="Calibri" panose="020F0502020204030204" pitchFamily="34" charset="0"/>
                <a:cs typeface="Calibri" panose="020F0502020204030204" pitchFamily="34" charset="0"/>
              </a:rPr>
              <a:t>L</a:t>
            </a:r>
            <a:r>
              <a:rPr lang="en-GB" altLang="en-US" sz="2400" dirty="0">
                <a:solidFill>
                  <a:schemeClr val="tx2"/>
                </a:solidFill>
                <a:latin typeface="Calibri" panose="020F0502020204030204" pitchFamily="34" charset="0"/>
                <a:cs typeface="Calibri" panose="020F0502020204030204" pitchFamily="34" charset="0"/>
              </a:rPr>
              <a:t>ight </a:t>
            </a:r>
            <a:r>
              <a:rPr lang="en-GB" altLang="en-US" sz="2400" dirty="0">
                <a:solidFill>
                  <a:srgbClr val="FFFF00"/>
                </a:solidFill>
                <a:latin typeface="Calibri" panose="020F0502020204030204" pitchFamily="34" charset="0"/>
                <a:cs typeface="Calibri" panose="020F0502020204030204" pitchFamily="34" charset="0"/>
              </a:rPr>
              <a:t>S</a:t>
            </a:r>
            <a:r>
              <a:rPr lang="en-GB" altLang="en-US" sz="2400" dirty="0">
                <a:solidFill>
                  <a:schemeClr val="tx2"/>
                </a:solidFill>
                <a:latin typeface="Calibri" panose="020F0502020204030204" pitchFamily="34" charset="0"/>
                <a:cs typeface="Calibri" panose="020F0502020204030204" pitchFamily="34" charset="0"/>
              </a:rPr>
              <a:t>hines </a:t>
            </a:r>
            <a:r>
              <a:rPr lang="en-GB" altLang="en-US" sz="2400" dirty="0">
                <a:solidFill>
                  <a:srgbClr val="FFFF00"/>
                </a:solidFill>
                <a:latin typeface="Calibri" panose="020F0502020204030204" pitchFamily="34" charset="0"/>
                <a:cs typeface="Calibri" panose="020F0502020204030204" pitchFamily="34" charset="0"/>
              </a:rPr>
              <a:t>A</a:t>
            </a:r>
            <a:r>
              <a:rPr lang="en-GB" altLang="en-US" sz="2400" dirty="0">
                <a:solidFill>
                  <a:schemeClr val="tx2"/>
                </a:solidFill>
                <a:latin typeface="Calibri" panose="020F0502020204030204" pitchFamily="34" charset="0"/>
                <a:cs typeface="Calibri" panose="020F0502020204030204" pitchFamily="34" charset="0"/>
              </a:rPr>
              <a:t>lways (</a:t>
            </a:r>
            <a:r>
              <a:rPr lang="en-GB" altLang="en-US" sz="2400" dirty="0">
                <a:solidFill>
                  <a:srgbClr val="FFFF00"/>
                </a:solidFill>
                <a:latin typeface="Calibri" panose="020F0502020204030204" pitchFamily="34" charset="0"/>
                <a:cs typeface="Calibri" panose="020F0502020204030204" pitchFamily="34" charset="0"/>
              </a:rPr>
              <a:t>OLSA</a:t>
            </a:r>
            <a:r>
              <a:rPr lang="en-GB" altLang="en-US" sz="2400" dirty="0">
                <a:solidFill>
                  <a:schemeClr val="tx2"/>
                </a:solidFill>
                <a:latin typeface="Calibri" panose="020F0502020204030204" pitchFamily="34" charset="0"/>
                <a:cs typeface="Calibri" panose="020F0502020204030204" pitchFamily="34" charset="0"/>
              </a:rPr>
              <a:t>)</a:t>
            </a:r>
          </a:p>
        </p:txBody>
      </p:sp>
      <p:sp>
        <p:nvSpPr>
          <p:cNvPr id="5126" name="Text Box 7">
            <a:extLst>
              <a:ext uri="{FF2B5EF4-FFF2-40B4-BE49-F238E27FC236}">
                <a16:creationId xmlns:a16="http://schemas.microsoft.com/office/drawing/2014/main" id="{3F5EC4CF-7900-4587-AB7F-C096B5F0530F}"/>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p>
        </p:txBody>
      </p:sp>
      <p:pic>
        <p:nvPicPr>
          <p:cNvPr id="5127" name="Picture 11" descr="history_cuthbertsCross[1]">
            <a:extLst>
              <a:ext uri="{FF2B5EF4-FFF2-40B4-BE49-F238E27FC236}">
                <a16:creationId xmlns:a16="http://schemas.microsoft.com/office/drawing/2014/main" id="{F90A76FA-CB86-4648-A12A-E2C8A6C57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28" name="Rectangle 12">
            <a:extLst>
              <a:ext uri="{FF2B5EF4-FFF2-40B4-BE49-F238E27FC236}">
                <a16:creationId xmlns:a16="http://schemas.microsoft.com/office/drawing/2014/main" id="{6CF5CD7D-72B8-4233-8D2C-41E1286779DE}"/>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Tahoma" panose="020B0604030504040204" pitchFamily="34" charset="0"/>
              </a:rPr>
              <a:t>Roman Catholic Diocese of Hexham and Newcastle</a:t>
            </a:r>
            <a:endParaRPr lang="en-US" altLang="en-US" sz="1400" dirty="0">
              <a:solidFill>
                <a:schemeClr val="tx2"/>
              </a:solidFill>
              <a:latin typeface="Tahoma" panose="020B0604030504040204" pitchFamily="34" charset="0"/>
            </a:endParaRPr>
          </a:p>
          <a:p>
            <a:pPr algn="ctr">
              <a:spcBef>
                <a:spcPct val="0"/>
              </a:spcBef>
              <a:buClrTx/>
              <a:buSzTx/>
              <a:buFontTx/>
              <a:buNone/>
            </a:pPr>
            <a:r>
              <a:rPr lang="en-GB" altLang="en-US" sz="1800" dirty="0"/>
              <a:t> </a:t>
            </a:r>
          </a:p>
        </p:txBody>
      </p:sp>
      <p:sp>
        <p:nvSpPr>
          <p:cNvPr id="90127" name="Rectangle 15">
            <a:extLst>
              <a:ext uri="{FF2B5EF4-FFF2-40B4-BE49-F238E27FC236}">
                <a16:creationId xmlns:a16="http://schemas.microsoft.com/office/drawing/2014/main" id="{012EFA12-030D-4AFB-BB86-1E72CE629D64}"/>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chemeClr val="bg1"/>
              </a:solidFill>
              <a:latin typeface="Tahoma" panose="020B0604030504040204" pitchFamily="34" charset="0"/>
            </a:endParaRPr>
          </a:p>
        </p:txBody>
      </p:sp>
      <p:pic>
        <p:nvPicPr>
          <p:cNvPr id="5130" name="Picture 17">
            <a:extLst>
              <a:ext uri="{FF2B5EF4-FFF2-40B4-BE49-F238E27FC236}">
                <a16:creationId xmlns:a16="http://schemas.microsoft.com/office/drawing/2014/main" id="{38029A8F-25B6-4CD2-8E1E-325FF47D5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a16="http://schemas.microsoft.com/office/drawing/2014/main" id="{0AD1ABBA-A985-4A9B-96AD-4D44CC12FC45}"/>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School times are staggered to ensure social distancing.</a:t>
            </a:r>
          </a:p>
          <a:p>
            <a:pPr algn="ct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Please DO NOT come onto school grounds before your</a:t>
            </a:r>
          </a:p>
          <a:p>
            <a:pPr algn="ct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 time slot, unless your child has siblings.</a:t>
            </a:r>
          </a:p>
          <a:p>
            <a:pPr algn="ct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EYFS – 9.10-2.45</a:t>
            </a:r>
          </a:p>
          <a:p>
            <a:pPr algn="ct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lgn="ct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School staff are required to be off site at 3.30</a:t>
            </a:r>
          </a:p>
          <a:p>
            <a:pPr algn="ct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 so the school can be deep cleaned each night.</a:t>
            </a:r>
          </a:p>
        </p:txBody>
      </p:sp>
      <p:sp>
        <p:nvSpPr>
          <p:cNvPr id="37891" name="Rectangle 4">
            <a:extLst>
              <a:ext uri="{FF2B5EF4-FFF2-40B4-BE49-F238E27FC236}">
                <a16:creationId xmlns:a16="http://schemas.microsoft.com/office/drawing/2014/main" id="{0A9AF34F-77BA-470D-BA70-3D33C8071A1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37892" name="Text Box 7">
            <a:extLst>
              <a:ext uri="{FF2B5EF4-FFF2-40B4-BE49-F238E27FC236}">
                <a16:creationId xmlns:a16="http://schemas.microsoft.com/office/drawing/2014/main" id="{F4761CC2-3650-46D4-A5D4-8CF87E8247EE}"/>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solidFill>
                <a:srgbClr val="000000"/>
              </a:solidFill>
            </a:endParaRPr>
          </a:p>
        </p:txBody>
      </p:sp>
      <p:sp>
        <p:nvSpPr>
          <p:cNvPr id="90127" name="Rectangle 15">
            <a:extLst>
              <a:ext uri="{FF2B5EF4-FFF2-40B4-BE49-F238E27FC236}">
                <a16:creationId xmlns:a16="http://schemas.microsoft.com/office/drawing/2014/main" id="{304D239F-6CE4-4847-9F9E-B94EDA5E6AB1}"/>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rgbClr val="FFFFFF"/>
              </a:solidFill>
              <a:latin typeface="Tahoma" panose="020B0604030504040204" pitchFamily="34" charset="0"/>
            </a:endParaRPr>
          </a:p>
        </p:txBody>
      </p:sp>
      <p:pic>
        <p:nvPicPr>
          <p:cNvPr id="37894" name="Picture 17">
            <a:extLst>
              <a:ext uri="{FF2B5EF4-FFF2-40B4-BE49-F238E27FC236}">
                <a16:creationId xmlns:a16="http://schemas.microsoft.com/office/drawing/2014/main" id="{6D3847B6-E4CB-48EE-9F6E-71C809C9D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
            <a:extLst>
              <a:ext uri="{FF2B5EF4-FFF2-40B4-BE49-F238E27FC236}">
                <a16:creationId xmlns:a16="http://schemas.microsoft.com/office/drawing/2014/main" id="{A838E8B8-21E3-43A8-BD2B-89E22A5DBC3A}"/>
              </a:ext>
            </a:extLst>
          </p:cNvPr>
          <p:cNvSpPr>
            <a:spLocks noChangeArrowheads="1"/>
          </p:cNvSpPr>
          <p:nvPr/>
        </p:nvSpPr>
        <p:spPr bwMode="auto">
          <a:xfrm>
            <a:off x="3141663" y="328613"/>
            <a:ext cx="4316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rPr>
              <a:t>Punctuality</a:t>
            </a:r>
          </a:p>
        </p:txBody>
      </p:sp>
      <p:pic>
        <p:nvPicPr>
          <p:cNvPr id="3" name="Picture 2">
            <a:extLst>
              <a:ext uri="{FF2B5EF4-FFF2-40B4-BE49-F238E27FC236}">
                <a16:creationId xmlns:a16="http://schemas.microsoft.com/office/drawing/2014/main" id="{BC5FD800-53BF-4280-AECA-CA613B61B272}"/>
              </a:ext>
            </a:extLst>
          </p:cNvPr>
          <p:cNvPicPr>
            <a:picLocks noChangeAspect="1"/>
          </p:cNvPicPr>
          <p:nvPr/>
        </p:nvPicPr>
        <p:blipFill>
          <a:blip r:embed="rId4"/>
          <a:stretch>
            <a:fillRect/>
          </a:stretch>
        </p:blipFill>
        <p:spPr>
          <a:xfrm>
            <a:off x="6807881" y="275029"/>
            <a:ext cx="853684" cy="853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C3D0776E-161A-4BC9-866B-7A41FCA7D7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dirty="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dirty="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dirty="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dirty="0">
                <a:solidFill>
                  <a:srgbClr val="FFFFFF"/>
                </a:solidFill>
                <a:latin typeface="Comic Sans MS" panose="030F0702030302020204" pitchFamily="66" charset="0"/>
              </a:rPr>
              <a:t>In Year ? we do P.E. each  </a:t>
            </a:r>
            <a:r>
              <a:rPr lang="en-GB" altLang="en-US" sz="2800" dirty="0" err="1">
                <a:solidFill>
                  <a:srgbClr val="FFFFFF"/>
                </a:solidFill>
                <a:latin typeface="Comic Sans MS" panose="030F0702030302020204" pitchFamily="66" charset="0"/>
              </a:rPr>
              <a:t>whicheverday</a:t>
            </a:r>
            <a:r>
              <a:rPr lang="en-GB" altLang="en-US" sz="2800" dirty="0">
                <a:solidFill>
                  <a:srgbClr val="FFFFFF"/>
                </a:solidFill>
                <a:latin typeface="Comic Sans MS" panose="030F0702030302020204" pitchFamily="66" charset="0"/>
              </a:rPr>
              <a:t> and </a:t>
            </a:r>
          </a:p>
          <a:p>
            <a:pPr>
              <a:spcBef>
                <a:spcPct val="0"/>
              </a:spcBef>
              <a:buClrTx/>
              <a:buSzTx/>
              <a:buFont typeface="Wingdings" panose="05000000000000000000" pitchFamily="2" charset="2"/>
              <a:buNone/>
            </a:pPr>
            <a:r>
              <a:rPr lang="en-GB" altLang="en-US" sz="2800" dirty="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dirty="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dirty="0">
                <a:solidFill>
                  <a:srgbClr val="FFFFFF"/>
                </a:solidFill>
                <a:latin typeface="Comic Sans MS" panose="030F0702030302020204" pitchFamily="66" charset="0"/>
              </a:rPr>
              <a:t>Allowed to miss swimming.</a:t>
            </a:r>
          </a:p>
        </p:txBody>
      </p:sp>
      <p:sp>
        <p:nvSpPr>
          <p:cNvPr id="33795" name="Rectangle 4">
            <a:extLst>
              <a:ext uri="{FF2B5EF4-FFF2-40B4-BE49-F238E27FC236}">
                <a16:creationId xmlns:a16="http://schemas.microsoft.com/office/drawing/2014/main" id="{1C0C63E6-370B-41D1-9E7B-76EC957A867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3796" name="Text Box 7">
            <a:extLst>
              <a:ext uri="{FF2B5EF4-FFF2-40B4-BE49-F238E27FC236}">
                <a16:creationId xmlns:a16="http://schemas.microsoft.com/office/drawing/2014/main" id="{0DBD11D2-6D6E-47F6-B09E-BB82C513FF40}"/>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1440007B-664E-49B4-A158-03AA5E771BB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3798" name="Picture 17">
            <a:extLst>
              <a:ext uri="{FF2B5EF4-FFF2-40B4-BE49-F238E27FC236}">
                <a16:creationId xmlns:a16="http://schemas.microsoft.com/office/drawing/2014/main" id="{A16CB6F8-A352-4A04-81BC-333A5DB2B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
            <a:extLst>
              <a:ext uri="{FF2B5EF4-FFF2-40B4-BE49-F238E27FC236}">
                <a16:creationId xmlns:a16="http://schemas.microsoft.com/office/drawing/2014/main" id="{13CB0D09-3E11-40B5-A165-8834B229D4B2}"/>
              </a:ext>
            </a:extLst>
          </p:cNvPr>
          <p:cNvSpPr>
            <a:spLocks noChangeArrowheads="1"/>
          </p:cNvSpPr>
          <p:nvPr/>
        </p:nvSpPr>
        <p:spPr bwMode="auto">
          <a:xfrm>
            <a:off x="3141663" y="328613"/>
            <a:ext cx="4316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Tapestry Journal </a:t>
            </a:r>
          </a:p>
        </p:txBody>
      </p:sp>
      <p:sp>
        <p:nvSpPr>
          <p:cNvPr id="33800" name="AutoShape 2">
            <a:extLst>
              <a:ext uri="{FF2B5EF4-FFF2-40B4-BE49-F238E27FC236}">
                <a16:creationId xmlns:a16="http://schemas.microsoft.com/office/drawing/2014/main" id="{E8072C75-F8A9-43AB-AA78-D7185326B5B8}"/>
              </a:ext>
            </a:extLst>
          </p:cNvPr>
          <p:cNvSpPr>
            <a:spLocks noChangeArrowheads="1"/>
          </p:cNvSpPr>
          <p:nvPr/>
        </p:nvSpPr>
        <p:spPr bwMode="auto">
          <a:xfrm>
            <a:off x="647700"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7B247-D566-4343-825B-B4363AE7EE01}"/>
              </a:ext>
            </a:extLst>
          </p:cNvPr>
          <p:cNvPicPr>
            <a:picLocks noChangeAspect="1"/>
          </p:cNvPicPr>
          <p:nvPr/>
        </p:nvPicPr>
        <p:blipFill>
          <a:blip r:embed="rId4"/>
          <a:stretch>
            <a:fillRect/>
          </a:stretch>
        </p:blipFill>
        <p:spPr>
          <a:xfrm>
            <a:off x="6383044" y="4749582"/>
            <a:ext cx="1750214" cy="1090803"/>
          </a:xfrm>
          <a:prstGeom prst="rect">
            <a:avLst/>
          </a:prstGeom>
        </p:spPr>
      </p:pic>
      <p:sp>
        <p:nvSpPr>
          <p:cNvPr id="10" name="Rectangle 3">
            <a:extLst>
              <a:ext uri="{FF2B5EF4-FFF2-40B4-BE49-F238E27FC236}">
                <a16:creationId xmlns:a16="http://schemas.microsoft.com/office/drawing/2014/main" id="{F38467D9-BC4B-4EED-895C-E3C1CC16AB0F}"/>
              </a:ext>
            </a:extLst>
          </p:cNvPr>
          <p:cNvSpPr txBox="1">
            <a:spLocks noChangeArrowheads="1"/>
          </p:cNvSpPr>
          <p:nvPr/>
        </p:nvSpPr>
        <p:spPr>
          <a:xfrm>
            <a:off x="420688" y="1727993"/>
            <a:ext cx="8229600" cy="4525963"/>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eaLnBrk="1" hangingPunct="1"/>
            <a:r>
              <a:rPr lang="en-GB" altLang="en-US" sz="2800" kern="0" dirty="0">
                <a:solidFill>
                  <a:schemeClr val="bg1"/>
                </a:solidFill>
                <a:latin typeface="SassoonPrimaryInfant" pitchFamily="2" charset="0"/>
              </a:rPr>
              <a:t>Tapestry Learning Journal is an online system that records observations made in EYFS.</a:t>
            </a:r>
          </a:p>
          <a:p>
            <a:pPr eaLnBrk="1" hangingPunct="1"/>
            <a:r>
              <a:rPr lang="en-GB" altLang="en-US" sz="2800" kern="0" dirty="0">
                <a:solidFill>
                  <a:schemeClr val="bg1"/>
                </a:solidFill>
                <a:latin typeface="SassoonPrimaryInfant" pitchFamily="2" charset="0"/>
              </a:rPr>
              <a:t>Please provide an email address so we can sign you up!</a:t>
            </a:r>
          </a:p>
          <a:p>
            <a:pPr eaLnBrk="1" hangingPunct="1"/>
            <a:r>
              <a:rPr lang="en-GB" altLang="en-US" sz="2800" kern="0" dirty="0">
                <a:solidFill>
                  <a:schemeClr val="bg1"/>
                </a:solidFill>
                <a:latin typeface="SassoonPrimaryInfant" pitchFamily="2" charset="0"/>
              </a:rPr>
              <a:t>You must activate your login details by following the link sent to you via email.</a:t>
            </a:r>
          </a:p>
          <a:p>
            <a:pPr eaLnBrk="1" hangingPunct="1"/>
            <a:r>
              <a:rPr lang="en-GB" altLang="en-US" sz="2800" kern="0" dirty="0">
                <a:solidFill>
                  <a:schemeClr val="bg1"/>
                </a:solidFill>
                <a:latin typeface="SassoonPrimaryInfant" pitchFamily="2" charset="0"/>
              </a:rPr>
              <a:t>We are aiming to have everyone on </a:t>
            </a:r>
          </a:p>
          <a:p>
            <a:pPr marL="0" indent="0" eaLnBrk="1" hangingPunct="1">
              <a:buNone/>
            </a:pPr>
            <a:r>
              <a:rPr lang="en-GB" altLang="en-US" sz="2800" kern="0" dirty="0">
                <a:solidFill>
                  <a:schemeClr val="bg1"/>
                </a:solidFill>
                <a:latin typeface="SassoonPrimaryInfant" pitchFamily="2" charset="0"/>
              </a:rPr>
              <a:t>    by October half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515" t="12308" r="62946" b="68205"/>
          <a:stretch/>
        </p:blipFill>
        <p:spPr>
          <a:xfrm>
            <a:off x="717453" y="1732964"/>
            <a:ext cx="1487659" cy="1308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856936" y="1078816"/>
            <a:ext cx="5190979" cy="415498"/>
          </a:xfrm>
          <a:prstGeom prst="rect">
            <a:avLst/>
          </a:prstGeom>
          <a:solidFill>
            <a:srgbClr val="00B0F0"/>
          </a:solidFill>
        </p:spPr>
        <p:txBody>
          <a:bodyPr wrap="square" rtlCol="0">
            <a:spAutoFit/>
          </a:bodyPr>
          <a:lstStyle/>
          <a:p>
            <a:pPr algn="ctr"/>
            <a:r>
              <a:rPr lang="en-GB" sz="2100" b="1" dirty="0">
                <a:latin typeface="SassoonPrimaryType" pitchFamily="2" charset="0"/>
              </a:rPr>
              <a:t>How</a:t>
            </a:r>
            <a:r>
              <a:rPr lang="en-GB" sz="2100" dirty="0">
                <a:latin typeface="SassoonPrimaryType" pitchFamily="2" charset="0"/>
              </a:rPr>
              <a:t> </a:t>
            </a:r>
            <a:r>
              <a:rPr lang="en-GB" sz="2100" b="1" dirty="0">
                <a:latin typeface="SassoonPrimaryType" pitchFamily="2" charset="0"/>
              </a:rPr>
              <a:t>to</a:t>
            </a:r>
            <a:r>
              <a:rPr lang="en-GB" sz="2100" dirty="0">
                <a:latin typeface="SassoonPrimaryType" pitchFamily="2" charset="0"/>
              </a:rPr>
              <a:t> </a:t>
            </a:r>
            <a:r>
              <a:rPr lang="en-GB" sz="2100" b="1" dirty="0">
                <a:latin typeface="SassoonPrimaryType" pitchFamily="2" charset="0"/>
              </a:rPr>
              <a:t>connect</a:t>
            </a:r>
            <a:r>
              <a:rPr lang="en-GB" sz="2100" dirty="0">
                <a:latin typeface="SassoonPrimaryType" pitchFamily="2" charset="0"/>
              </a:rPr>
              <a:t> </a:t>
            </a:r>
            <a:r>
              <a:rPr lang="en-GB" sz="2100" b="1" dirty="0">
                <a:latin typeface="SassoonPrimaryType" pitchFamily="2" charset="0"/>
              </a:rPr>
              <a:t>to</a:t>
            </a:r>
            <a:r>
              <a:rPr lang="en-GB" sz="2100" dirty="0">
                <a:latin typeface="SassoonPrimaryType" pitchFamily="2" charset="0"/>
              </a:rPr>
              <a:t> </a:t>
            </a:r>
            <a:r>
              <a:rPr lang="en-GB" sz="2100" b="1" dirty="0">
                <a:latin typeface="SassoonPrimaryType" pitchFamily="2" charset="0"/>
              </a:rPr>
              <a:t>the</a:t>
            </a:r>
            <a:r>
              <a:rPr lang="en-GB" sz="2100" dirty="0">
                <a:latin typeface="SassoonPrimaryType" pitchFamily="2" charset="0"/>
              </a:rPr>
              <a:t> </a:t>
            </a:r>
            <a:r>
              <a:rPr lang="en-GB" sz="2100" b="1" dirty="0">
                <a:latin typeface="SassoonPrimaryType" pitchFamily="2" charset="0"/>
              </a:rPr>
              <a:t>Tapestry</a:t>
            </a:r>
            <a:r>
              <a:rPr lang="en-GB" sz="2100" dirty="0">
                <a:latin typeface="SassoonPrimaryType" pitchFamily="2" charset="0"/>
              </a:rPr>
              <a:t> </a:t>
            </a:r>
            <a:r>
              <a:rPr lang="en-GB" sz="2100" b="1" dirty="0">
                <a:latin typeface="SassoonPrimaryType" pitchFamily="2" charset="0"/>
              </a:rPr>
              <a:t>app</a:t>
            </a:r>
            <a:r>
              <a:rPr lang="en-GB" sz="2100" dirty="0">
                <a:latin typeface="SassoonPrimaryType" pitchFamily="2" charset="0"/>
              </a:rPr>
              <a:t>.</a:t>
            </a:r>
          </a:p>
        </p:txBody>
      </p:sp>
      <p:sp>
        <p:nvSpPr>
          <p:cNvPr id="4" name="TextBox 3"/>
          <p:cNvSpPr txBox="1"/>
          <p:nvPr/>
        </p:nvSpPr>
        <p:spPr>
          <a:xfrm>
            <a:off x="443132" y="3516045"/>
            <a:ext cx="2036299" cy="1754326"/>
          </a:xfrm>
          <a:prstGeom prst="rect">
            <a:avLst/>
          </a:prstGeom>
          <a:solidFill>
            <a:schemeClr val="tx2">
              <a:lumMod val="20000"/>
              <a:lumOff val="80000"/>
            </a:schemeClr>
          </a:solidFill>
          <a:ln w="38100">
            <a:solidFill>
              <a:schemeClr val="tx1"/>
            </a:solidFill>
          </a:ln>
        </p:spPr>
        <p:txBody>
          <a:bodyPr wrap="square" rtlCol="0">
            <a:spAutoFit/>
          </a:bodyPr>
          <a:lstStyle/>
          <a:p>
            <a:pPr algn="ctr"/>
            <a:r>
              <a:rPr lang="en-GB" dirty="0">
                <a:latin typeface="SassoonPrimaryType" pitchFamily="2" charset="0"/>
              </a:rPr>
              <a:t>Download the Tapestry app for free. It is available for smart and android devices. (Phone or tablet)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48" t="37539" r="55288" b="27590"/>
          <a:stretch/>
        </p:blipFill>
        <p:spPr>
          <a:xfrm>
            <a:off x="3644573" y="1744506"/>
            <a:ext cx="1809458" cy="2181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890596" y="4176312"/>
            <a:ext cx="1445456" cy="1200329"/>
          </a:xfrm>
          <a:prstGeom prst="rect">
            <a:avLst/>
          </a:prstGeom>
          <a:solidFill>
            <a:schemeClr val="tx2">
              <a:lumMod val="20000"/>
              <a:lumOff val="80000"/>
            </a:schemeClr>
          </a:solidFill>
          <a:ln w="38100">
            <a:solidFill>
              <a:schemeClr val="tx1"/>
            </a:solidFill>
          </a:ln>
        </p:spPr>
        <p:txBody>
          <a:bodyPr wrap="square" rtlCol="0">
            <a:spAutoFit/>
          </a:bodyPr>
          <a:lstStyle/>
          <a:p>
            <a:pPr algn="ctr"/>
            <a:r>
              <a:rPr lang="en-GB" dirty="0">
                <a:latin typeface="SassoonPrimaryType" pitchFamily="2" charset="0"/>
              </a:rPr>
              <a:t>Login using your email address and password.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182" t="54975" r="9886" b="19179"/>
          <a:stretch/>
        </p:blipFill>
        <p:spPr>
          <a:xfrm>
            <a:off x="6360230" y="1732964"/>
            <a:ext cx="2163914" cy="1867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6326695" y="3914579"/>
            <a:ext cx="2230985" cy="2031325"/>
          </a:xfrm>
          <a:prstGeom prst="rect">
            <a:avLst/>
          </a:prstGeom>
          <a:solidFill>
            <a:schemeClr val="tx2">
              <a:lumMod val="20000"/>
              <a:lumOff val="80000"/>
            </a:schemeClr>
          </a:solidFill>
          <a:ln w="38100">
            <a:solidFill>
              <a:schemeClr val="tx1"/>
            </a:solidFill>
          </a:ln>
        </p:spPr>
        <p:txBody>
          <a:bodyPr wrap="square" rtlCol="0">
            <a:spAutoFit/>
          </a:bodyPr>
          <a:lstStyle/>
          <a:p>
            <a:pPr algn="ctr"/>
            <a:r>
              <a:rPr lang="en-GB" dirty="0">
                <a:latin typeface="SassoonPrimaryType" pitchFamily="2" charset="0"/>
              </a:rPr>
              <a:t>The next time you log in you will be asked to enter a PIN number. This will be quicker and more efficient when logging on</a:t>
            </a:r>
            <a:r>
              <a:rPr lang="en-GB" sz="1350" dirty="0">
                <a:latin typeface="SassoonPrimaryType" pitchFamily="2" charset="0"/>
              </a:rPr>
              <a:t>.</a:t>
            </a:r>
          </a:p>
        </p:txBody>
      </p:sp>
    </p:spTree>
    <p:extLst>
      <p:ext uri="{BB962C8B-B14F-4D97-AF65-F5344CB8AC3E}">
        <p14:creationId xmlns:p14="http://schemas.microsoft.com/office/powerpoint/2010/main" val="284490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437BC73-C3F9-49D1-A98C-F60B2A375921}"/>
              </a:ext>
            </a:extLst>
          </p:cNvPr>
          <p:cNvSpPr>
            <a:spLocks noChangeArrowheads="1"/>
          </p:cNvSpPr>
          <p:nvPr/>
        </p:nvSpPr>
        <p:spPr bwMode="auto">
          <a:xfrm>
            <a:off x="515597" y="1487326"/>
            <a:ext cx="8112806"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000" dirty="0">
              <a:solidFill>
                <a:schemeClr val="bg1"/>
              </a:solidFill>
              <a:latin typeface="Comic Sans MS" panose="030F0702030302020204" pitchFamily="66" charset="0"/>
            </a:endParaRPr>
          </a:p>
          <a:p>
            <a:pPr>
              <a:spcBef>
                <a:spcPct val="0"/>
              </a:spcBef>
              <a:buClrTx/>
              <a:buSzTx/>
              <a:buNone/>
            </a:pPr>
            <a:endParaRPr lang="en-GB" altLang="en-US" sz="2000" dirty="0">
              <a:solidFill>
                <a:schemeClr val="bg1"/>
              </a:solidFill>
              <a:latin typeface="Comic Sans MS" panose="030F0702030302020204" pitchFamily="66" charset="0"/>
            </a:endParaRPr>
          </a:p>
        </p:txBody>
      </p:sp>
      <p:pic>
        <p:nvPicPr>
          <p:cNvPr id="3" name="Picture 17">
            <a:extLst>
              <a:ext uri="{FF2B5EF4-FFF2-40B4-BE49-F238E27FC236}">
                <a16:creationId xmlns:a16="http://schemas.microsoft.com/office/drawing/2014/main" id="{0805E325-41CB-4665-B308-011692D8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77014B-D793-4AE0-8115-CD24B9B2DAE3}"/>
              </a:ext>
            </a:extLst>
          </p:cNvPr>
          <p:cNvSpPr txBox="1"/>
          <p:nvPr/>
        </p:nvSpPr>
        <p:spPr>
          <a:xfrm>
            <a:off x="3392195" y="411490"/>
            <a:ext cx="3062796" cy="523220"/>
          </a:xfrm>
          <a:prstGeom prst="rect">
            <a:avLst/>
          </a:prstGeom>
          <a:noFill/>
        </p:spPr>
        <p:txBody>
          <a:bodyPr wrap="square" rtlCol="0">
            <a:spAutoFit/>
          </a:bodyPr>
          <a:lstStyle/>
          <a:p>
            <a:r>
              <a:rPr lang="en-GB" sz="2800" dirty="0">
                <a:solidFill>
                  <a:schemeClr val="bg1"/>
                </a:solidFill>
              </a:rPr>
              <a:t>Meet the Staff</a:t>
            </a:r>
            <a:endParaRPr lang="en-GB" sz="3600" dirty="0">
              <a:solidFill>
                <a:schemeClr val="bg1"/>
              </a:solidFill>
            </a:endParaRPr>
          </a:p>
        </p:txBody>
      </p:sp>
      <p:sp>
        <p:nvSpPr>
          <p:cNvPr id="4" name="TextBox 3">
            <a:extLst>
              <a:ext uri="{FF2B5EF4-FFF2-40B4-BE49-F238E27FC236}">
                <a16:creationId xmlns:a16="http://schemas.microsoft.com/office/drawing/2014/main" id="{3ABE2575-2216-411F-80D2-1ED07B4881E4}"/>
              </a:ext>
            </a:extLst>
          </p:cNvPr>
          <p:cNvSpPr txBox="1"/>
          <p:nvPr/>
        </p:nvSpPr>
        <p:spPr>
          <a:xfrm>
            <a:off x="870011" y="1760256"/>
            <a:ext cx="7403977" cy="677108"/>
          </a:xfrm>
          <a:prstGeom prst="rect">
            <a:avLst/>
          </a:prstGeom>
          <a:noFill/>
        </p:spPr>
        <p:txBody>
          <a:bodyPr wrap="square" rtlCol="0">
            <a:spAutoFit/>
          </a:bodyPr>
          <a:lstStyle/>
          <a:p>
            <a:endParaRPr lang="en-GB" sz="2000" dirty="0">
              <a:solidFill>
                <a:schemeClr val="bg1"/>
              </a:solidFill>
              <a:latin typeface="Comic Sans MS" panose="030F0702030302020204" pitchFamily="66" charset="0"/>
            </a:endParaRPr>
          </a:p>
          <a:p>
            <a:endParaRPr lang="en-GB" dirty="0"/>
          </a:p>
        </p:txBody>
      </p:sp>
      <p:pic>
        <p:nvPicPr>
          <p:cNvPr id="6" name="Picture 5">
            <a:extLst>
              <a:ext uri="{FF2B5EF4-FFF2-40B4-BE49-F238E27FC236}">
                <a16:creationId xmlns:a16="http://schemas.microsoft.com/office/drawing/2014/main" id="{DEF20A42-8D1A-4B1D-9F32-9502B14719DC}"/>
              </a:ext>
            </a:extLst>
          </p:cNvPr>
          <p:cNvPicPr/>
          <p:nvPr/>
        </p:nvPicPr>
        <p:blipFill rotWithShape="1">
          <a:blip r:embed="rId3" cstate="print">
            <a:extLst>
              <a:ext uri="{28A0092B-C50C-407E-A947-70E740481C1C}">
                <a14:useLocalDpi xmlns:a14="http://schemas.microsoft.com/office/drawing/2010/main" val="0"/>
              </a:ext>
            </a:extLst>
          </a:blip>
          <a:srcRect b="20304"/>
          <a:stretch/>
        </p:blipFill>
        <p:spPr bwMode="auto">
          <a:xfrm>
            <a:off x="5288360" y="1669671"/>
            <a:ext cx="973469" cy="1374823"/>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1234225-7C8F-46FB-841E-11D3A088D4F1}"/>
              </a:ext>
            </a:extLst>
          </p:cNvPr>
          <p:cNvPicPr/>
          <p:nvPr/>
        </p:nvPicPr>
        <p:blipFill rotWithShape="1">
          <a:blip r:embed="rId4" cstate="print">
            <a:extLst>
              <a:ext uri="{28A0092B-C50C-407E-A947-70E740481C1C}">
                <a14:useLocalDpi xmlns:a14="http://schemas.microsoft.com/office/drawing/2010/main" val="0"/>
              </a:ext>
            </a:extLst>
          </a:blip>
          <a:srcRect l="9509" t="9007" r="9293" b="22195"/>
          <a:stretch/>
        </p:blipFill>
        <p:spPr bwMode="auto">
          <a:xfrm>
            <a:off x="2399514" y="1734773"/>
            <a:ext cx="1050251" cy="1309721"/>
          </a:xfrm>
          <a:prstGeom prst="rect">
            <a:avLst/>
          </a:prstGeom>
          <a:noFill/>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2F37D1E-41F7-442C-BEAA-CC841C2F18F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878595" y="1669671"/>
            <a:ext cx="1039866" cy="1337209"/>
          </a:xfrm>
          <a:prstGeom prst="rect">
            <a:avLst/>
          </a:prstGeom>
          <a:ln w="19050">
            <a:solidFill>
              <a:sysClr val="windowText" lastClr="000000"/>
            </a:solidFill>
          </a:ln>
        </p:spPr>
      </p:pic>
      <p:pic>
        <p:nvPicPr>
          <p:cNvPr id="9" name="Picture 8">
            <a:extLst>
              <a:ext uri="{FF2B5EF4-FFF2-40B4-BE49-F238E27FC236}">
                <a16:creationId xmlns:a16="http://schemas.microsoft.com/office/drawing/2014/main" id="{B6B4416F-DA51-4899-A52A-0C5DC17E62E6}"/>
              </a:ext>
            </a:extLst>
          </p:cNvPr>
          <p:cNvPicPr/>
          <p:nvPr/>
        </p:nvPicPr>
        <p:blipFill rotWithShape="1">
          <a:blip r:embed="rId6" cstate="print">
            <a:extLst>
              <a:ext uri="{28A0092B-C50C-407E-A947-70E740481C1C}">
                <a14:useLocalDpi xmlns:a14="http://schemas.microsoft.com/office/drawing/2010/main" val="0"/>
              </a:ext>
            </a:extLst>
          </a:blip>
          <a:srcRect b="17848"/>
          <a:stretch/>
        </p:blipFill>
        <p:spPr bwMode="auto">
          <a:xfrm>
            <a:off x="3805292" y="1750603"/>
            <a:ext cx="1113617" cy="1309721"/>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3588CC6-855F-4F8F-B290-54416B9F5C34}"/>
              </a:ext>
            </a:extLst>
          </p:cNvPr>
          <p:cNvPicPr>
            <a:picLocks noChangeAspect="1"/>
          </p:cNvPicPr>
          <p:nvPr/>
        </p:nvPicPr>
        <p:blipFill rotWithShape="1">
          <a:blip r:embed="rId7"/>
          <a:srcRect l="33883" t="37078" r="59023" b="45813"/>
          <a:stretch/>
        </p:blipFill>
        <p:spPr>
          <a:xfrm>
            <a:off x="1056594" y="1696965"/>
            <a:ext cx="973469" cy="1320233"/>
          </a:xfrm>
          <a:prstGeom prst="rect">
            <a:avLst/>
          </a:prstGeom>
        </p:spPr>
      </p:pic>
      <p:sp>
        <p:nvSpPr>
          <p:cNvPr id="11" name="TextBox 10">
            <a:extLst>
              <a:ext uri="{FF2B5EF4-FFF2-40B4-BE49-F238E27FC236}">
                <a16:creationId xmlns:a16="http://schemas.microsoft.com/office/drawing/2014/main" id="{25CB4B6A-17A4-49A3-9798-ECA4272793DF}"/>
              </a:ext>
            </a:extLst>
          </p:cNvPr>
          <p:cNvSpPr txBox="1"/>
          <p:nvPr/>
        </p:nvSpPr>
        <p:spPr>
          <a:xfrm>
            <a:off x="829106" y="3057265"/>
            <a:ext cx="1390124" cy="738664"/>
          </a:xfrm>
          <a:prstGeom prst="rect">
            <a:avLst/>
          </a:prstGeom>
          <a:noFill/>
        </p:spPr>
        <p:txBody>
          <a:bodyPr wrap="none" rtlCol="0">
            <a:spAutoFit/>
          </a:bodyPr>
          <a:lstStyle/>
          <a:p>
            <a:pPr algn="ctr"/>
            <a:r>
              <a:rPr lang="en-GB" sz="1400" dirty="0">
                <a:solidFill>
                  <a:schemeClr val="bg1"/>
                </a:solidFill>
                <a:latin typeface="Comic Sans MS" panose="030F0702030302020204" pitchFamily="66" charset="0"/>
              </a:rPr>
              <a:t>Mrs Milligan</a:t>
            </a:r>
          </a:p>
          <a:p>
            <a:pPr algn="ctr"/>
            <a:r>
              <a:rPr lang="en-GB" sz="1400" dirty="0">
                <a:solidFill>
                  <a:schemeClr val="bg1"/>
                </a:solidFill>
                <a:latin typeface="Comic Sans MS" panose="030F0702030302020204" pitchFamily="66" charset="0"/>
              </a:rPr>
              <a:t>EYFS Teacher</a:t>
            </a:r>
          </a:p>
          <a:p>
            <a:pPr algn="ctr"/>
            <a:r>
              <a:rPr lang="en-GB" sz="1400" dirty="0">
                <a:solidFill>
                  <a:schemeClr val="bg1"/>
                </a:solidFill>
                <a:latin typeface="Comic Sans MS" panose="030F0702030302020204" pitchFamily="66" charset="0"/>
              </a:rPr>
              <a:t>EYFS Lead</a:t>
            </a:r>
          </a:p>
        </p:txBody>
      </p:sp>
      <p:sp>
        <p:nvSpPr>
          <p:cNvPr id="12" name="TextBox 11">
            <a:extLst>
              <a:ext uri="{FF2B5EF4-FFF2-40B4-BE49-F238E27FC236}">
                <a16:creationId xmlns:a16="http://schemas.microsoft.com/office/drawing/2014/main" id="{0B11AEB6-FB2D-4A26-9F72-C30A6E717E8C}"/>
              </a:ext>
            </a:extLst>
          </p:cNvPr>
          <p:cNvSpPr txBox="1"/>
          <p:nvPr/>
        </p:nvSpPr>
        <p:spPr>
          <a:xfrm>
            <a:off x="2124362" y="3050859"/>
            <a:ext cx="1555233" cy="646331"/>
          </a:xfrm>
          <a:prstGeom prst="rect">
            <a:avLst/>
          </a:prstGeom>
          <a:noFill/>
        </p:spPr>
        <p:txBody>
          <a:bodyPr wrap="none" rtlCol="0">
            <a:spAutoFit/>
          </a:bodyPr>
          <a:lstStyle/>
          <a:p>
            <a:pPr algn="ctr"/>
            <a:r>
              <a:rPr lang="en-GB" sz="1200" dirty="0">
                <a:solidFill>
                  <a:schemeClr val="bg1"/>
                </a:solidFill>
                <a:latin typeface="Comic Sans MS" panose="030F0702030302020204" pitchFamily="66" charset="0"/>
              </a:rPr>
              <a:t>Miss Farrier</a:t>
            </a:r>
          </a:p>
          <a:p>
            <a:pPr algn="ctr"/>
            <a:r>
              <a:rPr lang="en-GB" sz="1200" dirty="0">
                <a:solidFill>
                  <a:schemeClr val="bg1"/>
                </a:solidFill>
                <a:latin typeface="Comic Sans MS" panose="030F0702030302020204" pitchFamily="66" charset="0"/>
              </a:rPr>
              <a:t>EYFS </a:t>
            </a:r>
          </a:p>
          <a:p>
            <a:pPr algn="ctr"/>
            <a:r>
              <a:rPr lang="en-GB" sz="1200" dirty="0">
                <a:solidFill>
                  <a:schemeClr val="bg1"/>
                </a:solidFill>
                <a:latin typeface="Comic Sans MS" panose="030F0702030302020204" pitchFamily="66" charset="0"/>
              </a:rPr>
              <a:t>Teaching Assistant</a:t>
            </a:r>
          </a:p>
        </p:txBody>
      </p:sp>
      <p:sp>
        <p:nvSpPr>
          <p:cNvPr id="13" name="TextBox 12">
            <a:extLst>
              <a:ext uri="{FF2B5EF4-FFF2-40B4-BE49-F238E27FC236}">
                <a16:creationId xmlns:a16="http://schemas.microsoft.com/office/drawing/2014/main" id="{8617A5D5-52D5-4758-BC7E-0BE1C6E664B8}"/>
              </a:ext>
            </a:extLst>
          </p:cNvPr>
          <p:cNvSpPr txBox="1"/>
          <p:nvPr/>
        </p:nvSpPr>
        <p:spPr>
          <a:xfrm>
            <a:off x="3624076" y="3066689"/>
            <a:ext cx="1555233" cy="646331"/>
          </a:xfrm>
          <a:prstGeom prst="rect">
            <a:avLst/>
          </a:prstGeom>
          <a:noFill/>
        </p:spPr>
        <p:txBody>
          <a:bodyPr wrap="none" rtlCol="0">
            <a:spAutoFit/>
          </a:bodyPr>
          <a:lstStyle/>
          <a:p>
            <a:pPr algn="ctr"/>
            <a:r>
              <a:rPr lang="en-GB" sz="1200" dirty="0">
                <a:solidFill>
                  <a:schemeClr val="bg1"/>
                </a:solidFill>
                <a:latin typeface="Comic Sans MS" panose="030F0702030302020204" pitchFamily="66" charset="0"/>
              </a:rPr>
              <a:t>Miss Moor</a:t>
            </a:r>
          </a:p>
          <a:p>
            <a:pPr algn="ctr"/>
            <a:r>
              <a:rPr lang="en-GB" sz="1200" dirty="0">
                <a:solidFill>
                  <a:schemeClr val="bg1"/>
                </a:solidFill>
                <a:latin typeface="Comic Sans MS" panose="030F0702030302020204" pitchFamily="66" charset="0"/>
              </a:rPr>
              <a:t>EYFS </a:t>
            </a:r>
          </a:p>
          <a:p>
            <a:pPr algn="ctr"/>
            <a:r>
              <a:rPr lang="en-GB" sz="1200" dirty="0">
                <a:solidFill>
                  <a:schemeClr val="bg1"/>
                </a:solidFill>
                <a:latin typeface="Comic Sans MS" panose="030F0702030302020204" pitchFamily="66" charset="0"/>
              </a:rPr>
              <a:t>Teaching Assistant</a:t>
            </a:r>
          </a:p>
        </p:txBody>
      </p:sp>
      <p:sp>
        <p:nvSpPr>
          <p:cNvPr id="14" name="TextBox 13">
            <a:extLst>
              <a:ext uri="{FF2B5EF4-FFF2-40B4-BE49-F238E27FC236}">
                <a16:creationId xmlns:a16="http://schemas.microsoft.com/office/drawing/2014/main" id="{012C13F7-1C42-48B3-A33D-A54154C0E759}"/>
              </a:ext>
            </a:extLst>
          </p:cNvPr>
          <p:cNvSpPr txBox="1"/>
          <p:nvPr/>
        </p:nvSpPr>
        <p:spPr>
          <a:xfrm>
            <a:off x="6617376" y="3063205"/>
            <a:ext cx="1555233" cy="646331"/>
          </a:xfrm>
          <a:prstGeom prst="rect">
            <a:avLst/>
          </a:prstGeom>
          <a:noFill/>
        </p:spPr>
        <p:txBody>
          <a:bodyPr wrap="none" rtlCol="0">
            <a:spAutoFit/>
          </a:bodyPr>
          <a:lstStyle/>
          <a:p>
            <a:pPr algn="ctr"/>
            <a:r>
              <a:rPr lang="en-GB" sz="1200" dirty="0">
                <a:solidFill>
                  <a:schemeClr val="bg1"/>
                </a:solidFill>
                <a:latin typeface="Comic Sans MS" panose="030F0702030302020204" pitchFamily="66" charset="0"/>
              </a:rPr>
              <a:t>Miss </a:t>
            </a:r>
            <a:r>
              <a:rPr lang="en-GB" sz="1200" dirty="0" err="1">
                <a:solidFill>
                  <a:schemeClr val="bg1"/>
                </a:solidFill>
                <a:latin typeface="Comic Sans MS" panose="030F0702030302020204" pitchFamily="66" charset="0"/>
              </a:rPr>
              <a:t>Mackell</a:t>
            </a:r>
            <a:endParaRPr lang="en-GB" sz="1200" dirty="0">
              <a:solidFill>
                <a:schemeClr val="bg1"/>
              </a:solidFill>
              <a:latin typeface="Comic Sans MS" panose="030F0702030302020204" pitchFamily="66" charset="0"/>
            </a:endParaRPr>
          </a:p>
          <a:p>
            <a:pPr algn="ctr"/>
            <a:r>
              <a:rPr lang="en-GB" sz="1200" dirty="0">
                <a:solidFill>
                  <a:schemeClr val="bg1"/>
                </a:solidFill>
                <a:latin typeface="Comic Sans MS" panose="030F0702030302020204" pitchFamily="66" charset="0"/>
              </a:rPr>
              <a:t>EYFS </a:t>
            </a:r>
          </a:p>
          <a:p>
            <a:pPr algn="ctr"/>
            <a:r>
              <a:rPr lang="en-GB" sz="1200" dirty="0">
                <a:solidFill>
                  <a:schemeClr val="bg1"/>
                </a:solidFill>
                <a:latin typeface="Comic Sans MS" panose="030F0702030302020204" pitchFamily="66" charset="0"/>
              </a:rPr>
              <a:t>Teaching Assistant</a:t>
            </a:r>
          </a:p>
        </p:txBody>
      </p:sp>
      <p:sp>
        <p:nvSpPr>
          <p:cNvPr id="15" name="TextBox 14">
            <a:extLst>
              <a:ext uri="{FF2B5EF4-FFF2-40B4-BE49-F238E27FC236}">
                <a16:creationId xmlns:a16="http://schemas.microsoft.com/office/drawing/2014/main" id="{08ABFCE1-7FFE-4056-97DE-7DEF57BFE03D}"/>
              </a:ext>
            </a:extLst>
          </p:cNvPr>
          <p:cNvSpPr txBox="1"/>
          <p:nvPr/>
        </p:nvSpPr>
        <p:spPr>
          <a:xfrm>
            <a:off x="5132964" y="3110449"/>
            <a:ext cx="1338828" cy="461665"/>
          </a:xfrm>
          <a:prstGeom prst="rect">
            <a:avLst/>
          </a:prstGeom>
          <a:noFill/>
        </p:spPr>
        <p:txBody>
          <a:bodyPr wrap="none" rtlCol="0">
            <a:spAutoFit/>
          </a:bodyPr>
          <a:lstStyle/>
          <a:p>
            <a:pPr algn="ctr"/>
            <a:r>
              <a:rPr lang="en-GB" sz="1200" dirty="0">
                <a:solidFill>
                  <a:schemeClr val="bg1"/>
                </a:solidFill>
                <a:latin typeface="Comic Sans MS" panose="030F0702030302020204" pitchFamily="66" charset="0"/>
              </a:rPr>
              <a:t>Miss McAnespie</a:t>
            </a:r>
          </a:p>
          <a:p>
            <a:pPr algn="ctr"/>
            <a:r>
              <a:rPr lang="en-GB" sz="1200" dirty="0">
                <a:solidFill>
                  <a:schemeClr val="bg1"/>
                </a:solidFill>
                <a:latin typeface="Comic Sans MS" panose="030F0702030302020204" pitchFamily="66" charset="0"/>
              </a:rPr>
              <a:t>EYFS HLTA</a:t>
            </a:r>
          </a:p>
        </p:txBody>
      </p:sp>
      <p:pic>
        <p:nvPicPr>
          <p:cNvPr id="17" name="Picture 16">
            <a:extLst>
              <a:ext uri="{FF2B5EF4-FFF2-40B4-BE49-F238E27FC236}">
                <a16:creationId xmlns:a16="http://schemas.microsoft.com/office/drawing/2014/main" id="{C9592F4A-33D2-4E1D-BCD5-13162C1EDC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9857" y="3791582"/>
            <a:ext cx="1116892" cy="1489189"/>
          </a:xfrm>
          <a:prstGeom prst="rect">
            <a:avLst/>
          </a:prstGeom>
        </p:spPr>
      </p:pic>
      <p:sp>
        <p:nvSpPr>
          <p:cNvPr id="18" name="TextBox 17">
            <a:extLst>
              <a:ext uri="{FF2B5EF4-FFF2-40B4-BE49-F238E27FC236}">
                <a16:creationId xmlns:a16="http://schemas.microsoft.com/office/drawing/2014/main" id="{02320DED-8187-4CCC-AAC3-D453FF4229B1}"/>
              </a:ext>
            </a:extLst>
          </p:cNvPr>
          <p:cNvSpPr txBox="1"/>
          <p:nvPr/>
        </p:nvSpPr>
        <p:spPr>
          <a:xfrm>
            <a:off x="3510761" y="5286846"/>
            <a:ext cx="1777599" cy="738664"/>
          </a:xfrm>
          <a:prstGeom prst="rect">
            <a:avLst/>
          </a:prstGeom>
          <a:noFill/>
        </p:spPr>
        <p:txBody>
          <a:bodyPr wrap="square" rtlCol="0">
            <a:spAutoFit/>
          </a:bodyPr>
          <a:lstStyle/>
          <a:p>
            <a:pPr algn="ctr"/>
            <a:r>
              <a:rPr lang="en-GB" sz="1400" dirty="0">
                <a:solidFill>
                  <a:schemeClr val="bg1"/>
                </a:solidFill>
                <a:latin typeface="Comic Sans MS" panose="030F0702030302020204" pitchFamily="66" charset="0"/>
              </a:rPr>
              <a:t>Mrs Henzell</a:t>
            </a:r>
          </a:p>
          <a:p>
            <a:pPr algn="ctr"/>
            <a:r>
              <a:rPr lang="en-GB" sz="1400" dirty="0">
                <a:solidFill>
                  <a:schemeClr val="bg1"/>
                </a:solidFill>
                <a:latin typeface="Comic Sans MS" panose="030F0702030302020204" pitchFamily="66" charset="0"/>
              </a:rPr>
              <a:t>Deputy Headteacher</a:t>
            </a:r>
          </a:p>
        </p:txBody>
      </p:sp>
    </p:spTree>
    <p:extLst>
      <p:ext uri="{BB962C8B-B14F-4D97-AF65-F5344CB8AC3E}">
        <p14:creationId xmlns:p14="http://schemas.microsoft.com/office/powerpoint/2010/main" val="429386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437BC73-C3F9-49D1-A98C-F60B2A375921}"/>
              </a:ext>
            </a:extLst>
          </p:cNvPr>
          <p:cNvSpPr>
            <a:spLocks noChangeArrowheads="1"/>
          </p:cNvSpPr>
          <p:nvPr/>
        </p:nvSpPr>
        <p:spPr bwMode="auto">
          <a:xfrm>
            <a:off x="488964" y="1513958"/>
            <a:ext cx="8112806"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000" dirty="0">
              <a:solidFill>
                <a:schemeClr val="bg1"/>
              </a:solidFill>
              <a:latin typeface="Comic Sans MS" panose="030F0702030302020204" pitchFamily="66" charset="0"/>
            </a:endParaRPr>
          </a:p>
        </p:txBody>
      </p:sp>
      <p:pic>
        <p:nvPicPr>
          <p:cNvPr id="3" name="Picture 17">
            <a:extLst>
              <a:ext uri="{FF2B5EF4-FFF2-40B4-BE49-F238E27FC236}">
                <a16:creationId xmlns:a16="http://schemas.microsoft.com/office/drawing/2014/main" id="{0805E325-41CB-4665-B308-011692D8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5DAC3E0-763D-4CC0-A190-0A92463AFF3F}"/>
              </a:ext>
            </a:extLst>
          </p:cNvPr>
          <p:cNvSpPr txBox="1">
            <a:spLocks noChangeArrowheads="1"/>
          </p:cNvSpPr>
          <p:nvPr/>
        </p:nvSpPr>
        <p:spPr>
          <a:xfrm>
            <a:off x="913409" y="1844825"/>
            <a:ext cx="7014350" cy="4117975"/>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a:lstStyle>
          <a:p>
            <a:pPr eaLnBrk="1" hangingPunct="1">
              <a:lnSpc>
                <a:spcPct val="90000"/>
              </a:lnSpc>
              <a:defRPr/>
            </a:pPr>
            <a:r>
              <a:rPr lang="en-GB" altLang="en-US" sz="2800" kern="0" dirty="0">
                <a:solidFill>
                  <a:schemeClr val="bg1"/>
                </a:solidFill>
                <a:latin typeface="SassoonPrimaryInfant" pitchFamily="2" charset="0"/>
              </a:rPr>
              <a:t>Play based learning activities are planned from the children’s interests and create opportunities for development.</a:t>
            </a:r>
          </a:p>
          <a:p>
            <a:pPr eaLnBrk="1" hangingPunct="1">
              <a:lnSpc>
                <a:spcPct val="90000"/>
              </a:lnSpc>
              <a:defRPr/>
            </a:pPr>
            <a:r>
              <a:rPr lang="en-GB" altLang="en-US" sz="2800" kern="0" dirty="0">
                <a:solidFill>
                  <a:schemeClr val="bg1"/>
                </a:solidFill>
                <a:latin typeface="SassoonPrimaryInfant" pitchFamily="2" charset="0"/>
              </a:rPr>
              <a:t>We use the Development Matters statements to assess the children. Personal, Social and Emotional Development, Communication and Language and Physical Development are prioritised.</a:t>
            </a:r>
          </a:p>
          <a:p>
            <a:pPr eaLnBrk="1" hangingPunct="1">
              <a:lnSpc>
                <a:spcPct val="90000"/>
              </a:lnSpc>
              <a:defRPr/>
            </a:pPr>
            <a:r>
              <a:rPr lang="en-GB" altLang="en-US" sz="2800" kern="0" dirty="0">
                <a:solidFill>
                  <a:schemeClr val="bg1"/>
                </a:solidFill>
                <a:latin typeface="SassoonPrimaryInfant" pitchFamily="2" charset="0"/>
              </a:rPr>
              <a:t>Maths, Literacy, Expressive Art and Design and Understanding the World follow once the prime areas are established.</a:t>
            </a:r>
          </a:p>
          <a:p>
            <a:pPr eaLnBrk="1" hangingPunct="1">
              <a:lnSpc>
                <a:spcPct val="90000"/>
              </a:lnSpc>
              <a:defRPr/>
            </a:pPr>
            <a:r>
              <a:rPr lang="en-GB" altLang="en-US" sz="2800" kern="0" dirty="0">
                <a:solidFill>
                  <a:schemeClr val="bg1"/>
                </a:solidFill>
                <a:latin typeface="SassoonPrimaryInfant" pitchFamily="2" charset="0"/>
              </a:rPr>
              <a:t>We use a mixture of outdoor and indoor play</a:t>
            </a:r>
          </a:p>
          <a:p>
            <a:pPr eaLnBrk="1" hangingPunct="1">
              <a:lnSpc>
                <a:spcPct val="90000"/>
              </a:lnSpc>
              <a:defRPr/>
            </a:pPr>
            <a:r>
              <a:rPr lang="en-GB" altLang="en-US" sz="2800" kern="0" dirty="0">
                <a:solidFill>
                  <a:schemeClr val="bg1"/>
                </a:solidFill>
                <a:latin typeface="SassoonPrimaryInfant" pitchFamily="2" charset="0"/>
              </a:rPr>
              <a:t>Messy play is an essential part of curriculum</a:t>
            </a:r>
          </a:p>
        </p:txBody>
      </p:sp>
      <p:sp>
        <p:nvSpPr>
          <p:cNvPr id="8" name="TextBox 7">
            <a:extLst>
              <a:ext uri="{FF2B5EF4-FFF2-40B4-BE49-F238E27FC236}">
                <a16:creationId xmlns:a16="http://schemas.microsoft.com/office/drawing/2014/main" id="{B9173172-59EE-4939-AD6E-B345EF9AB0F2}"/>
              </a:ext>
            </a:extLst>
          </p:cNvPr>
          <p:cNvSpPr txBox="1"/>
          <p:nvPr/>
        </p:nvSpPr>
        <p:spPr>
          <a:xfrm>
            <a:off x="1882066" y="435006"/>
            <a:ext cx="5326602" cy="584775"/>
          </a:xfrm>
          <a:prstGeom prst="rect">
            <a:avLst/>
          </a:prstGeom>
          <a:noFill/>
        </p:spPr>
        <p:txBody>
          <a:bodyPr wrap="square" rtlCol="0">
            <a:spAutoFit/>
          </a:bodyPr>
          <a:lstStyle/>
          <a:p>
            <a:r>
              <a:rPr lang="en-GB" sz="3200" dirty="0">
                <a:solidFill>
                  <a:schemeClr val="bg1"/>
                </a:solidFill>
              </a:rPr>
              <a:t>Our curriculum </a:t>
            </a:r>
          </a:p>
        </p:txBody>
      </p:sp>
    </p:spTree>
    <p:extLst>
      <p:ext uri="{BB962C8B-B14F-4D97-AF65-F5344CB8AC3E}">
        <p14:creationId xmlns:p14="http://schemas.microsoft.com/office/powerpoint/2010/main" val="7912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541337" y="1513342"/>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In Early Years, we focus on child initiated learning.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We choose topics based on the children’s interests</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or seasonal celebrations throughout the year. We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use books as a stimulus for learning, planning cross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curricular  activities which reinforce the story. We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use Talk4Writing techniques to help with story</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recognition and retell.</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 </a:t>
            </a:r>
          </a:p>
          <a:p>
            <a:pPr>
              <a:spcBef>
                <a:spcPct val="0"/>
              </a:spcBef>
              <a:buClrTx/>
              <a:buSzTx/>
              <a:buFont typeface="Arial" panose="020B0604020202020204" pitchFamily="34" charset="0"/>
              <a:buChar char="•"/>
            </a:pPr>
            <a:endParaRPr lang="en-GB" altLang="en-US" sz="2800" dirty="0">
              <a:solidFill>
                <a:srgbClr val="FFFFFF"/>
              </a:solidFill>
              <a:latin typeface="Comic Sans MS" panose="030F0702030302020204" pitchFamily="66" charset="0"/>
            </a:endParaRP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2144486" y="328613"/>
            <a:ext cx="53135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Early Years Information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541337" y="1513342"/>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*On Thursdays we have a Music session with Mr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Miller.</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*Homework activities will be sent home on a Friday.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Please complete these and add an observation on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to Tapestry. Paper copies remain at home due to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COVID regulations.</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We also encourage the regular use of Reading Eggs. </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Arial" panose="020B0604020202020204" pitchFamily="34" charset="0"/>
              <a:buChar char="•"/>
            </a:pPr>
            <a:endParaRPr lang="en-GB" altLang="en-US" sz="2800" dirty="0">
              <a:solidFill>
                <a:srgbClr val="FFFFFF"/>
              </a:solidFill>
              <a:latin typeface="Comic Sans MS" panose="030F0702030302020204" pitchFamily="66" charset="0"/>
            </a:endParaRP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2144486" y="328613"/>
            <a:ext cx="53135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Reception Information </a:t>
            </a:r>
          </a:p>
        </p:txBody>
      </p:sp>
      <p:pic>
        <p:nvPicPr>
          <p:cNvPr id="3" name="Picture 2">
            <a:extLst>
              <a:ext uri="{FF2B5EF4-FFF2-40B4-BE49-F238E27FC236}">
                <a16:creationId xmlns:a16="http://schemas.microsoft.com/office/drawing/2014/main" id="{B30663F7-FD3E-4C47-9295-297E279160FB}"/>
              </a:ext>
            </a:extLst>
          </p:cNvPr>
          <p:cNvPicPr>
            <a:picLocks noChangeAspect="1"/>
          </p:cNvPicPr>
          <p:nvPr/>
        </p:nvPicPr>
        <p:blipFill rotWithShape="1">
          <a:blip r:embed="rId4"/>
          <a:srcRect t="10991" b="17235"/>
          <a:stretch/>
        </p:blipFill>
        <p:spPr>
          <a:xfrm>
            <a:off x="3021648" y="5317165"/>
            <a:ext cx="3389312" cy="682752"/>
          </a:xfrm>
          <a:prstGeom prst="rect">
            <a:avLst/>
          </a:prstGeom>
        </p:spPr>
      </p:pic>
    </p:spTree>
    <p:extLst>
      <p:ext uri="{BB962C8B-B14F-4D97-AF65-F5344CB8AC3E}">
        <p14:creationId xmlns:p14="http://schemas.microsoft.com/office/powerpoint/2010/main" val="4270311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id="{975888AC-C5A5-4F76-BC68-08102DA9ECC1}"/>
              </a:ext>
            </a:extLst>
          </p:cNvPr>
          <p:cNvSpPr>
            <a:spLocks noChangeArrowheads="1"/>
          </p:cNvSpPr>
          <p:nvPr/>
        </p:nvSpPr>
        <p:spPr bwMode="auto">
          <a:xfrm>
            <a:off x="515597" y="1496203"/>
            <a:ext cx="8112806"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000" dirty="0">
                <a:solidFill>
                  <a:schemeClr val="bg1"/>
                </a:solidFill>
                <a:latin typeface="Comic Sans MS" panose="030F0702030302020204" pitchFamily="66" charset="0"/>
              </a:rPr>
              <a:t>We use the Read Write Inc scheme in school to teach</a:t>
            </a:r>
          </a:p>
          <a:p>
            <a:pPr>
              <a:spcBef>
                <a:spcPct val="0"/>
              </a:spcBef>
              <a:buClrTx/>
              <a:buSzTx/>
              <a:buNone/>
            </a:pPr>
            <a:r>
              <a:rPr lang="en-GB" altLang="en-US" sz="2000" dirty="0">
                <a:solidFill>
                  <a:schemeClr val="bg1"/>
                </a:solidFill>
                <a:latin typeface="Comic Sans MS" panose="030F0702030302020204" pitchFamily="66" charset="0"/>
              </a:rPr>
              <a:t>daily phonics . </a:t>
            </a:r>
            <a:r>
              <a:rPr lang="en-GB" sz="2000" dirty="0">
                <a:solidFill>
                  <a:schemeClr val="bg1"/>
                </a:solidFill>
                <a:latin typeface="Comic Sans MS" panose="030F0702030302020204" pitchFamily="66" charset="0"/>
              </a:rPr>
              <a:t>Children learn the English alphabetic code: </a:t>
            </a:r>
          </a:p>
          <a:p>
            <a:pPr>
              <a:spcBef>
                <a:spcPct val="0"/>
              </a:spcBef>
              <a:buClrTx/>
              <a:buSzTx/>
              <a:buNone/>
            </a:pPr>
            <a:r>
              <a:rPr lang="en-GB" sz="2000" dirty="0">
                <a:solidFill>
                  <a:schemeClr val="bg1"/>
                </a:solidFill>
                <a:latin typeface="Comic Sans MS" panose="030F0702030302020204" pitchFamily="66" charset="0"/>
              </a:rPr>
              <a:t>first they learn one way to read the 40+ sounds and blend</a:t>
            </a:r>
          </a:p>
          <a:p>
            <a:pPr>
              <a:spcBef>
                <a:spcPct val="0"/>
              </a:spcBef>
              <a:buClrTx/>
              <a:buSzTx/>
              <a:buNone/>
            </a:pPr>
            <a:r>
              <a:rPr lang="en-GB" sz="2000" dirty="0">
                <a:solidFill>
                  <a:schemeClr val="bg1"/>
                </a:solidFill>
                <a:latin typeface="Comic Sans MS" panose="030F0702030302020204" pitchFamily="66" charset="0"/>
              </a:rPr>
              <a:t>these sounds into words, then they learn to read the same</a:t>
            </a:r>
          </a:p>
          <a:p>
            <a:pPr>
              <a:spcBef>
                <a:spcPct val="0"/>
              </a:spcBef>
              <a:buClrTx/>
              <a:buSzTx/>
              <a:buNone/>
            </a:pPr>
            <a:r>
              <a:rPr lang="en-GB" sz="2000" dirty="0">
                <a:solidFill>
                  <a:schemeClr val="bg1"/>
                </a:solidFill>
                <a:latin typeface="Comic Sans MS" panose="030F0702030302020204" pitchFamily="66" charset="0"/>
              </a:rPr>
              <a:t>sounds with alternative graphemes. Once the children are </a:t>
            </a:r>
          </a:p>
          <a:p>
            <a:pPr>
              <a:spcBef>
                <a:spcPct val="0"/>
              </a:spcBef>
              <a:buClrTx/>
              <a:buSzTx/>
              <a:buNone/>
            </a:pPr>
            <a:r>
              <a:rPr lang="en-GB" sz="2000" dirty="0">
                <a:solidFill>
                  <a:schemeClr val="bg1"/>
                </a:solidFill>
                <a:latin typeface="Comic Sans MS" panose="030F0702030302020204" pitchFamily="66" charset="0"/>
              </a:rPr>
              <a:t>confident with a range of sounds, they use these to practise </a:t>
            </a:r>
          </a:p>
          <a:p>
            <a:pPr>
              <a:spcBef>
                <a:spcPct val="0"/>
              </a:spcBef>
              <a:buClrTx/>
              <a:buSzTx/>
              <a:buNone/>
            </a:pPr>
            <a:r>
              <a:rPr lang="en-GB" sz="2000" dirty="0">
                <a:solidFill>
                  <a:schemeClr val="bg1"/>
                </a:solidFill>
                <a:latin typeface="Comic Sans MS" panose="030F0702030302020204" pitchFamily="66" charset="0"/>
              </a:rPr>
              <a:t>Writing, first rehearsing out loud what they want to say, before</a:t>
            </a:r>
          </a:p>
          <a:p>
            <a:pPr>
              <a:spcBef>
                <a:spcPct val="0"/>
              </a:spcBef>
              <a:buClrTx/>
              <a:buSzTx/>
              <a:buNone/>
            </a:pPr>
            <a:r>
              <a:rPr lang="en-GB" sz="2000" dirty="0">
                <a:solidFill>
                  <a:schemeClr val="bg1"/>
                </a:solidFill>
                <a:latin typeface="Comic Sans MS" panose="030F0702030302020204" pitchFamily="66" charset="0"/>
              </a:rPr>
              <a:t>spelling the words using the graphemes and ‘tricky’ words they </a:t>
            </a:r>
          </a:p>
          <a:p>
            <a:pPr>
              <a:spcBef>
                <a:spcPct val="0"/>
              </a:spcBef>
              <a:buClrTx/>
              <a:buSzTx/>
              <a:buNone/>
            </a:pPr>
            <a:r>
              <a:rPr lang="en-GB" sz="2000" dirty="0">
                <a:solidFill>
                  <a:schemeClr val="bg1"/>
                </a:solidFill>
                <a:latin typeface="Comic Sans MS" panose="030F0702030302020204" pitchFamily="66" charset="0"/>
              </a:rPr>
              <a:t>know.</a:t>
            </a:r>
          </a:p>
          <a:p>
            <a:pPr>
              <a:spcBef>
                <a:spcPct val="0"/>
              </a:spcBef>
              <a:buClrTx/>
              <a:buSzTx/>
              <a:buNone/>
            </a:pPr>
            <a:r>
              <a:rPr lang="en-GB" altLang="en-US" sz="2000" dirty="0">
                <a:solidFill>
                  <a:schemeClr val="bg1"/>
                </a:solidFill>
                <a:latin typeface="Comic Sans MS" panose="030F0702030302020204" pitchFamily="66" charset="0"/>
              </a:rPr>
              <a:t>There are lots of videos on YouTube which will support the </a:t>
            </a:r>
          </a:p>
          <a:p>
            <a:pPr>
              <a:spcBef>
                <a:spcPct val="0"/>
              </a:spcBef>
              <a:buClrTx/>
              <a:buSzTx/>
              <a:buNone/>
            </a:pPr>
            <a:r>
              <a:rPr lang="en-GB" altLang="en-US" sz="2000" dirty="0">
                <a:solidFill>
                  <a:schemeClr val="bg1"/>
                </a:solidFill>
                <a:latin typeface="Comic Sans MS" panose="030F0702030302020204" pitchFamily="66" charset="0"/>
              </a:rPr>
              <a:t>teaching of RWI at home, including parent introductions and daily</a:t>
            </a:r>
          </a:p>
          <a:p>
            <a:pPr>
              <a:spcBef>
                <a:spcPct val="0"/>
              </a:spcBef>
              <a:buClrTx/>
              <a:buSzTx/>
              <a:buNone/>
            </a:pPr>
            <a:r>
              <a:rPr lang="en-GB" altLang="en-US" sz="2000" dirty="0">
                <a:solidFill>
                  <a:schemeClr val="bg1"/>
                </a:solidFill>
                <a:latin typeface="Comic Sans MS" panose="030F0702030302020204" pitchFamily="66" charset="0"/>
              </a:rPr>
              <a:t>phonic lessons.</a:t>
            </a:r>
          </a:p>
        </p:txBody>
      </p:sp>
      <p:sp>
        <p:nvSpPr>
          <p:cNvPr id="39939" name="Rectangle 4">
            <a:extLst>
              <a:ext uri="{FF2B5EF4-FFF2-40B4-BE49-F238E27FC236}">
                <a16:creationId xmlns:a16="http://schemas.microsoft.com/office/drawing/2014/main" id="{9046E34B-F12B-471B-9279-066E81A78036}"/>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2000">
              <a:solidFill>
                <a:srgbClr val="000000"/>
              </a:solidFill>
            </a:endParaRPr>
          </a:p>
        </p:txBody>
      </p:sp>
      <p:pic>
        <p:nvPicPr>
          <p:cNvPr id="39942" name="Picture 17">
            <a:extLst>
              <a:ext uri="{FF2B5EF4-FFF2-40B4-BE49-F238E27FC236}">
                <a16:creationId xmlns:a16="http://schemas.microsoft.com/office/drawing/2014/main" id="{AE533FFE-0284-43D6-BB1C-E8FF6F06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1">
            <a:extLst>
              <a:ext uri="{FF2B5EF4-FFF2-40B4-BE49-F238E27FC236}">
                <a16:creationId xmlns:a16="http://schemas.microsoft.com/office/drawing/2014/main" id="{CC6B056F-2727-460C-BEE3-97650BCD1190}"/>
              </a:ext>
            </a:extLst>
          </p:cNvPr>
          <p:cNvSpPr>
            <a:spLocks noChangeArrowheads="1"/>
          </p:cNvSpPr>
          <p:nvPr/>
        </p:nvSpPr>
        <p:spPr bwMode="auto">
          <a:xfrm>
            <a:off x="2329899" y="473044"/>
            <a:ext cx="4845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2800" dirty="0">
                <a:solidFill>
                  <a:schemeClr val="tx2"/>
                </a:solidFill>
              </a:rPr>
              <a:t>Our Curriculum - Phonics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437BC73-C3F9-49D1-A98C-F60B2A375921}"/>
              </a:ext>
            </a:extLst>
          </p:cNvPr>
          <p:cNvSpPr>
            <a:spLocks noChangeArrowheads="1"/>
          </p:cNvSpPr>
          <p:nvPr/>
        </p:nvSpPr>
        <p:spPr bwMode="auto">
          <a:xfrm>
            <a:off x="515597" y="1496203"/>
            <a:ext cx="8112806"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sz="1800" dirty="0">
                <a:solidFill>
                  <a:schemeClr val="bg1"/>
                </a:solidFill>
              </a:rPr>
              <a:t>In Reception, Maths is taught in a practical way, as the children get to</a:t>
            </a:r>
          </a:p>
          <a:p>
            <a:pPr>
              <a:spcBef>
                <a:spcPct val="0"/>
              </a:spcBef>
              <a:buClrTx/>
              <a:buSzTx/>
              <a:buNone/>
            </a:pPr>
            <a:r>
              <a:rPr lang="en-GB" sz="1800" dirty="0">
                <a:solidFill>
                  <a:schemeClr val="bg1"/>
                </a:solidFill>
              </a:rPr>
              <a:t>grips with the ideas of numbers and calculations. Children will be working </a:t>
            </a:r>
          </a:p>
          <a:p>
            <a:pPr>
              <a:spcBef>
                <a:spcPct val="0"/>
              </a:spcBef>
              <a:buClrTx/>
              <a:buSzTx/>
              <a:buNone/>
            </a:pPr>
            <a:r>
              <a:rPr lang="en-GB" sz="1800" dirty="0">
                <a:solidFill>
                  <a:schemeClr val="bg1"/>
                </a:solidFill>
              </a:rPr>
              <a:t>with numbers every day, in a range of different ways. They will be using </a:t>
            </a:r>
          </a:p>
          <a:p>
            <a:pPr>
              <a:spcBef>
                <a:spcPct val="0"/>
              </a:spcBef>
              <a:buClrTx/>
              <a:buSzTx/>
              <a:buNone/>
            </a:pPr>
            <a:r>
              <a:rPr lang="en-GB" sz="1800" dirty="0">
                <a:solidFill>
                  <a:schemeClr val="bg1"/>
                </a:solidFill>
              </a:rPr>
              <a:t>familiar objects to help them learn about how numbers are used in everyday</a:t>
            </a:r>
          </a:p>
          <a:p>
            <a:pPr>
              <a:spcBef>
                <a:spcPct val="0"/>
              </a:spcBef>
              <a:buClrTx/>
              <a:buSzTx/>
              <a:buNone/>
            </a:pPr>
            <a:r>
              <a:rPr lang="en-GB" sz="1800" dirty="0">
                <a:solidFill>
                  <a:schemeClr val="bg1"/>
                </a:solidFill>
              </a:rPr>
              <a:t>life, and they will also be linking numbers to topic work; for example, if they </a:t>
            </a:r>
          </a:p>
          <a:p>
            <a:pPr>
              <a:spcBef>
                <a:spcPct val="0"/>
              </a:spcBef>
              <a:buClrTx/>
              <a:buSzTx/>
              <a:buNone/>
            </a:pPr>
            <a:r>
              <a:rPr lang="en-GB" sz="1800" dirty="0">
                <a:solidFill>
                  <a:schemeClr val="bg1"/>
                </a:solidFill>
              </a:rPr>
              <a:t>are learning about dinosaurs they could be making dinosaur pictures out of </a:t>
            </a:r>
          </a:p>
          <a:p>
            <a:pPr>
              <a:spcBef>
                <a:spcPct val="0"/>
              </a:spcBef>
              <a:buClrTx/>
              <a:buSzTx/>
              <a:buNone/>
            </a:pPr>
            <a:r>
              <a:rPr lang="en-GB" sz="1800" dirty="0">
                <a:solidFill>
                  <a:schemeClr val="bg1"/>
                </a:solidFill>
              </a:rPr>
              <a:t>shapes. They will be encouraged to be curious and explore numbers. They </a:t>
            </a:r>
          </a:p>
          <a:p>
            <a:pPr>
              <a:spcBef>
                <a:spcPct val="0"/>
              </a:spcBef>
              <a:buClrTx/>
              <a:buSzTx/>
              <a:buNone/>
            </a:pPr>
            <a:r>
              <a:rPr lang="en-GB" sz="1800" dirty="0">
                <a:solidFill>
                  <a:schemeClr val="bg1"/>
                </a:solidFill>
              </a:rPr>
              <a:t>will be playing number games, singing counting songs, making models and </a:t>
            </a:r>
          </a:p>
          <a:p>
            <a:pPr>
              <a:spcBef>
                <a:spcPct val="0"/>
              </a:spcBef>
              <a:buClrTx/>
              <a:buSzTx/>
              <a:buNone/>
            </a:pPr>
            <a:r>
              <a:rPr lang="en-GB" sz="1800" dirty="0">
                <a:solidFill>
                  <a:schemeClr val="bg1"/>
                </a:solidFill>
              </a:rPr>
              <a:t>using the role-play area, as well as being introduced to the ideas of addition</a:t>
            </a:r>
          </a:p>
          <a:p>
            <a:pPr>
              <a:spcBef>
                <a:spcPct val="0"/>
              </a:spcBef>
              <a:buClrTx/>
              <a:buSzTx/>
              <a:buNone/>
            </a:pPr>
            <a:r>
              <a:rPr lang="en-GB" sz="1800" dirty="0">
                <a:solidFill>
                  <a:schemeClr val="bg1"/>
                </a:solidFill>
              </a:rPr>
              <a:t>and subtraction. At home, try to talk about numbers and shapes– it’s </a:t>
            </a:r>
          </a:p>
          <a:p>
            <a:pPr>
              <a:spcBef>
                <a:spcPct val="0"/>
              </a:spcBef>
              <a:buClrTx/>
              <a:buSzTx/>
              <a:buNone/>
            </a:pPr>
            <a:r>
              <a:rPr lang="en-GB" sz="1800" dirty="0">
                <a:solidFill>
                  <a:schemeClr val="bg1"/>
                </a:solidFill>
              </a:rPr>
              <a:t>important for children to see just how much Maths is used in everyday life. </a:t>
            </a:r>
          </a:p>
          <a:p>
            <a:pPr>
              <a:spcBef>
                <a:spcPct val="0"/>
              </a:spcBef>
              <a:buClrTx/>
              <a:buSzTx/>
              <a:buNone/>
            </a:pPr>
            <a:r>
              <a:rPr lang="en-GB" sz="1800" dirty="0">
                <a:solidFill>
                  <a:schemeClr val="bg1"/>
                </a:solidFill>
              </a:rPr>
              <a:t>We also love Numberblocks in Reception; they are fantastic way of</a:t>
            </a:r>
          </a:p>
          <a:p>
            <a:pPr>
              <a:spcBef>
                <a:spcPct val="0"/>
              </a:spcBef>
              <a:buClrTx/>
              <a:buSzTx/>
              <a:buNone/>
            </a:pPr>
            <a:r>
              <a:rPr lang="en-GB" sz="1800" dirty="0">
                <a:solidFill>
                  <a:schemeClr val="bg1"/>
                </a:solidFill>
              </a:rPr>
              <a:t>developing mathematical thinking.</a:t>
            </a:r>
            <a:endParaRPr lang="en-GB" altLang="en-US" sz="1800" dirty="0">
              <a:solidFill>
                <a:schemeClr val="bg1"/>
              </a:solidFill>
              <a:latin typeface="Comic Sans MS" panose="030F0702030302020204" pitchFamily="66" charset="0"/>
            </a:endParaRPr>
          </a:p>
        </p:txBody>
      </p:sp>
      <p:pic>
        <p:nvPicPr>
          <p:cNvPr id="3" name="Picture 17">
            <a:extLst>
              <a:ext uri="{FF2B5EF4-FFF2-40B4-BE49-F238E27FC236}">
                <a16:creationId xmlns:a16="http://schemas.microsoft.com/office/drawing/2014/main" id="{0805E325-41CB-4665-B308-011692D8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77014B-D793-4AE0-8115-CD24B9B2DAE3}"/>
              </a:ext>
            </a:extLst>
          </p:cNvPr>
          <p:cNvSpPr txBox="1"/>
          <p:nvPr/>
        </p:nvSpPr>
        <p:spPr>
          <a:xfrm>
            <a:off x="2370338" y="488434"/>
            <a:ext cx="4128116" cy="523220"/>
          </a:xfrm>
          <a:prstGeom prst="rect">
            <a:avLst/>
          </a:prstGeom>
          <a:noFill/>
        </p:spPr>
        <p:txBody>
          <a:bodyPr wrap="square" rtlCol="0">
            <a:spAutoFit/>
          </a:bodyPr>
          <a:lstStyle/>
          <a:p>
            <a:r>
              <a:rPr lang="en-GB" sz="2800" dirty="0">
                <a:solidFill>
                  <a:schemeClr val="bg1"/>
                </a:solidFill>
              </a:rPr>
              <a:t>Our Curriculum - Maths</a:t>
            </a:r>
          </a:p>
        </p:txBody>
      </p:sp>
    </p:spTree>
    <p:extLst>
      <p:ext uri="{BB962C8B-B14F-4D97-AF65-F5344CB8AC3E}">
        <p14:creationId xmlns:p14="http://schemas.microsoft.com/office/powerpoint/2010/main" val="251062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437BC73-C3F9-49D1-A98C-F60B2A375921}"/>
              </a:ext>
            </a:extLst>
          </p:cNvPr>
          <p:cNvSpPr>
            <a:spLocks noChangeArrowheads="1"/>
          </p:cNvSpPr>
          <p:nvPr/>
        </p:nvSpPr>
        <p:spPr bwMode="auto">
          <a:xfrm>
            <a:off x="515597" y="1496203"/>
            <a:ext cx="8112806"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000" dirty="0">
                <a:solidFill>
                  <a:schemeClr val="bg1"/>
                </a:solidFill>
                <a:latin typeface="Comic Sans MS" panose="030F0702030302020204" pitchFamily="66" charset="0"/>
              </a:rPr>
              <a:t>A standard Nursery day is focused around play based learning. </a:t>
            </a:r>
          </a:p>
          <a:p>
            <a:pPr>
              <a:spcBef>
                <a:spcPct val="0"/>
              </a:spcBef>
              <a:buClrTx/>
              <a:buSzTx/>
              <a:buNone/>
            </a:pPr>
            <a:r>
              <a:rPr lang="en-GB" altLang="en-US" sz="2000" dirty="0">
                <a:solidFill>
                  <a:schemeClr val="bg1"/>
                </a:solidFill>
                <a:latin typeface="Comic Sans MS" panose="030F0702030302020204" pitchFamily="66" charset="0"/>
              </a:rPr>
              <a:t>We set up and create opportunities for development in all areas</a:t>
            </a:r>
          </a:p>
          <a:p>
            <a:pPr>
              <a:spcBef>
                <a:spcPct val="0"/>
              </a:spcBef>
              <a:buClrTx/>
              <a:buSzTx/>
              <a:buNone/>
            </a:pPr>
            <a:r>
              <a:rPr lang="en-GB" altLang="en-US" sz="2000" dirty="0">
                <a:solidFill>
                  <a:schemeClr val="bg1"/>
                </a:solidFill>
                <a:latin typeface="Comic Sans MS" panose="030F0702030302020204" pitchFamily="66" charset="0"/>
              </a:rPr>
              <a:t> of the Early Years Curriculum. </a:t>
            </a:r>
          </a:p>
          <a:p>
            <a:pPr>
              <a:spcBef>
                <a:spcPct val="0"/>
              </a:spcBef>
              <a:buClrTx/>
              <a:buSzTx/>
              <a:buNone/>
            </a:pPr>
            <a:r>
              <a:rPr lang="en-GB" altLang="en-US" sz="2000" dirty="0">
                <a:solidFill>
                  <a:schemeClr val="bg1"/>
                </a:solidFill>
                <a:latin typeface="Comic Sans MS" panose="030F0702030302020204" pitchFamily="66" charset="0"/>
              </a:rPr>
              <a:t>This year, your child will begin to learn by doing things for </a:t>
            </a:r>
          </a:p>
          <a:p>
            <a:pPr>
              <a:spcBef>
                <a:spcPct val="0"/>
              </a:spcBef>
              <a:buClrTx/>
              <a:buSzTx/>
              <a:buNone/>
            </a:pPr>
            <a:r>
              <a:rPr lang="en-GB" altLang="en-US" sz="2000" dirty="0">
                <a:solidFill>
                  <a:schemeClr val="bg1"/>
                </a:solidFill>
                <a:latin typeface="Comic Sans MS" panose="030F0702030302020204" pitchFamily="66" charset="0"/>
              </a:rPr>
              <a:t>themselves, by exploring and investigating, watching and listening,</a:t>
            </a:r>
          </a:p>
          <a:p>
            <a:pPr>
              <a:spcBef>
                <a:spcPct val="0"/>
              </a:spcBef>
              <a:buClrTx/>
              <a:buSzTx/>
              <a:buNone/>
            </a:pPr>
            <a:r>
              <a:rPr lang="en-GB" altLang="en-US" sz="2000" dirty="0">
                <a:solidFill>
                  <a:schemeClr val="bg1"/>
                </a:solidFill>
                <a:latin typeface="Comic Sans MS" panose="030F0702030302020204" pitchFamily="66" charset="0"/>
              </a:rPr>
              <a:t>talking and discussing, creating and communicating – in other </a:t>
            </a:r>
          </a:p>
          <a:p>
            <a:pPr>
              <a:spcBef>
                <a:spcPct val="0"/>
              </a:spcBef>
              <a:buClrTx/>
              <a:buSzTx/>
              <a:buNone/>
            </a:pPr>
            <a:r>
              <a:rPr lang="en-GB" altLang="en-US" sz="2000" dirty="0">
                <a:solidFill>
                  <a:schemeClr val="bg1"/>
                </a:solidFill>
                <a:latin typeface="Comic Sans MS" panose="030F0702030302020204" pitchFamily="66" charset="0"/>
              </a:rPr>
              <a:t>words, playing. Play is children’s work and playing hard is very </a:t>
            </a:r>
          </a:p>
          <a:p>
            <a:pPr>
              <a:spcBef>
                <a:spcPct val="0"/>
              </a:spcBef>
              <a:buClrTx/>
              <a:buSzTx/>
              <a:buNone/>
            </a:pPr>
            <a:r>
              <a:rPr lang="en-GB" altLang="en-US" sz="2000" dirty="0">
                <a:solidFill>
                  <a:schemeClr val="bg1"/>
                </a:solidFill>
                <a:latin typeface="Comic Sans MS" panose="030F0702030302020204" pitchFamily="66" charset="0"/>
              </a:rPr>
              <a:t>tiring! Play can also be very messy as your child will be learning </a:t>
            </a:r>
          </a:p>
          <a:p>
            <a:pPr>
              <a:spcBef>
                <a:spcPct val="0"/>
              </a:spcBef>
              <a:buClrTx/>
              <a:buSzTx/>
              <a:buNone/>
            </a:pPr>
            <a:r>
              <a:rPr lang="en-GB" altLang="en-US" sz="2000" dirty="0">
                <a:solidFill>
                  <a:schemeClr val="bg1"/>
                </a:solidFill>
                <a:latin typeface="Comic Sans MS" panose="030F0702030302020204" pitchFamily="66" charset="0"/>
              </a:rPr>
              <a:t>both inside with sand, water and paint, and also in the outdoors</a:t>
            </a:r>
          </a:p>
          <a:p>
            <a:pPr>
              <a:spcBef>
                <a:spcPct val="0"/>
              </a:spcBef>
              <a:buClrTx/>
              <a:buSzTx/>
              <a:buNone/>
            </a:pPr>
            <a:r>
              <a:rPr lang="en-GB" altLang="en-US" sz="2000" dirty="0">
                <a:solidFill>
                  <a:schemeClr val="bg1"/>
                </a:solidFill>
                <a:latin typeface="Comic Sans MS" panose="030F0702030302020204" pitchFamily="66" charset="0"/>
              </a:rPr>
              <a:t>with mud, leaves and so on, so you can expect some mucky clothes</a:t>
            </a:r>
          </a:p>
          <a:p>
            <a:pPr>
              <a:spcBef>
                <a:spcPct val="0"/>
              </a:spcBef>
              <a:buClrTx/>
              <a:buSzTx/>
              <a:buNone/>
            </a:pPr>
            <a:r>
              <a:rPr lang="en-GB" altLang="en-US" sz="2000" dirty="0">
                <a:solidFill>
                  <a:schemeClr val="bg1"/>
                </a:solidFill>
                <a:latin typeface="Comic Sans MS" panose="030F0702030302020204" pitchFamily="66" charset="0"/>
              </a:rPr>
              <a:t> at the end of the day!</a:t>
            </a:r>
          </a:p>
        </p:txBody>
      </p:sp>
      <p:pic>
        <p:nvPicPr>
          <p:cNvPr id="3" name="Picture 17">
            <a:extLst>
              <a:ext uri="{FF2B5EF4-FFF2-40B4-BE49-F238E27FC236}">
                <a16:creationId xmlns:a16="http://schemas.microsoft.com/office/drawing/2014/main" id="{0805E325-41CB-4665-B308-011692D8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77014B-D793-4AE0-8115-CD24B9B2DAE3}"/>
              </a:ext>
            </a:extLst>
          </p:cNvPr>
          <p:cNvSpPr txBox="1"/>
          <p:nvPr/>
        </p:nvSpPr>
        <p:spPr>
          <a:xfrm>
            <a:off x="2769834" y="411490"/>
            <a:ext cx="4128116" cy="523220"/>
          </a:xfrm>
          <a:prstGeom prst="rect">
            <a:avLst/>
          </a:prstGeom>
          <a:noFill/>
        </p:spPr>
        <p:txBody>
          <a:bodyPr wrap="square" rtlCol="0">
            <a:spAutoFit/>
          </a:bodyPr>
          <a:lstStyle/>
          <a:p>
            <a:r>
              <a:rPr lang="en-GB" sz="2800" dirty="0">
                <a:solidFill>
                  <a:schemeClr val="bg1"/>
                </a:solidFill>
              </a:rPr>
              <a:t>Nursery Information</a:t>
            </a:r>
          </a:p>
        </p:txBody>
      </p:sp>
    </p:spTree>
    <p:extLst>
      <p:ext uri="{BB962C8B-B14F-4D97-AF65-F5344CB8AC3E}">
        <p14:creationId xmlns:p14="http://schemas.microsoft.com/office/powerpoint/2010/main" val="6274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78BCFF7D-A9F3-4E9C-8E07-45CBCC795505}"/>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p>
        </p:txBody>
      </p:sp>
      <p:sp>
        <p:nvSpPr>
          <p:cNvPr id="7171" name="Rectangle 4">
            <a:extLst>
              <a:ext uri="{FF2B5EF4-FFF2-40B4-BE49-F238E27FC236}">
                <a16:creationId xmlns:a16="http://schemas.microsoft.com/office/drawing/2014/main" id="{388F2210-2BF9-4A4E-B84F-2B64567A5D1A}"/>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7173" name="Rectangle 6">
            <a:extLst>
              <a:ext uri="{FF2B5EF4-FFF2-40B4-BE49-F238E27FC236}">
                <a16:creationId xmlns:a16="http://schemas.microsoft.com/office/drawing/2014/main" id="{1B6AB4E3-261E-4116-BE9C-04BFCD8F7397}"/>
              </a:ext>
            </a:extLst>
          </p:cNvPr>
          <p:cNvSpPr>
            <a:spLocks noChangeArrowheads="1"/>
          </p:cNvSpPr>
          <p:nvPr/>
        </p:nvSpPr>
        <p:spPr bwMode="auto">
          <a:xfrm>
            <a:off x="862013" y="1609725"/>
            <a:ext cx="7307262"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Parents’ Evening September 2020</a:t>
            </a:r>
          </a:p>
          <a:p>
            <a:pPr algn="ctr">
              <a:spcBef>
                <a:spcPct val="0"/>
              </a:spcBef>
              <a:buClrTx/>
              <a:buSzTx/>
              <a:buFontTx/>
              <a:buNone/>
            </a:pPr>
            <a:endParaRPr lang="en-GB" altLang="en-US" u="sng" dirty="0">
              <a:solidFill>
                <a:schemeClr val="tx2"/>
              </a:solidFill>
              <a:latin typeface="Comic Sans MS" panose="030F0702030302020204" pitchFamily="66" charset="0"/>
            </a:endParaRP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Good Example</a:t>
            </a:r>
          </a:p>
          <a:p>
            <a:pPr algn="ctr">
              <a:spcBef>
                <a:spcPct val="0"/>
              </a:spcBef>
              <a:buClrTx/>
              <a:buSzTx/>
              <a:buFontTx/>
              <a:buNone/>
            </a:pPr>
            <a:r>
              <a:rPr lang="en-GB" altLang="en-US" b="1" i="1" dirty="0">
                <a:solidFill>
                  <a:schemeClr val="tx2"/>
                </a:solidFill>
                <a:latin typeface="Calibri" panose="020F0502020204030204" pitchFamily="34" charset="0"/>
                <a:cs typeface="Calibri" panose="020F0502020204030204" pitchFamily="34" charset="0"/>
              </a:rPr>
              <a:t> </a:t>
            </a:r>
          </a:p>
          <a:p>
            <a:pPr algn="ctr">
              <a:spcBef>
                <a:spcPct val="0"/>
              </a:spcBef>
              <a:buClrTx/>
              <a:buSzTx/>
              <a:buFontTx/>
              <a:buNone/>
            </a:pPr>
            <a:r>
              <a:rPr lang="en-GB" altLang="en-US" sz="2000" b="1" dirty="0">
                <a:solidFill>
                  <a:schemeClr val="tx2"/>
                </a:solidFill>
                <a:latin typeface="Calibri" panose="020F0502020204030204" pitchFamily="34" charset="0"/>
                <a:cs typeface="Calibri" panose="020F0502020204030204" pitchFamily="34" charset="0"/>
              </a:rPr>
              <a:t>Please support us, as we try to educate your children in every way, by setting a good example with your conduct on the school yard and on the way to and from school. Please remember not to approach other parents if your children fall out, but to let school know so we can resolve any conflicts.</a:t>
            </a:r>
          </a:p>
          <a:p>
            <a:pPr algn="ctr">
              <a:spcBef>
                <a:spcPct val="0"/>
              </a:spcBef>
              <a:buClrTx/>
              <a:buSzTx/>
              <a:buFontTx/>
              <a:buNone/>
            </a:pPr>
            <a:endParaRPr lang="en-GB" altLang="en-US" sz="2000" b="1"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000" b="1" dirty="0">
                <a:solidFill>
                  <a:schemeClr val="tx2"/>
                </a:solidFill>
                <a:latin typeface="Calibri" panose="020F0502020204030204" pitchFamily="34" charset="0"/>
                <a:cs typeface="Calibri" panose="020F0502020204030204" pitchFamily="34" charset="0"/>
              </a:rPr>
              <a:t>Many thanks</a:t>
            </a:r>
          </a:p>
        </p:txBody>
      </p:sp>
      <p:sp>
        <p:nvSpPr>
          <p:cNvPr id="7174" name="Text Box 7">
            <a:extLst>
              <a:ext uri="{FF2B5EF4-FFF2-40B4-BE49-F238E27FC236}">
                <a16:creationId xmlns:a16="http://schemas.microsoft.com/office/drawing/2014/main" id="{12D6F18A-45F3-4B94-B081-3B7543FC4C0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p>
        </p:txBody>
      </p:sp>
      <p:pic>
        <p:nvPicPr>
          <p:cNvPr id="7175" name="Picture 11" descr="history_cuthbertsCross[1]">
            <a:extLst>
              <a:ext uri="{FF2B5EF4-FFF2-40B4-BE49-F238E27FC236}">
                <a16:creationId xmlns:a16="http://schemas.microsoft.com/office/drawing/2014/main" id="{17D7B1C9-C189-42C4-BB10-B15F3B08C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176" name="Rectangle 12">
            <a:extLst>
              <a:ext uri="{FF2B5EF4-FFF2-40B4-BE49-F238E27FC236}">
                <a16:creationId xmlns:a16="http://schemas.microsoft.com/office/drawing/2014/main" id="{B0E3793F-010D-4E6C-ACFB-3B8EA8D1C5F1}"/>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Tahoma" panose="020B0604030504040204" pitchFamily="34" charset="0"/>
              </a:rPr>
              <a:t>Roman Catholic Diocese of Hexham and Newcastle</a:t>
            </a:r>
            <a:endParaRPr lang="en-US" altLang="en-US" sz="1400" dirty="0">
              <a:solidFill>
                <a:schemeClr val="tx2"/>
              </a:solidFill>
              <a:latin typeface="Tahoma" panose="020B0604030504040204" pitchFamily="34" charset="0"/>
            </a:endParaRPr>
          </a:p>
          <a:p>
            <a:pPr algn="ctr">
              <a:spcBef>
                <a:spcPct val="0"/>
              </a:spcBef>
              <a:buClrTx/>
              <a:buSzTx/>
              <a:buFontTx/>
              <a:buNone/>
            </a:pPr>
            <a:r>
              <a:rPr lang="en-GB" altLang="en-US" sz="1800" dirty="0"/>
              <a:t> </a:t>
            </a:r>
          </a:p>
        </p:txBody>
      </p:sp>
      <p:sp>
        <p:nvSpPr>
          <p:cNvPr id="90127" name="Rectangle 15">
            <a:extLst>
              <a:ext uri="{FF2B5EF4-FFF2-40B4-BE49-F238E27FC236}">
                <a16:creationId xmlns:a16="http://schemas.microsoft.com/office/drawing/2014/main" id="{FD866EE5-C22C-45BD-8BF9-97BEDF3509D5}"/>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chemeClr val="bg1"/>
              </a:solidFill>
              <a:latin typeface="Tahoma" panose="020B0604030504040204" pitchFamily="34" charset="0"/>
            </a:endParaRPr>
          </a:p>
        </p:txBody>
      </p:sp>
      <p:pic>
        <p:nvPicPr>
          <p:cNvPr id="7178" name="Picture 17">
            <a:extLst>
              <a:ext uri="{FF2B5EF4-FFF2-40B4-BE49-F238E27FC236}">
                <a16:creationId xmlns:a16="http://schemas.microsoft.com/office/drawing/2014/main" id="{C52DBE16-1824-4C59-B380-5A48D7DB9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7AED5A6-AA3E-4BCD-AA9D-BC1EBCEE16C1}"/>
              </a:ext>
            </a:extLst>
          </p:cNvPr>
          <p:cNvPicPr>
            <a:picLocks noChangeAspect="1"/>
          </p:cNvPicPr>
          <p:nvPr/>
        </p:nvPicPr>
        <p:blipFill rotWithShape="1">
          <a:blip r:embed="rId5"/>
          <a:srcRect l="1981" r="4575" b="17222"/>
          <a:stretch/>
        </p:blipFill>
        <p:spPr>
          <a:xfrm>
            <a:off x="1139825" y="2392260"/>
            <a:ext cx="1814000" cy="1036740"/>
          </a:xfrm>
          <a:prstGeom prst="rect">
            <a:avLst/>
          </a:prstGeom>
        </p:spPr>
      </p:pic>
      <p:pic>
        <p:nvPicPr>
          <p:cNvPr id="3" name="Picture 2">
            <a:extLst>
              <a:ext uri="{FF2B5EF4-FFF2-40B4-BE49-F238E27FC236}">
                <a16:creationId xmlns:a16="http://schemas.microsoft.com/office/drawing/2014/main" id="{0565E8AF-80C6-4D16-8D4B-65F001E6FAFE}"/>
              </a:ext>
            </a:extLst>
          </p:cNvPr>
          <p:cNvPicPr>
            <a:picLocks noChangeAspect="1"/>
          </p:cNvPicPr>
          <p:nvPr/>
        </p:nvPicPr>
        <p:blipFill>
          <a:blip r:embed="rId6"/>
          <a:stretch>
            <a:fillRect/>
          </a:stretch>
        </p:blipFill>
        <p:spPr>
          <a:xfrm>
            <a:off x="6428934" y="2312193"/>
            <a:ext cx="970671" cy="1047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437BC73-C3F9-49D1-A98C-F60B2A375921}"/>
              </a:ext>
            </a:extLst>
          </p:cNvPr>
          <p:cNvSpPr>
            <a:spLocks noChangeArrowheads="1"/>
          </p:cNvSpPr>
          <p:nvPr/>
        </p:nvSpPr>
        <p:spPr bwMode="auto">
          <a:xfrm>
            <a:off x="444575" y="1478448"/>
            <a:ext cx="8112806"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1800" dirty="0">
                <a:solidFill>
                  <a:schemeClr val="bg1"/>
                </a:solidFill>
                <a:latin typeface="Comic Sans MS" panose="030F0702030302020204" pitchFamily="66" charset="0"/>
              </a:rPr>
              <a:t>Once the children has developed a solid foundation in the prime</a:t>
            </a:r>
          </a:p>
          <a:p>
            <a:pPr>
              <a:spcBef>
                <a:spcPct val="0"/>
              </a:spcBef>
              <a:buClrTx/>
              <a:buSzTx/>
              <a:buNone/>
            </a:pPr>
            <a:r>
              <a:rPr lang="en-GB" altLang="en-US" sz="1800" dirty="0">
                <a:solidFill>
                  <a:schemeClr val="bg1"/>
                </a:solidFill>
                <a:latin typeface="Comic Sans MS" panose="030F0702030302020204" pitchFamily="66" charset="0"/>
              </a:rPr>
              <a:t>areas of learning, we begin to introduce the 4 specific areas of</a:t>
            </a:r>
          </a:p>
          <a:p>
            <a:pPr>
              <a:spcBef>
                <a:spcPct val="0"/>
              </a:spcBef>
              <a:buClrTx/>
              <a:buSzTx/>
              <a:buNone/>
            </a:pPr>
            <a:r>
              <a:rPr lang="en-GB" altLang="en-US" sz="1800" dirty="0">
                <a:solidFill>
                  <a:schemeClr val="bg1"/>
                </a:solidFill>
                <a:latin typeface="Comic Sans MS" panose="030F0702030302020204" pitchFamily="66" charset="0"/>
              </a:rPr>
              <a:t>learning into their everyday play. These areas are Literacy, </a:t>
            </a:r>
          </a:p>
          <a:p>
            <a:pPr>
              <a:spcBef>
                <a:spcPct val="0"/>
              </a:spcBef>
              <a:buClrTx/>
              <a:buSzTx/>
              <a:buNone/>
            </a:pPr>
            <a:r>
              <a:rPr lang="en-GB" altLang="en-US" sz="1800" dirty="0">
                <a:solidFill>
                  <a:schemeClr val="bg1"/>
                </a:solidFill>
                <a:latin typeface="Comic Sans MS" panose="030F0702030302020204" pitchFamily="66" charset="0"/>
              </a:rPr>
              <a:t>Maths, Understanding the World and Art and Design. This is</a:t>
            </a:r>
          </a:p>
          <a:p>
            <a:pPr>
              <a:spcBef>
                <a:spcPct val="0"/>
              </a:spcBef>
              <a:buClrTx/>
              <a:buSzTx/>
              <a:buNone/>
            </a:pPr>
            <a:r>
              <a:rPr lang="en-GB" altLang="en-US" sz="1800" dirty="0">
                <a:solidFill>
                  <a:schemeClr val="bg1"/>
                </a:solidFill>
                <a:latin typeface="Comic Sans MS" panose="030F0702030302020204" pitchFamily="66" charset="0"/>
              </a:rPr>
              <a:t>delivered in the same way as the prime areas, following a play </a:t>
            </a:r>
          </a:p>
          <a:p>
            <a:pPr>
              <a:spcBef>
                <a:spcPct val="0"/>
              </a:spcBef>
              <a:buClrTx/>
              <a:buSzTx/>
              <a:buNone/>
            </a:pPr>
            <a:r>
              <a:rPr lang="en-GB" altLang="en-US" sz="1800" dirty="0">
                <a:solidFill>
                  <a:schemeClr val="bg1"/>
                </a:solidFill>
                <a:latin typeface="Comic Sans MS" panose="030F0702030302020204" pitchFamily="66" charset="0"/>
              </a:rPr>
              <a:t>based learning approach.</a:t>
            </a:r>
          </a:p>
          <a:p>
            <a:pPr>
              <a:spcBef>
                <a:spcPct val="0"/>
              </a:spcBef>
              <a:buClrTx/>
              <a:buSzTx/>
              <a:buNone/>
            </a:pPr>
            <a:r>
              <a:rPr lang="en-GB" altLang="en-US" sz="1800" b="1" u="sng" dirty="0">
                <a:solidFill>
                  <a:schemeClr val="bg1"/>
                </a:solidFill>
                <a:latin typeface="Comic Sans MS" panose="030F0702030302020204" pitchFamily="66" charset="0"/>
              </a:rPr>
              <a:t>Maths</a:t>
            </a:r>
            <a:r>
              <a:rPr lang="en-GB" altLang="en-US" sz="1800" dirty="0">
                <a:solidFill>
                  <a:schemeClr val="bg1"/>
                </a:solidFill>
                <a:latin typeface="Comic Sans MS" panose="030F0702030302020204" pitchFamily="66" charset="0"/>
              </a:rPr>
              <a:t> – We will be using the very successful Numberblocks </a:t>
            </a:r>
          </a:p>
          <a:p>
            <a:pPr>
              <a:spcBef>
                <a:spcPct val="0"/>
              </a:spcBef>
              <a:buClrTx/>
              <a:buSzTx/>
              <a:buNone/>
            </a:pPr>
            <a:r>
              <a:rPr lang="en-GB" altLang="en-US" sz="1800" dirty="0">
                <a:solidFill>
                  <a:schemeClr val="bg1"/>
                </a:solidFill>
                <a:latin typeface="Comic Sans MS" panose="030F0702030302020204" pitchFamily="66" charset="0"/>
              </a:rPr>
              <a:t>program to embed the understanding of numbers 1 -10 and shape,</a:t>
            </a:r>
          </a:p>
          <a:p>
            <a:pPr>
              <a:spcBef>
                <a:spcPct val="0"/>
              </a:spcBef>
              <a:buClrTx/>
              <a:buSzTx/>
              <a:buNone/>
            </a:pPr>
            <a:r>
              <a:rPr lang="en-GB" altLang="en-US" sz="1800" dirty="0">
                <a:solidFill>
                  <a:schemeClr val="bg1"/>
                </a:solidFill>
                <a:latin typeface="Comic Sans MS" panose="030F0702030302020204" pitchFamily="66" charset="0"/>
              </a:rPr>
              <a:t>space and measure. </a:t>
            </a:r>
          </a:p>
          <a:p>
            <a:pPr>
              <a:spcBef>
                <a:spcPct val="0"/>
              </a:spcBef>
              <a:buClrTx/>
              <a:buSzTx/>
              <a:buNone/>
            </a:pPr>
            <a:r>
              <a:rPr lang="en-GB" altLang="en-US" sz="1800" b="1" u="sng" dirty="0">
                <a:solidFill>
                  <a:schemeClr val="bg1"/>
                </a:solidFill>
                <a:latin typeface="Comic Sans MS" panose="030F0702030302020204" pitchFamily="66" charset="0"/>
              </a:rPr>
              <a:t>Phonics</a:t>
            </a:r>
            <a:r>
              <a:rPr lang="en-GB" altLang="en-US" sz="1800" dirty="0">
                <a:solidFill>
                  <a:schemeClr val="bg1"/>
                </a:solidFill>
                <a:latin typeface="Comic Sans MS" panose="030F0702030302020204" pitchFamily="66" charset="0"/>
              </a:rPr>
              <a:t> – Before we can begin this in Nursery, the children need to</a:t>
            </a:r>
          </a:p>
          <a:p>
            <a:pPr>
              <a:spcBef>
                <a:spcPct val="0"/>
              </a:spcBef>
              <a:buClrTx/>
              <a:buSzTx/>
              <a:buNone/>
            </a:pPr>
            <a:r>
              <a:rPr lang="en-GB" altLang="en-US" sz="1800" dirty="0">
                <a:solidFill>
                  <a:schemeClr val="bg1"/>
                </a:solidFill>
                <a:latin typeface="Comic Sans MS" panose="030F0702030302020204" pitchFamily="66" charset="0"/>
              </a:rPr>
              <a:t>develop a good understanding of how vocabulary works,  utilising their </a:t>
            </a:r>
          </a:p>
          <a:p>
            <a:pPr>
              <a:spcBef>
                <a:spcPct val="0"/>
              </a:spcBef>
              <a:buClrTx/>
              <a:buSzTx/>
              <a:buNone/>
            </a:pPr>
            <a:r>
              <a:rPr lang="en-GB" altLang="en-US" sz="1800" dirty="0">
                <a:solidFill>
                  <a:schemeClr val="bg1"/>
                </a:solidFill>
                <a:latin typeface="Comic Sans MS" panose="030F0702030302020204" pitchFamily="66" charset="0"/>
              </a:rPr>
              <a:t>speaking skills and learning to listen carefully</a:t>
            </a:r>
            <a:r>
              <a:rPr lang="en-GB" altLang="en-US" sz="2000" dirty="0">
                <a:solidFill>
                  <a:schemeClr val="bg1"/>
                </a:solidFill>
                <a:latin typeface="Comic Sans MS" panose="030F0702030302020204" pitchFamily="66" charset="0"/>
              </a:rPr>
              <a:t>. </a:t>
            </a:r>
          </a:p>
        </p:txBody>
      </p:sp>
      <p:pic>
        <p:nvPicPr>
          <p:cNvPr id="3" name="Picture 17">
            <a:extLst>
              <a:ext uri="{FF2B5EF4-FFF2-40B4-BE49-F238E27FC236}">
                <a16:creationId xmlns:a16="http://schemas.microsoft.com/office/drawing/2014/main" id="{0805E325-41CB-4665-B308-011692D8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77014B-D793-4AE0-8115-CD24B9B2DAE3}"/>
              </a:ext>
            </a:extLst>
          </p:cNvPr>
          <p:cNvSpPr txBox="1"/>
          <p:nvPr/>
        </p:nvSpPr>
        <p:spPr>
          <a:xfrm>
            <a:off x="2769834" y="411490"/>
            <a:ext cx="4128116" cy="523220"/>
          </a:xfrm>
          <a:prstGeom prst="rect">
            <a:avLst/>
          </a:prstGeom>
          <a:noFill/>
        </p:spPr>
        <p:txBody>
          <a:bodyPr wrap="square" rtlCol="0">
            <a:spAutoFit/>
          </a:bodyPr>
          <a:lstStyle/>
          <a:p>
            <a:r>
              <a:rPr lang="en-GB" sz="2800" dirty="0">
                <a:solidFill>
                  <a:schemeClr val="bg1"/>
                </a:solidFill>
              </a:rPr>
              <a:t>Nursery Information</a:t>
            </a:r>
          </a:p>
        </p:txBody>
      </p:sp>
    </p:spTree>
    <p:extLst>
      <p:ext uri="{BB962C8B-B14F-4D97-AF65-F5344CB8AC3E}">
        <p14:creationId xmlns:p14="http://schemas.microsoft.com/office/powerpoint/2010/main" val="209380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437BC73-C3F9-49D1-A98C-F60B2A375921}"/>
              </a:ext>
            </a:extLst>
          </p:cNvPr>
          <p:cNvSpPr>
            <a:spLocks noChangeArrowheads="1"/>
          </p:cNvSpPr>
          <p:nvPr/>
        </p:nvSpPr>
        <p:spPr bwMode="auto">
          <a:xfrm>
            <a:off x="267021" y="1553591"/>
            <a:ext cx="8406461" cy="4595511"/>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342900" indent="-342900">
              <a:spcBef>
                <a:spcPct val="0"/>
              </a:spcBef>
              <a:buClrTx/>
              <a:buSzTx/>
            </a:pPr>
            <a:r>
              <a:rPr lang="en-GB" altLang="en-US" sz="2000" dirty="0">
                <a:solidFill>
                  <a:schemeClr val="bg1"/>
                </a:solidFill>
                <a:latin typeface="Comic Sans MS" panose="030F0702030302020204" pitchFamily="66" charset="0"/>
              </a:rPr>
              <a:t>Please make sure you child has several spare sets of clothes in </a:t>
            </a:r>
          </a:p>
          <a:p>
            <a:pPr>
              <a:spcBef>
                <a:spcPct val="0"/>
              </a:spcBef>
              <a:buClrTx/>
              <a:buSzTx/>
              <a:buNone/>
            </a:pPr>
            <a:r>
              <a:rPr lang="en-GB" altLang="en-US" sz="2000" dirty="0">
                <a:solidFill>
                  <a:schemeClr val="bg1"/>
                </a:solidFill>
                <a:latin typeface="Comic Sans MS" panose="030F0702030302020204" pitchFamily="66" charset="0"/>
              </a:rPr>
              <a:t>Nursery; these will stay in school.</a:t>
            </a:r>
          </a:p>
          <a:p>
            <a:pPr marL="342900" indent="-342900">
              <a:spcBef>
                <a:spcPct val="0"/>
              </a:spcBef>
              <a:buClrTx/>
              <a:buSzTx/>
            </a:pPr>
            <a:r>
              <a:rPr lang="en-GB" altLang="en-US" sz="2000" dirty="0">
                <a:solidFill>
                  <a:schemeClr val="bg1"/>
                </a:solidFill>
                <a:latin typeface="Comic Sans MS" panose="030F0702030302020204" pitchFamily="66" charset="0"/>
              </a:rPr>
              <a:t>In Reception, children should have a spare set of clothes that will</a:t>
            </a:r>
          </a:p>
          <a:p>
            <a:pPr>
              <a:spcBef>
                <a:spcPct val="0"/>
              </a:spcBef>
              <a:buClrTx/>
              <a:buSzTx/>
              <a:buNone/>
            </a:pPr>
            <a:r>
              <a:rPr lang="en-GB" altLang="en-US" sz="2000" dirty="0">
                <a:solidFill>
                  <a:schemeClr val="bg1"/>
                </a:solidFill>
                <a:latin typeface="Comic Sans MS" panose="030F0702030302020204" pitchFamily="66" charset="0"/>
              </a:rPr>
              <a:t>stay on their peg.</a:t>
            </a:r>
          </a:p>
          <a:p>
            <a:pPr marL="342900" indent="-342900">
              <a:spcBef>
                <a:spcPct val="0"/>
              </a:spcBef>
              <a:buClrTx/>
              <a:buSzTx/>
            </a:pPr>
            <a:r>
              <a:rPr lang="en-GB" altLang="en-US" sz="2000" dirty="0">
                <a:solidFill>
                  <a:schemeClr val="bg1"/>
                </a:solidFill>
                <a:latin typeface="Comic Sans MS" panose="030F0702030302020204" pitchFamily="66" charset="0"/>
              </a:rPr>
              <a:t>Please ensure your child has a water bottle in school; this </a:t>
            </a:r>
          </a:p>
          <a:p>
            <a:pPr>
              <a:spcBef>
                <a:spcPct val="0"/>
              </a:spcBef>
              <a:buClrTx/>
              <a:buSzTx/>
              <a:buNone/>
            </a:pPr>
            <a:r>
              <a:rPr lang="en-GB" altLang="en-US" sz="2000" dirty="0">
                <a:solidFill>
                  <a:schemeClr val="bg1"/>
                </a:solidFill>
                <a:latin typeface="Comic Sans MS" panose="030F0702030302020204" pitchFamily="66" charset="0"/>
              </a:rPr>
              <a:t>should be kept in school all week and taken home every Friday for </a:t>
            </a:r>
          </a:p>
          <a:p>
            <a:pPr>
              <a:spcBef>
                <a:spcPct val="0"/>
              </a:spcBef>
              <a:buClrTx/>
              <a:buSzTx/>
              <a:buNone/>
            </a:pPr>
            <a:r>
              <a:rPr lang="en-GB" altLang="en-US" sz="2000" dirty="0">
                <a:solidFill>
                  <a:schemeClr val="bg1"/>
                </a:solidFill>
                <a:latin typeface="Comic Sans MS" panose="030F0702030302020204" pitchFamily="66" charset="0"/>
              </a:rPr>
              <a:t>deep cleaning.</a:t>
            </a:r>
          </a:p>
          <a:p>
            <a:pPr marL="342900" indent="-342900">
              <a:spcBef>
                <a:spcPct val="0"/>
              </a:spcBef>
              <a:buClrTx/>
              <a:buSzTx/>
            </a:pPr>
            <a:r>
              <a:rPr lang="en-GB" altLang="en-US" sz="2000" dirty="0">
                <a:solidFill>
                  <a:schemeClr val="bg1"/>
                </a:solidFill>
                <a:latin typeface="Comic Sans MS" panose="030F0702030302020204" pitchFamily="66" charset="0"/>
              </a:rPr>
              <a:t>Please ensure your child wears suitable clothing to promote </a:t>
            </a:r>
          </a:p>
          <a:p>
            <a:pPr>
              <a:spcBef>
                <a:spcPct val="0"/>
              </a:spcBef>
              <a:buClrTx/>
              <a:buSzTx/>
              <a:buNone/>
            </a:pPr>
            <a:r>
              <a:rPr lang="en-GB" altLang="en-US" sz="2000" dirty="0">
                <a:solidFill>
                  <a:schemeClr val="bg1"/>
                </a:solidFill>
                <a:latin typeface="Comic Sans MS" panose="030F0702030302020204" pitchFamily="66" charset="0"/>
              </a:rPr>
              <a:t>independence when using the toilet. </a:t>
            </a:r>
          </a:p>
          <a:p>
            <a:pPr marL="342900" indent="-342900">
              <a:spcBef>
                <a:spcPct val="0"/>
              </a:spcBef>
              <a:buClrTx/>
              <a:buSzTx/>
            </a:pPr>
            <a:r>
              <a:rPr lang="en-GB" altLang="en-US" sz="2000" dirty="0">
                <a:solidFill>
                  <a:schemeClr val="bg1"/>
                </a:solidFill>
                <a:latin typeface="Comic Sans MS" panose="030F0702030302020204" pitchFamily="66" charset="0"/>
              </a:rPr>
              <a:t>Please encourage your child to put on and remove their own </a:t>
            </a:r>
          </a:p>
          <a:p>
            <a:pPr>
              <a:spcBef>
                <a:spcPct val="0"/>
              </a:spcBef>
              <a:buClrTx/>
              <a:buSzTx/>
              <a:buNone/>
            </a:pPr>
            <a:r>
              <a:rPr lang="en-GB" altLang="en-US" sz="2000" dirty="0">
                <a:solidFill>
                  <a:schemeClr val="bg1"/>
                </a:solidFill>
                <a:latin typeface="Comic Sans MS" panose="030F0702030302020204" pitchFamily="66" charset="0"/>
              </a:rPr>
              <a:t>coat; again, this promotes independence.</a:t>
            </a:r>
          </a:p>
          <a:p>
            <a:pPr>
              <a:spcBef>
                <a:spcPct val="0"/>
              </a:spcBef>
              <a:buClrTx/>
              <a:buSzTx/>
              <a:buNone/>
            </a:pPr>
            <a:endParaRPr lang="en-GB" altLang="en-US" sz="2000" dirty="0">
              <a:solidFill>
                <a:schemeClr val="bg1"/>
              </a:solidFill>
              <a:latin typeface="Comic Sans MS" panose="030F0702030302020204" pitchFamily="66" charset="0"/>
            </a:endParaRPr>
          </a:p>
          <a:p>
            <a:pPr>
              <a:spcBef>
                <a:spcPct val="0"/>
              </a:spcBef>
              <a:buClrTx/>
              <a:buSzTx/>
              <a:buNone/>
            </a:pPr>
            <a:endParaRPr lang="en-GB" altLang="en-US" sz="2000" dirty="0">
              <a:solidFill>
                <a:schemeClr val="bg1"/>
              </a:solidFill>
              <a:latin typeface="Comic Sans MS" panose="030F0702030302020204" pitchFamily="66" charset="0"/>
            </a:endParaRPr>
          </a:p>
          <a:p>
            <a:pPr>
              <a:spcBef>
                <a:spcPct val="0"/>
              </a:spcBef>
              <a:buClrTx/>
              <a:buSzTx/>
              <a:buNone/>
            </a:pPr>
            <a:endParaRPr lang="en-GB" altLang="en-US" sz="2000" dirty="0">
              <a:solidFill>
                <a:schemeClr val="bg1"/>
              </a:solidFill>
              <a:latin typeface="Comic Sans MS" panose="030F0702030302020204" pitchFamily="66" charset="0"/>
            </a:endParaRPr>
          </a:p>
        </p:txBody>
      </p:sp>
      <p:pic>
        <p:nvPicPr>
          <p:cNvPr id="3" name="Picture 17">
            <a:extLst>
              <a:ext uri="{FF2B5EF4-FFF2-40B4-BE49-F238E27FC236}">
                <a16:creationId xmlns:a16="http://schemas.microsoft.com/office/drawing/2014/main" id="{0805E325-41CB-4665-B308-011692D8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77014B-D793-4AE0-8115-CD24B9B2DAE3}"/>
              </a:ext>
            </a:extLst>
          </p:cNvPr>
          <p:cNvSpPr txBox="1"/>
          <p:nvPr/>
        </p:nvSpPr>
        <p:spPr>
          <a:xfrm>
            <a:off x="1802166" y="349934"/>
            <a:ext cx="5539667" cy="646331"/>
          </a:xfrm>
          <a:prstGeom prst="rect">
            <a:avLst/>
          </a:prstGeom>
          <a:noFill/>
        </p:spPr>
        <p:txBody>
          <a:bodyPr wrap="square" rtlCol="0">
            <a:spAutoFit/>
          </a:bodyPr>
          <a:lstStyle/>
          <a:p>
            <a:r>
              <a:rPr lang="en-GB" sz="2800" dirty="0">
                <a:solidFill>
                  <a:schemeClr val="bg1"/>
                </a:solidFill>
              </a:rPr>
              <a:t>EYFS – Things to Remember</a:t>
            </a:r>
            <a:r>
              <a:rPr lang="en-GB" sz="3600" dirty="0">
                <a:solidFill>
                  <a:schemeClr val="bg1"/>
                </a:solidFill>
              </a:rPr>
              <a:t>.</a:t>
            </a:r>
          </a:p>
        </p:txBody>
      </p:sp>
    </p:spTree>
    <p:extLst>
      <p:ext uri="{BB962C8B-B14F-4D97-AF65-F5344CB8AC3E}">
        <p14:creationId xmlns:p14="http://schemas.microsoft.com/office/powerpoint/2010/main" val="397263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437BC73-C3F9-49D1-A98C-F60B2A375921}"/>
              </a:ext>
            </a:extLst>
          </p:cNvPr>
          <p:cNvSpPr>
            <a:spLocks noChangeArrowheads="1"/>
          </p:cNvSpPr>
          <p:nvPr/>
        </p:nvSpPr>
        <p:spPr bwMode="auto">
          <a:xfrm>
            <a:off x="515597" y="1487326"/>
            <a:ext cx="8112806"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000" dirty="0">
              <a:solidFill>
                <a:schemeClr val="bg1"/>
              </a:solidFill>
              <a:latin typeface="Comic Sans MS" panose="030F0702030302020204" pitchFamily="66" charset="0"/>
            </a:endParaRPr>
          </a:p>
          <a:p>
            <a:pPr>
              <a:spcBef>
                <a:spcPct val="0"/>
              </a:spcBef>
              <a:buClrTx/>
              <a:buSzTx/>
              <a:buNone/>
            </a:pPr>
            <a:endParaRPr lang="en-GB" altLang="en-US" sz="2000" dirty="0">
              <a:solidFill>
                <a:schemeClr val="bg1"/>
              </a:solidFill>
              <a:latin typeface="Comic Sans MS" panose="030F0702030302020204" pitchFamily="66" charset="0"/>
            </a:endParaRPr>
          </a:p>
        </p:txBody>
      </p:sp>
      <p:pic>
        <p:nvPicPr>
          <p:cNvPr id="3" name="Picture 17">
            <a:extLst>
              <a:ext uri="{FF2B5EF4-FFF2-40B4-BE49-F238E27FC236}">
                <a16:creationId xmlns:a16="http://schemas.microsoft.com/office/drawing/2014/main" id="{0805E325-41CB-4665-B308-011692D8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77014B-D793-4AE0-8115-CD24B9B2DAE3}"/>
              </a:ext>
            </a:extLst>
          </p:cNvPr>
          <p:cNvSpPr txBox="1"/>
          <p:nvPr/>
        </p:nvSpPr>
        <p:spPr>
          <a:xfrm>
            <a:off x="2308194" y="349934"/>
            <a:ext cx="5539667" cy="646331"/>
          </a:xfrm>
          <a:prstGeom prst="rect">
            <a:avLst/>
          </a:prstGeom>
          <a:noFill/>
        </p:spPr>
        <p:txBody>
          <a:bodyPr wrap="square" rtlCol="0">
            <a:spAutoFit/>
          </a:bodyPr>
          <a:lstStyle/>
          <a:p>
            <a:r>
              <a:rPr lang="en-GB" sz="2800" dirty="0">
                <a:solidFill>
                  <a:schemeClr val="bg1"/>
                </a:solidFill>
              </a:rPr>
              <a:t>EYFS – </a:t>
            </a:r>
            <a:r>
              <a:rPr lang="en-GB" sz="2800" dirty="0" err="1">
                <a:solidFill>
                  <a:schemeClr val="bg1"/>
                </a:solidFill>
              </a:rPr>
              <a:t>Covid</a:t>
            </a:r>
            <a:r>
              <a:rPr lang="en-GB" sz="2800" dirty="0">
                <a:solidFill>
                  <a:schemeClr val="bg1"/>
                </a:solidFill>
              </a:rPr>
              <a:t> Safety</a:t>
            </a:r>
            <a:r>
              <a:rPr lang="en-GB" sz="3600" dirty="0">
                <a:solidFill>
                  <a:schemeClr val="bg1"/>
                </a:solidFill>
              </a:rPr>
              <a:t>.</a:t>
            </a:r>
          </a:p>
        </p:txBody>
      </p:sp>
      <p:sp>
        <p:nvSpPr>
          <p:cNvPr id="4" name="TextBox 3">
            <a:extLst>
              <a:ext uri="{FF2B5EF4-FFF2-40B4-BE49-F238E27FC236}">
                <a16:creationId xmlns:a16="http://schemas.microsoft.com/office/drawing/2014/main" id="{3ABE2575-2216-411F-80D2-1ED07B4881E4}"/>
              </a:ext>
            </a:extLst>
          </p:cNvPr>
          <p:cNvSpPr txBox="1"/>
          <p:nvPr/>
        </p:nvSpPr>
        <p:spPr>
          <a:xfrm>
            <a:off x="738187" y="1417634"/>
            <a:ext cx="7403977" cy="4678204"/>
          </a:xfrm>
          <a:prstGeom prst="rect">
            <a:avLst/>
          </a:prstGeom>
          <a:noFill/>
        </p:spPr>
        <p:txBody>
          <a:bodyPr wrap="square" rtlCol="0">
            <a:spAutoFit/>
          </a:bodyPr>
          <a:lstStyle/>
          <a:p>
            <a:endParaRPr lang="en-GB" sz="2000" dirty="0">
              <a:solidFill>
                <a:schemeClr val="bg1"/>
              </a:solidFill>
              <a:latin typeface="Comic Sans MS" panose="030F0702030302020204" pitchFamily="66" charset="0"/>
            </a:endParaRPr>
          </a:p>
          <a:p>
            <a:pPr marL="285750" indent="-285750">
              <a:buFont typeface="Arial" panose="020B0604020202020204" pitchFamily="34" charset="0"/>
              <a:buChar char="•"/>
            </a:pPr>
            <a:r>
              <a:rPr lang="en-GB" sz="2000" dirty="0">
                <a:solidFill>
                  <a:schemeClr val="bg1"/>
                </a:solidFill>
                <a:latin typeface="Comic Sans MS" panose="030F0702030302020204" pitchFamily="66" charset="0"/>
              </a:rPr>
              <a:t>In EYFS, staff will often need to speak to you regarding your child. To ensure the safety of both staff and parents, please make sure you have a face mask or covering readily available. </a:t>
            </a:r>
          </a:p>
          <a:p>
            <a:pPr marL="285750" indent="-285750">
              <a:buFont typeface="Arial" panose="020B0604020202020204" pitchFamily="34" charset="0"/>
              <a:buChar char="•"/>
            </a:pPr>
            <a:r>
              <a:rPr lang="en-GB" sz="2000" dirty="0">
                <a:solidFill>
                  <a:schemeClr val="bg1"/>
                </a:solidFill>
                <a:latin typeface="Comic Sans MS" panose="030F0702030302020204" pitchFamily="66" charset="0"/>
              </a:rPr>
              <a:t>Please do not come to the Nursery Door as staff can not follow social distancing rules safely if you do so. Again, this is to protect staff and parents. </a:t>
            </a:r>
          </a:p>
          <a:p>
            <a:pPr marL="285750" indent="-285750">
              <a:buFont typeface="Arial" panose="020B0604020202020204" pitchFamily="34" charset="0"/>
              <a:buChar char="•"/>
            </a:pPr>
            <a:r>
              <a:rPr lang="en-GB" sz="2000" dirty="0">
                <a:solidFill>
                  <a:schemeClr val="bg1"/>
                </a:solidFill>
                <a:latin typeface="Comic Sans MS" panose="030F0702030302020204" pitchFamily="66" charset="0"/>
              </a:rPr>
              <a:t>Children are required to wash their hands as they arrive and we have set times throughout the day for handwashing. This is in addition to regular times, before snack time and lunch time.</a:t>
            </a:r>
          </a:p>
          <a:p>
            <a:pPr marL="285750" indent="-285750">
              <a:buFont typeface="Arial" panose="020B0604020202020204" pitchFamily="34" charset="0"/>
              <a:buChar char="•"/>
            </a:pPr>
            <a:r>
              <a:rPr lang="en-GB" sz="2000" dirty="0">
                <a:solidFill>
                  <a:schemeClr val="bg1"/>
                </a:solidFill>
                <a:latin typeface="Comic Sans MS" panose="030F0702030302020204" pitchFamily="66" charset="0"/>
              </a:rPr>
              <a:t>Please do not allow your child to bring anything into school e.g. toys, books or food items other than packed lunch.</a:t>
            </a:r>
          </a:p>
          <a:p>
            <a:endParaRPr lang="en-GB" dirty="0"/>
          </a:p>
        </p:txBody>
      </p:sp>
    </p:spTree>
    <p:extLst>
      <p:ext uri="{BB962C8B-B14F-4D97-AF65-F5344CB8AC3E}">
        <p14:creationId xmlns:p14="http://schemas.microsoft.com/office/powerpoint/2010/main" val="295054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C9DCC923-FEAB-4282-A9E1-4BA88F7EDB6B}"/>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p>
        </p:txBody>
      </p:sp>
      <p:sp>
        <p:nvSpPr>
          <p:cNvPr id="13315" name="Rectangle 4">
            <a:extLst>
              <a:ext uri="{FF2B5EF4-FFF2-40B4-BE49-F238E27FC236}">
                <a16:creationId xmlns:a16="http://schemas.microsoft.com/office/drawing/2014/main" id="{CEE7DE43-003B-4E29-8E22-CFF5695969E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3317" name="Rectangle 6">
            <a:extLst>
              <a:ext uri="{FF2B5EF4-FFF2-40B4-BE49-F238E27FC236}">
                <a16:creationId xmlns:a16="http://schemas.microsoft.com/office/drawing/2014/main" id="{0C9ABB87-7BDD-497E-9DA8-C003D9D45861}"/>
              </a:ext>
            </a:extLst>
          </p:cNvPr>
          <p:cNvSpPr>
            <a:spLocks noChangeArrowheads="1"/>
          </p:cNvSpPr>
          <p:nvPr/>
        </p:nvSpPr>
        <p:spPr bwMode="auto">
          <a:xfrm>
            <a:off x="684212" y="1703517"/>
            <a:ext cx="759777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Parent hub</a:t>
            </a:r>
          </a:p>
          <a:p>
            <a:pPr algn="ctr">
              <a:spcBef>
                <a:spcPct val="0"/>
              </a:spcBef>
              <a:buClrTx/>
              <a:buSzTx/>
              <a:buFontTx/>
              <a:buNone/>
            </a:pPr>
            <a:endParaRPr lang="en-GB" altLang="en-US" u="sng"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chemeClr val="tx2"/>
                </a:solidFill>
                <a:latin typeface="Calibri" panose="020F0502020204030204" pitchFamily="34" charset="0"/>
                <a:cs typeface="Calibri" panose="020F0502020204030204" pitchFamily="34" charset="0"/>
              </a:rPr>
              <a:t>This is our means of communication with parents. It is very easy to use and all parents must upload the app to any smart phone or device.</a:t>
            </a:r>
          </a:p>
        </p:txBody>
      </p:sp>
      <p:sp>
        <p:nvSpPr>
          <p:cNvPr id="13318" name="Text Box 7">
            <a:extLst>
              <a:ext uri="{FF2B5EF4-FFF2-40B4-BE49-F238E27FC236}">
                <a16:creationId xmlns:a16="http://schemas.microsoft.com/office/drawing/2014/main" id="{9A879D43-1421-4094-B69E-636EB4CC46A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p>
        </p:txBody>
      </p:sp>
      <p:pic>
        <p:nvPicPr>
          <p:cNvPr id="13319" name="Picture 11" descr="history_cuthbertsCross[1]">
            <a:extLst>
              <a:ext uri="{FF2B5EF4-FFF2-40B4-BE49-F238E27FC236}">
                <a16:creationId xmlns:a16="http://schemas.microsoft.com/office/drawing/2014/main" id="{FF63CB19-FD93-4EC4-896C-2BD3BE091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20" name="Rectangle 12">
            <a:extLst>
              <a:ext uri="{FF2B5EF4-FFF2-40B4-BE49-F238E27FC236}">
                <a16:creationId xmlns:a16="http://schemas.microsoft.com/office/drawing/2014/main" id="{BE814D76-4942-4870-8C88-A581F301213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Tahoma" panose="020B0604030504040204" pitchFamily="34" charset="0"/>
              </a:rPr>
              <a:t>Roman Catholic Diocese of Hexham and Newcastle</a:t>
            </a:r>
            <a:endParaRPr lang="en-US" altLang="en-US" sz="1400" dirty="0">
              <a:solidFill>
                <a:schemeClr val="tx2"/>
              </a:solidFill>
              <a:latin typeface="Tahoma" panose="020B0604030504040204" pitchFamily="34" charset="0"/>
            </a:endParaRPr>
          </a:p>
          <a:p>
            <a:pPr algn="ctr">
              <a:spcBef>
                <a:spcPct val="0"/>
              </a:spcBef>
              <a:buClrTx/>
              <a:buSzTx/>
              <a:buFontTx/>
              <a:buNone/>
            </a:pPr>
            <a:r>
              <a:rPr lang="en-GB" altLang="en-US" sz="1800" dirty="0"/>
              <a:t> </a:t>
            </a:r>
          </a:p>
        </p:txBody>
      </p:sp>
      <p:sp>
        <p:nvSpPr>
          <p:cNvPr id="90127" name="Rectangle 15">
            <a:extLst>
              <a:ext uri="{FF2B5EF4-FFF2-40B4-BE49-F238E27FC236}">
                <a16:creationId xmlns:a16="http://schemas.microsoft.com/office/drawing/2014/main" id="{FBE142A6-4CA6-4023-B02D-8D05327C4751}"/>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chemeClr val="bg1"/>
              </a:solidFill>
              <a:latin typeface="Tahoma" panose="020B0604030504040204" pitchFamily="34" charset="0"/>
            </a:endParaRPr>
          </a:p>
        </p:txBody>
      </p:sp>
      <p:pic>
        <p:nvPicPr>
          <p:cNvPr id="13322" name="Picture 17">
            <a:extLst>
              <a:ext uri="{FF2B5EF4-FFF2-40B4-BE49-F238E27FC236}">
                <a16:creationId xmlns:a16="http://schemas.microsoft.com/office/drawing/2014/main" id="{6A2CEBED-D97A-4C91-AF6C-1DB3466E7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FD917F1-B5E8-4B03-89CD-5F2F0A6AD2F5}"/>
              </a:ext>
            </a:extLst>
          </p:cNvPr>
          <p:cNvPicPr>
            <a:picLocks noChangeAspect="1"/>
          </p:cNvPicPr>
          <p:nvPr/>
        </p:nvPicPr>
        <p:blipFill>
          <a:blip r:embed="rId5"/>
          <a:stretch>
            <a:fillRect/>
          </a:stretch>
        </p:blipFill>
        <p:spPr>
          <a:xfrm>
            <a:off x="2676127" y="4265613"/>
            <a:ext cx="1535907" cy="1535907"/>
          </a:xfrm>
          <a:prstGeom prst="rect">
            <a:avLst/>
          </a:prstGeom>
        </p:spPr>
      </p:pic>
      <p:pic>
        <p:nvPicPr>
          <p:cNvPr id="3" name="Picture 2">
            <a:extLst>
              <a:ext uri="{FF2B5EF4-FFF2-40B4-BE49-F238E27FC236}">
                <a16:creationId xmlns:a16="http://schemas.microsoft.com/office/drawing/2014/main" id="{E78BA7E7-B993-4516-B69F-F3B903842414}"/>
              </a:ext>
            </a:extLst>
          </p:cNvPr>
          <p:cNvPicPr>
            <a:picLocks noChangeAspect="1"/>
          </p:cNvPicPr>
          <p:nvPr/>
        </p:nvPicPr>
        <p:blipFill>
          <a:blip r:embed="rId6"/>
          <a:stretch>
            <a:fillRect/>
          </a:stretch>
        </p:blipFill>
        <p:spPr>
          <a:xfrm>
            <a:off x="4774771" y="4265613"/>
            <a:ext cx="1561140" cy="1596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1956EA05-F523-4207-BB93-6C4E5F4540D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15363" name="Rectangle 4">
            <a:extLst>
              <a:ext uri="{FF2B5EF4-FFF2-40B4-BE49-F238E27FC236}">
                <a16:creationId xmlns:a16="http://schemas.microsoft.com/office/drawing/2014/main" id="{F7FE9277-D0EB-41B9-A6A0-CC8C5AB953D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5365" name="Rectangle 6">
            <a:extLst>
              <a:ext uri="{FF2B5EF4-FFF2-40B4-BE49-F238E27FC236}">
                <a16:creationId xmlns:a16="http://schemas.microsoft.com/office/drawing/2014/main" id="{52A16CF1-CF7A-4902-97CA-DD6BADE2BEC0}"/>
              </a:ext>
            </a:extLst>
          </p:cNvPr>
          <p:cNvSpPr>
            <a:spLocks noChangeArrowheads="1"/>
          </p:cNvSpPr>
          <p:nvPr/>
        </p:nvSpPr>
        <p:spPr bwMode="auto">
          <a:xfrm>
            <a:off x="862013" y="1609725"/>
            <a:ext cx="730726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Parent pay</a:t>
            </a:r>
          </a:p>
          <a:p>
            <a:pPr algn="ctr">
              <a:spcBef>
                <a:spcPct val="0"/>
              </a:spcBef>
              <a:buClrTx/>
              <a:buSzTx/>
              <a:buFontTx/>
              <a:buNone/>
            </a:pPr>
            <a:endParaRPr lang="en-GB" altLang="en-US" u="sng"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dirty="0">
                <a:solidFill>
                  <a:srgbClr val="FFFFFF"/>
                </a:solidFill>
                <a:latin typeface="Calibri" panose="020F0502020204030204" pitchFamily="34" charset="0"/>
                <a:cs typeface="Calibri" panose="020F0502020204030204" pitchFamily="34" charset="0"/>
              </a:rPr>
              <a:t>We are a cashless school and all payments to school must be made via our parent pay online channel. Everyone has had a code to access. If there are any difficulties, please see Mrs Clennell.</a:t>
            </a:r>
          </a:p>
          <a:p>
            <a:pPr algn="ctr">
              <a:spcBef>
                <a:spcPct val="0"/>
              </a:spcBef>
              <a:buClrTx/>
              <a:buSzTx/>
              <a:buFontTx/>
              <a:buNone/>
            </a:pPr>
            <a:endParaRPr lang="en-GB" altLang="en-US" u="sng" dirty="0">
              <a:solidFill>
                <a:srgbClr val="FFFFFF"/>
              </a:solidFill>
              <a:latin typeface="Comic Sans MS" panose="030F0702030302020204" pitchFamily="66" charset="0"/>
            </a:endParaRPr>
          </a:p>
        </p:txBody>
      </p:sp>
      <p:sp>
        <p:nvSpPr>
          <p:cNvPr id="15366" name="Text Box 7">
            <a:extLst>
              <a:ext uri="{FF2B5EF4-FFF2-40B4-BE49-F238E27FC236}">
                <a16:creationId xmlns:a16="http://schemas.microsoft.com/office/drawing/2014/main" id="{73F5FBDA-A187-4AA8-8A45-7590B795590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solidFill>
                <a:srgbClr val="000000"/>
              </a:solidFill>
            </a:endParaRPr>
          </a:p>
        </p:txBody>
      </p:sp>
      <p:pic>
        <p:nvPicPr>
          <p:cNvPr id="15367" name="Picture 11" descr="history_cuthbertsCross[1]">
            <a:extLst>
              <a:ext uri="{FF2B5EF4-FFF2-40B4-BE49-F238E27FC236}">
                <a16:creationId xmlns:a16="http://schemas.microsoft.com/office/drawing/2014/main" id="{19220548-7105-473E-A56B-C7D1AFD58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368" name="Rectangle 12">
            <a:extLst>
              <a:ext uri="{FF2B5EF4-FFF2-40B4-BE49-F238E27FC236}">
                <a16:creationId xmlns:a16="http://schemas.microsoft.com/office/drawing/2014/main" id="{5259BA04-EFAE-4E4C-8E47-2256F623047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rgbClr val="FFFFFF"/>
                </a:solidFill>
                <a:latin typeface="Tahoma" panose="020B0604030504040204" pitchFamily="34" charset="0"/>
              </a:rPr>
              <a:t>Roman Catholic Diocese of Hexham and Newcastle</a:t>
            </a:r>
            <a:endParaRPr lang="en-US" altLang="en-US" sz="1400" dirty="0">
              <a:solidFill>
                <a:srgbClr val="FFFFFF"/>
              </a:solidFill>
              <a:latin typeface="Tahoma" panose="020B0604030504040204" pitchFamily="34" charset="0"/>
            </a:endParaRPr>
          </a:p>
          <a:p>
            <a:pPr algn="ctr">
              <a:spcBef>
                <a:spcPct val="0"/>
              </a:spcBef>
              <a:buClrTx/>
              <a:buSzTx/>
              <a:buFontTx/>
              <a:buNone/>
            </a:pPr>
            <a:r>
              <a:rPr lang="en-GB" altLang="en-US" sz="1800" dirty="0">
                <a:solidFill>
                  <a:srgbClr val="000000"/>
                </a:solidFill>
              </a:rPr>
              <a:t> </a:t>
            </a:r>
          </a:p>
        </p:txBody>
      </p:sp>
      <p:sp>
        <p:nvSpPr>
          <p:cNvPr id="90127" name="Rectangle 15">
            <a:extLst>
              <a:ext uri="{FF2B5EF4-FFF2-40B4-BE49-F238E27FC236}">
                <a16:creationId xmlns:a16="http://schemas.microsoft.com/office/drawing/2014/main" id="{9C3395BC-E1C4-46F7-9E3C-C7921B3F2703}"/>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rgbClr val="FFFFFF"/>
              </a:solidFill>
              <a:latin typeface="Tahoma" panose="020B0604030504040204" pitchFamily="34" charset="0"/>
            </a:endParaRPr>
          </a:p>
        </p:txBody>
      </p:sp>
      <p:pic>
        <p:nvPicPr>
          <p:cNvPr id="15370" name="Picture 17">
            <a:extLst>
              <a:ext uri="{FF2B5EF4-FFF2-40B4-BE49-F238E27FC236}">
                <a16:creationId xmlns:a16="http://schemas.microsoft.com/office/drawing/2014/main" id="{76B1965B-0C89-4BBF-B836-6DDF20651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3F31ACA-670A-4815-8A70-A3EC18B444A0}"/>
              </a:ext>
            </a:extLst>
          </p:cNvPr>
          <p:cNvPicPr>
            <a:picLocks noChangeAspect="1"/>
          </p:cNvPicPr>
          <p:nvPr/>
        </p:nvPicPr>
        <p:blipFill>
          <a:blip r:embed="rId5"/>
          <a:stretch>
            <a:fillRect/>
          </a:stretch>
        </p:blipFill>
        <p:spPr>
          <a:xfrm>
            <a:off x="6710289" y="4686241"/>
            <a:ext cx="1458986" cy="941281"/>
          </a:xfrm>
          <a:prstGeom prst="rect">
            <a:avLst/>
          </a:prstGeom>
        </p:spPr>
      </p:pic>
      <p:pic>
        <p:nvPicPr>
          <p:cNvPr id="3" name="Picture 2">
            <a:extLst>
              <a:ext uri="{FF2B5EF4-FFF2-40B4-BE49-F238E27FC236}">
                <a16:creationId xmlns:a16="http://schemas.microsoft.com/office/drawing/2014/main" id="{DEE43911-735C-416F-B2CD-3F8EE469B7B5}"/>
              </a:ext>
            </a:extLst>
          </p:cNvPr>
          <p:cNvPicPr>
            <a:picLocks noChangeAspect="1"/>
          </p:cNvPicPr>
          <p:nvPr/>
        </p:nvPicPr>
        <p:blipFill>
          <a:blip r:embed="rId6"/>
          <a:stretch>
            <a:fillRect/>
          </a:stretch>
        </p:blipFill>
        <p:spPr>
          <a:xfrm>
            <a:off x="2095165" y="1589454"/>
            <a:ext cx="986057" cy="986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35135017-6A29-4B10-B4D9-CB102C0A9922}"/>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17411" name="Rectangle 4">
            <a:extLst>
              <a:ext uri="{FF2B5EF4-FFF2-40B4-BE49-F238E27FC236}">
                <a16:creationId xmlns:a16="http://schemas.microsoft.com/office/drawing/2014/main" id="{D238EEC9-D730-46A2-AEF8-608188FA7913}"/>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7413" name="Rectangle 6">
            <a:extLst>
              <a:ext uri="{FF2B5EF4-FFF2-40B4-BE49-F238E27FC236}">
                <a16:creationId xmlns:a16="http://schemas.microsoft.com/office/drawing/2014/main" id="{A37B93C7-BCA7-410F-AE04-D63C4AB8B2D0}"/>
              </a:ext>
            </a:extLst>
          </p:cNvPr>
          <p:cNvSpPr>
            <a:spLocks noChangeArrowheads="1"/>
          </p:cNvSpPr>
          <p:nvPr/>
        </p:nvSpPr>
        <p:spPr bwMode="auto">
          <a:xfrm>
            <a:off x="862013" y="1609725"/>
            <a:ext cx="730726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Behaviour system</a:t>
            </a:r>
          </a:p>
          <a:p>
            <a:pPr algn="ctr">
              <a:spcBef>
                <a:spcPct val="0"/>
              </a:spcBef>
              <a:buClrTx/>
              <a:buSzTx/>
              <a:buFontTx/>
              <a:buNone/>
            </a:pPr>
            <a:endParaRPr lang="en-GB" altLang="en-US" sz="800" u="sng"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400" dirty="0">
                <a:solidFill>
                  <a:srgbClr val="FFFFFF"/>
                </a:solidFill>
                <a:latin typeface="Calibri" panose="020F0502020204030204" pitchFamily="34" charset="0"/>
                <a:cs typeface="Calibri" panose="020F0502020204030204" pitchFamily="34" charset="0"/>
              </a:rPr>
              <a:t>We use the “Good to be Green” system. Children are given two chances before being given a yellow card. Yellow and red cards  (for poor behaviour) are logged and reported to you at the end of the year. Red and platinum cards trigger a parent hub message on the day they are given. Platinum cards are for outstanding behaviour.</a:t>
            </a:r>
          </a:p>
        </p:txBody>
      </p:sp>
      <p:sp>
        <p:nvSpPr>
          <p:cNvPr id="17414" name="Text Box 7">
            <a:extLst>
              <a:ext uri="{FF2B5EF4-FFF2-40B4-BE49-F238E27FC236}">
                <a16:creationId xmlns:a16="http://schemas.microsoft.com/office/drawing/2014/main" id="{3A5CE886-8CCF-4B5D-B335-EFEED02BA3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solidFill>
                <a:srgbClr val="000000"/>
              </a:solidFill>
            </a:endParaRPr>
          </a:p>
        </p:txBody>
      </p:sp>
      <p:pic>
        <p:nvPicPr>
          <p:cNvPr id="17415" name="Picture 11" descr="history_cuthbertsCross[1]">
            <a:extLst>
              <a:ext uri="{FF2B5EF4-FFF2-40B4-BE49-F238E27FC236}">
                <a16:creationId xmlns:a16="http://schemas.microsoft.com/office/drawing/2014/main" id="{D4E081A6-B1D8-4E4F-8602-E1B64828A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416" name="Rectangle 12">
            <a:extLst>
              <a:ext uri="{FF2B5EF4-FFF2-40B4-BE49-F238E27FC236}">
                <a16:creationId xmlns:a16="http://schemas.microsoft.com/office/drawing/2014/main" id="{95E3A378-3DB5-48E7-9A0D-30C0DBF36C23}"/>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rgbClr val="FFFFFF"/>
                </a:solidFill>
                <a:latin typeface="Tahoma" panose="020B0604030504040204" pitchFamily="34" charset="0"/>
              </a:rPr>
              <a:t>Roman Catholic Diocese of Hexham and Newcastle</a:t>
            </a:r>
            <a:endParaRPr lang="en-US" altLang="en-US" sz="1400" dirty="0">
              <a:solidFill>
                <a:srgbClr val="FFFFFF"/>
              </a:solidFill>
              <a:latin typeface="Tahoma" panose="020B0604030504040204" pitchFamily="34" charset="0"/>
            </a:endParaRPr>
          </a:p>
          <a:p>
            <a:pPr algn="ctr">
              <a:spcBef>
                <a:spcPct val="0"/>
              </a:spcBef>
              <a:buClrTx/>
              <a:buSzTx/>
              <a:buFontTx/>
              <a:buNone/>
            </a:pPr>
            <a:r>
              <a:rPr lang="en-GB" altLang="en-US" sz="1800" dirty="0">
                <a:solidFill>
                  <a:srgbClr val="000000"/>
                </a:solidFill>
              </a:rPr>
              <a:t> </a:t>
            </a:r>
          </a:p>
        </p:txBody>
      </p:sp>
      <p:sp>
        <p:nvSpPr>
          <p:cNvPr id="90127" name="Rectangle 15">
            <a:extLst>
              <a:ext uri="{FF2B5EF4-FFF2-40B4-BE49-F238E27FC236}">
                <a16:creationId xmlns:a16="http://schemas.microsoft.com/office/drawing/2014/main" id="{D1095757-B66A-4F82-AB6B-35799491F319}"/>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rgbClr val="FFFFFF"/>
              </a:solidFill>
              <a:latin typeface="Tahoma" panose="020B0604030504040204" pitchFamily="34" charset="0"/>
            </a:endParaRPr>
          </a:p>
        </p:txBody>
      </p:sp>
      <p:pic>
        <p:nvPicPr>
          <p:cNvPr id="17418" name="Picture 17">
            <a:extLst>
              <a:ext uri="{FF2B5EF4-FFF2-40B4-BE49-F238E27FC236}">
                <a16:creationId xmlns:a16="http://schemas.microsoft.com/office/drawing/2014/main" id="{23967739-E920-4D80-835D-D9C350B6C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B005009-41C8-4006-95B3-27AB68FCE781}"/>
              </a:ext>
            </a:extLst>
          </p:cNvPr>
          <p:cNvPicPr>
            <a:picLocks noChangeAspect="1"/>
          </p:cNvPicPr>
          <p:nvPr/>
        </p:nvPicPr>
        <p:blipFill>
          <a:blip r:embed="rId5"/>
          <a:stretch>
            <a:fillRect/>
          </a:stretch>
        </p:blipFill>
        <p:spPr>
          <a:xfrm>
            <a:off x="6409194" y="4494469"/>
            <a:ext cx="1199821" cy="1199821"/>
          </a:xfrm>
          <a:prstGeom prst="rect">
            <a:avLst/>
          </a:prstGeom>
        </p:spPr>
      </p:pic>
      <p:pic>
        <p:nvPicPr>
          <p:cNvPr id="3" name="Picture 2">
            <a:extLst>
              <a:ext uri="{FF2B5EF4-FFF2-40B4-BE49-F238E27FC236}">
                <a16:creationId xmlns:a16="http://schemas.microsoft.com/office/drawing/2014/main" id="{96EFFE8E-1314-414C-95C2-B2CEAE2A3FC6}"/>
              </a:ext>
            </a:extLst>
          </p:cNvPr>
          <p:cNvPicPr>
            <a:picLocks noChangeAspect="1"/>
          </p:cNvPicPr>
          <p:nvPr/>
        </p:nvPicPr>
        <p:blipFill>
          <a:blip r:embed="rId6"/>
          <a:stretch>
            <a:fillRect/>
          </a:stretch>
        </p:blipFill>
        <p:spPr>
          <a:xfrm>
            <a:off x="1042376" y="4480852"/>
            <a:ext cx="1692429" cy="1213439"/>
          </a:xfrm>
          <a:prstGeom prst="rect">
            <a:avLst/>
          </a:prstGeom>
        </p:spPr>
      </p:pic>
      <p:pic>
        <p:nvPicPr>
          <p:cNvPr id="4" name="Picture 3">
            <a:extLst>
              <a:ext uri="{FF2B5EF4-FFF2-40B4-BE49-F238E27FC236}">
                <a16:creationId xmlns:a16="http://schemas.microsoft.com/office/drawing/2014/main" id="{9BFDAF59-7205-4833-9C81-8587827CB0D4}"/>
              </a:ext>
            </a:extLst>
          </p:cNvPr>
          <p:cNvPicPr>
            <a:picLocks noChangeAspect="1"/>
          </p:cNvPicPr>
          <p:nvPr/>
        </p:nvPicPr>
        <p:blipFill>
          <a:blip r:embed="rId7"/>
          <a:stretch>
            <a:fillRect/>
          </a:stretch>
        </p:blipFill>
        <p:spPr>
          <a:xfrm>
            <a:off x="3684342" y="4918711"/>
            <a:ext cx="1775315" cy="659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974AC2B9-0CBF-4D73-B152-1044CACB625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21507" name="Rectangle 4">
            <a:extLst>
              <a:ext uri="{FF2B5EF4-FFF2-40B4-BE49-F238E27FC236}">
                <a16:creationId xmlns:a16="http://schemas.microsoft.com/office/drawing/2014/main" id="{B91859A4-C0CB-43CD-9267-85F0D137AE7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21509" name="Rectangle 6">
            <a:extLst>
              <a:ext uri="{FF2B5EF4-FFF2-40B4-BE49-F238E27FC236}">
                <a16:creationId xmlns:a16="http://schemas.microsoft.com/office/drawing/2014/main" id="{3AAFD22B-93B6-4E0F-BAB9-B1F7C61EF7D5}"/>
              </a:ext>
            </a:extLst>
          </p:cNvPr>
          <p:cNvSpPr>
            <a:spLocks noChangeArrowheads="1"/>
          </p:cNvSpPr>
          <p:nvPr/>
        </p:nvSpPr>
        <p:spPr bwMode="auto">
          <a:xfrm>
            <a:off x="862013" y="1609725"/>
            <a:ext cx="7325384"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Consent sheets</a:t>
            </a:r>
          </a:p>
          <a:p>
            <a:pPr algn="ctr">
              <a:spcBef>
                <a:spcPct val="0"/>
              </a:spcBef>
              <a:buClrTx/>
              <a:buSzTx/>
              <a:buFontTx/>
              <a:buNone/>
            </a:pPr>
            <a:endParaRPr lang="en-GB" altLang="en-US"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rgbClr val="FFFFFF"/>
                </a:solidFill>
                <a:latin typeface="Calibri" panose="020F0502020204030204" pitchFamily="34" charset="0"/>
                <a:cs typeface="Calibri" panose="020F0502020204030204" pitchFamily="34" charset="0"/>
              </a:rPr>
              <a:t>Please ensure that you have given school all the necessary consents. </a:t>
            </a:r>
          </a:p>
          <a:p>
            <a:pPr algn="ctr">
              <a:spcBef>
                <a:spcPct val="0"/>
              </a:spcBef>
              <a:buClrTx/>
              <a:buSzTx/>
              <a:buFontTx/>
              <a:buNone/>
            </a:pPr>
            <a:endParaRPr lang="en-GB" altLang="en-US" sz="2800"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u="sng" dirty="0">
                <a:solidFill>
                  <a:srgbClr val="FFFFFF"/>
                </a:solidFill>
                <a:latin typeface="Comic Sans MS" panose="030F0702030302020204" pitchFamily="66" charset="0"/>
              </a:rPr>
              <a:t>Update new telephone numbers or address straight away.</a:t>
            </a:r>
          </a:p>
        </p:txBody>
      </p:sp>
      <p:sp>
        <p:nvSpPr>
          <p:cNvPr id="21510" name="Text Box 7">
            <a:extLst>
              <a:ext uri="{FF2B5EF4-FFF2-40B4-BE49-F238E27FC236}">
                <a16:creationId xmlns:a16="http://schemas.microsoft.com/office/drawing/2014/main" id="{46F02873-B7CE-4C8D-B26F-079B0567EF5F}"/>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solidFill>
                <a:srgbClr val="000000"/>
              </a:solidFill>
            </a:endParaRPr>
          </a:p>
        </p:txBody>
      </p:sp>
      <p:pic>
        <p:nvPicPr>
          <p:cNvPr id="21511" name="Picture 11" descr="history_cuthbertsCross[1]">
            <a:extLst>
              <a:ext uri="{FF2B5EF4-FFF2-40B4-BE49-F238E27FC236}">
                <a16:creationId xmlns:a16="http://schemas.microsoft.com/office/drawing/2014/main" id="{87C862C5-C6EC-4BAB-9993-43FC61119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512" name="Rectangle 12">
            <a:extLst>
              <a:ext uri="{FF2B5EF4-FFF2-40B4-BE49-F238E27FC236}">
                <a16:creationId xmlns:a16="http://schemas.microsoft.com/office/drawing/2014/main" id="{B45D00D7-5A9D-49FD-838A-72BD33335F82}"/>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rgbClr val="FFFFFF"/>
                </a:solidFill>
                <a:latin typeface="Tahoma" panose="020B0604030504040204" pitchFamily="34" charset="0"/>
              </a:rPr>
              <a:t>Roman Catholic Diocese of Hexham and Newcastle</a:t>
            </a:r>
            <a:endParaRPr lang="en-US" altLang="en-US" sz="1400" dirty="0">
              <a:solidFill>
                <a:srgbClr val="FFFFFF"/>
              </a:solidFill>
              <a:latin typeface="Tahoma" panose="020B0604030504040204" pitchFamily="34" charset="0"/>
            </a:endParaRPr>
          </a:p>
          <a:p>
            <a:pPr algn="ctr">
              <a:spcBef>
                <a:spcPct val="0"/>
              </a:spcBef>
              <a:buClrTx/>
              <a:buSzTx/>
              <a:buFontTx/>
              <a:buNone/>
            </a:pPr>
            <a:r>
              <a:rPr lang="en-GB" altLang="en-US" sz="1800" dirty="0">
                <a:solidFill>
                  <a:srgbClr val="000000"/>
                </a:solidFill>
              </a:rPr>
              <a:t> </a:t>
            </a:r>
          </a:p>
        </p:txBody>
      </p:sp>
      <p:sp>
        <p:nvSpPr>
          <p:cNvPr id="90127" name="Rectangle 15">
            <a:extLst>
              <a:ext uri="{FF2B5EF4-FFF2-40B4-BE49-F238E27FC236}">
                <a16:creationId xmlns:a16="http://schemas.microsoft.com/office/drawing/2014/main" id="{92442D54-2E1B-48C7-8E01-635B3660C5E3}"/>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rgbClr val="FFFFFF"/>
              </a:solidFill>
              <a:latin typeface="Tahoma" panose="020B0604030504040204" pitchFamily="34" charset="0"/>
            </a:endParaRPr>
          </a:p>
        </p:txBody>
      </p:sp>
      <p:pic>
        <p:nvPicPr>
          <p:cNvPr id="21514" name="Picture 17">
            <a:extLst>
              <a:ext uri="{FF2B5EF4-FFF2-40B4-BE49-F238E27FC236}">
                <a16:creationId xmlns:a16="http://schemas.microsoft.com/office/drawing/2014/main" id="{6F02D99B-9BCD-4712-AEC4-C8D5D1571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D4191B5-2D51-4272-950E-9D467D8BE6F8}"/>
              </a:ext>
            </a:extLst>
          </p:cNvPr>
          <p:cNvPicPr>
            <a:picLocks noChangeAspect="1"/>
          </p:cNvPicPr>
          <p:nvPr/>
        </p:nvPicPr>
        <p:blipFill>
          <a:blip r:embed="rId5"/>
          <a:stretch>
            <a:fillRect/>
          </a:stretch>
        </p:blipFill>
        <p:spPr>
          <a:xfrm>
            <a:off x="893312" y="4622801"/>
            <a:ext cx="1264551" cy="1072795"/>
          </a:xfrm>
          <a:prstGeom prst="rect">
            <a:avLst/>
          </a:prstGeom>
        </p:spPr>
      </p:pic>
      <p:pic>
        <p:nvPicPr>
          <p:cNvPr id="3" name="Picture 2">
            <a:extLst>
              <a:ext uri="{FF2B5EF4-FFF2-40B4-BE49-F238E27FC236}">
                <a16:creationId xmlns:a16="http://schemas.microsoft.com/office/drawing/2014/main" id="{BF98E8E4-0920-464A-AC4B-6FEEA99ACD2B}"/>
              </a:ext>
            </a:extLst>
          </p:cNvPr>
          <p:cNvPicPr>
            <a:picLocks noChangeAspect="1"/>
          </p:cNvPicPr>
          <p:nvPr/>
        </p:nvPicPr>
        <p:blipFill>
          <a:blip r:embed="rId6"/>
          <a:stretch>
            <a:fillRect/>
          </a:stretch>
        </p:blipFill>
        <p:spPr>
          <a:xfrm>
            <a:off x="7166305" y="4443162"/>
            <a:ext cx="771525" cy="1476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7E9495ED-E07A-4D3F-A01C-43FE7670DC99}"/>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23555" name="Rectangle 4">
            <a:extLst>
              <a:ext uri="{FF2B5EF4-FFF2-40B4-BE49-F238E27FC236}">
                <a16:creationId xmlns:a16="http://schemas.microsoft.com/office/drawing/2014/main" id="{831E8C6B-9686-4D52-AC35-D3788BDFA0E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23557" name="Rectangle 6">
            <a:extLst>
              <a:ext uri="{FF2B5EF4-FFF2-40B4-BE49-F238E27FC236}">
                <a16:creationId xmlns:a16="http://schemas.microsoft.com/office/drawing/2014/main" id="{72E9D68C-0F3C-47D2-A39A-870E4FFD70FD}"/>
              </a:ext>
            </a:extLst>
          </p:cNvPr>
          <p:cNvSpPr>
            <a:spLocks noChangeArrowheads="1"/>
          </p:cNvSpPr>
          <p:nvPr/>
        </p:nvSpPr>
        <p:spPr bwMode="auto">
          <a:xfrm>
            <a:off x="862013" y="1609725"/>
            <a:ext cx="730726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Website</a:t>
            </a:r>
          </a:p>
          <a:p>
            <a:pPr algn="ctr">
              <a:spcBef>
                <a:spcPct val="0"/>
              </a:spcBef>
              <a:buClrTx/>
              <a:buSzTx/>
              <a:buFontTx/>
              <a:buNone/>
            </a:pPr>
            <a:endParaRPr lang="en-GB" altLang="en-US" u="sng"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rgbClr val="FFFFFF"/>
                </a:solidFill>
                <a:latin typeface="Calibri" panose="020F0502020204030204" pitchFamily="34" charset="0"/>
                <a:cs typeface="Calibri" panose="020F0502020204030204" pitchFamily="34" charset="0"/>
              </a:rPr>
              <a:t>Please check our website </a:t>
            </a:r>
            <a:r>
              <a:rPr lang="en-GB" altLang="en-US" sz="2800" dirty="0">
                <a:solidFill>
                  <a:srgbClr val="C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www.olsa.org.uk</a:t>
            </a:r>
            <a:r>
              <a:rPr lang="en-GB" altLang="en-US" sz="2800" dirty="0">
                <a:solidFill>
                  <a:srgbClr val="C00000"/>
                </a:solidFill>
                <a:latin typeface="Calibri" panose="020F0502020204030204" pitchFamily="34" charset="0"/>
                <a:cs typeface="Calibri" panose="020F0502020204030204" pitchFamily="34" charset="0"/>
              </a:rPr>
              <a:t>  </a:t>
            </a:r>
            <a:r>
              <a:rPr lang="en-GB" altLang="en-US" sz="2800" dirty="0">
                <a:solidFill>
                  <a:srgbClr val="FFFFFF"/>
                </a:solidFill>
                <a:latin typeface="Calibri" panose="020F0502020204030204" pitchFamily="34" charset="0"/>
                <a:cs typeface="Calibri" panose="020F0502020204030204" pitchFamily="34" charset="0"/>
              </a:rPr>
              <a:t>regularly for all calendar events and information about your child e.g. via the class blogs. </a:t>
            </a:r>
          </a:p>
          <a:p>
            <a:pPr algn="ctr">
              <a:spcBef>
                <a:spcPct val="0"/>
              </a:spcBef>
              <a:buClrTx/>
              <a:buSzTx/>
              <a:buFontTx/>
              <a:buNone/>
            </a:pPr>
            <a:r>
              <a:rPr lang="en-GB" altLang="en-US" sz="2800" dirty="0">
                <a:solidFill>
                  <a:srgbClr val="FFFFFF"/>
                </a:solidFill>
                <a:latin typeface="Calibri" panose="020F0502020204030204" pitchFamily="34" charset="0"/>
                <a:cs typeface="Calibri" panose="020F0502020204030204" pitchFamily="34" charset="0"/>
              </a:rPr>
              <a:t>Mr. O’Brien posts a weekly message and there is a wealth of information about the school.</a:t>
            </a:r>
          </a:p>
          <a:p>
            <a:pPr algn="ctr">
              <a:spcBef>
                <a:spcPct val="0"/>
              </a:spcBef>
              <a:buClrTx/>
              <a:buSzTx/>
              <a:buFontTx/>
              <a:buNone/>
            </a:pPr>
            <a:endParaRPr lang="en-GB" altLang="en-US" dirty="0">
              <a:solidFill>
                <a:srgbClr val="FFFFFF"/>
              </a:solidFill>
              <a:latin typeface="Comic Sans MS" panose="030F0702030302020204" pitchFamily="66" charset="0"/>
            </a:endParaRPr>
          </a:p>
        </p:txBody>
      </p:sp>
      <p:sp>
        <p:nvSpPr>
          <p:cNvPr id="23558" name="Text Box 7">
            <a:extLst>
              <a:ext uri="{FF2B5EF4-FFF2-40B4-BE49-F238E27FC236}">
                <a16:creationId xmlns:a16="http://schemas.microsoft.com/office/drawing/2014/main" id="{95270012-B3B5-4FDB-874F-5539C775DDEE}"/>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solidFill>
                <a:srgbClr val="000000"/>
              </a:solidFill>
            </a:endParaRPr>
          </a:p>
        </p:txBody>
      </p:sp>
      <p:pic>
        <p:nvPicPr>
          <p:cNvPr id="23559" name="Picture 11" descr="history_cuthbertsCross[1]">
            <a:extLst>
              <a:ext uri="{FF2B5EF4-FFF2-40B4-BE49-F238E27FC236}">
                <a16:creationId xmlns:a16="http://schemas.microsoft.com/office/drawing/2014/main" id="{B66E1122-35B3-4361-8316-F0AF56BCD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560" name="Rectangle 12">
            <a:extLst>
              <a:ext uri="{FF2B5EF4-FFF2-40B4-BE49-F238E27FC236}">
                <a16:creationId xmlns:a16="http://schemas.microsoft.com/office/drawing/2014/main" id="{A581DFA5-2AC9-44DF-9843-45BB8BE2AA54}"/>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rgbClr val="FFFFFF"/>
                </a:solidFill>
                <a:latin typeface="Tahoma" panose="020B0604030504040204" pitchFamily="34" charset="0"/>
              </a:rPr>
              <a:t>Roman Catholic Diocese of Hexham and Newcastle</a:t>
            </a:r>
            <a:endParaRPr lang="en-US" altLang="en-US" sz="1400" dirty="0">
              <a:solidFill>
                <a:srgbClr val="FFFFFF"/>
              </a:solidFill>
              <a:latin typeface="Tahoma" panose="020B0604030504040204" pitchFamily="34" charset="0"/>
            </a:endParaRPr>
          </a:p>
          <a:p>
            <a:pPr algn="ctr">
              <a:spcBef>
                <a:spcPct val="0"/>
              </a:spcBef>
              <a:buClrTx/>
              <a:buSzTx/>
              <a:buFontTx/>
              <a:buNone/>
            </a:pPr>
            <a:r>
              <a:rPr lang="en-GB" altLang="en-US" sz="1800" dirty="0">
                <a:solidFill>
                  <a:srgbClr val="000000"/>
                </a:solidFill>
              </a:rPr>
              <a:t> </a:t>
            </a:r>
          </a:p>
        </p:txBody>
      </p:sp>
      <p:sp>
        <p:nvSpPr>
          <p:cNvPr id="90127" name="Rectangle 15">
            <a:extLst>
              <a:ext uri="{FF2B5EF4-FFF2-40B4-BE49-F238E27FC236}">
                <a16:creationId xmlns:a16="http://schemas.microsoft.com/office/drawing/2014/main" id="{99E71482-822D-4CA7-A18F-B9B22B9FA0F4}"/>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rgbClr val="FFFFFF"/>
              </a:solidFill>
              <a:latin typeface="Tahoma" panose="020B0604030504040204" pitchFamily="34" charset="0"/>
            </a:endParaRPr>
          </a:p>
        </p:txBody>
      </p:sp>
      <p:pic>
        <p:nvPicPr>
          <p:cNvPr id="23562" name="Picture 17">
            <a:extLst>
              <a:ext uri="{FF2B5EF4-FFF2-40B4-BE49-F238E27FC236}">
                <a16:creationId xmlns:a16="http://schemas.microsoft.com/office/drawing/2014/main" id="{6D107B67-2ACF-4B7D-8C2B-00FA822FD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910714E-EAE5-4B65-A75B-5AF2446837B6}"/>
              </a:ext>
            </a:extLst>
          </p:cNvPr>
          <p:cNvPicPr>
            <a:picLocks noChangeAspect="1"/>
          </p:cNvPicPr>
          <p:nvPr/>
        </p:nvPicPr>
        <p:blipFill rotWithShape="1">
          <a:blip r:embed="rId6"/>
          <a:srcRect l="3680" t="14612" r="4308" b="56269"/>
          <a:stretch/>
        </p:blipFill>
        <p:spPr>
          <a:xfrm>
            <a:off x="1486932" y="4837174"/>
            <a:ext cx="6057424" cy="1077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EBFA4E36-5591-46A2-A2CD-87B6F147CDF1}"/>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27651" name="Rectangle 4">
            <a:extLst>
              <a:ext uri="{FF2B5EF4-FFF2-40B4-BE49-F238E27FC236}">
                <a16:creationId xmlns:a16="http://schemas.microsoft.com/office/drawing/2014/main" id="{ACFB9DD9-BD83-46E7-9322-FD07997B7937}"/>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27653" name="Rectangle 6">
            <a:extLst>
              <a:ext uri="{FF2B5EF4-FFF2-40B4-BE49-F238E27FC236}">
                <a16:creationId xmlns:a16="http://schemas.microsoft.com/office/drawing/2014/main" id="{45D9385F-546A-4775-A4AA-74DBFE91B591}"/>
              </a:ext>
            </a:extLst>
          </p:cNvPr>
          <p:cNvSpPr>
            <a:spLocks noChangeArrowheads="1"/>
          </p:cNvSpPr>
          <p:nvPr/>
        </p:nvSpPr>
        <p:spPr bwMode="auto">
          <a:xfrm>
            <a:off x="684212" y="1582708"/>
            <a:ext cx="759777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School Meals</a:t>
            </a:r>
          </a:p>
          <a:p>
            <a:pPr algn="ctr">
              <a:spcBef>
                <a:spcPct val="0"/>
              </a:spcBef>
              <a:buClrTx/>
              <a:buSzTx/>
              <a:buFontTx/>
              <a:buNone/>
            </a:pPr>
            <a:r>
              <a:rPr lang="en-GB" altLang="en-US" dirty="0">
                <a:solidFill>
                  <a:srgbClr val="FFFFFF"/>
                </a:solidFill>
                <a:latin typeface="Calibri" panose="020F0502020204030204" pitchFamily="34" charset="0"/>
                <a:cs typeface="Calibri" panose="020F0502020204030204" pitchFamily="34" charset="0"/>
              </a:rPr>
              <a:t>All lunches are individually packed at the minute. We are currently offering hot packed lunches 3 days a week, with sandwich options on the other two. </a:t>
            </a:r>
          </a:p>
        </p:txBody>
      </p:sp>
      <p:sp>
        <p:nvSpPr>
          <p:cNvPr id="27654" name="Text Box 7">
            <a:extLst>
              <a:ext uri="{FF2B5EF4-FFF2-40B4-BE49-F238E27FC236}">
                <a16:creationId xmlns:a16="http://schemas.microsoft.com/office/drawing/2014/main" id="{04756867-C89F-420A-AE5A-7A799ECFD23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solidFill>
                <a:srgbClr val="000000"/>
              </a:solidFill>
            </a:endParaRPr>
          </a:p>
        </p:txBody>
      </p:sp>
      <p:pic>
        <p:nvPicPr>
          <p:cNvPr id="27655" name="Picture 11" descr="history_cuthbertsCross[1]">
            <a:extLst>
              <a:ext uri="{FF2B5EF4-FFF2-40B4-BE49-F238E27FC236}">
                <a16:creationId xmlns:a16="http://schemas.microsoft.com/office/drawing/2014/main" id="{561EEABF-DD7C-4DE7-B788-4AE17A263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6" name="Rectangle 12">
            <a:extLst>
              <a:ext uri="{FF2B5EF4-FFF2-40B4-BE49-F238E27FC236}">
                <a16:creationId xmlns:a16="http://schemas.microsoft.com/office/drawing/2014/main" id="{F3AD86A4-81B9-4539-AD59-43D3DF9A78AE}"/>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rgbClr val="FFFFFF"/>
                </a:solidFill>
                <a:latin typeface="Tahoma" panose="020B0604030504040204" pitchFamily="34" charset="0"/>
              </a:rPr>
              <a:t>Roman Catholic Diocese of Hexham and Newcastle</a:t>
            </a:r>
            <a:endParaRPr lang="en-US" altLang="en-US" sz="1400" dirty="0">
              <a:solidFill>
                <a:srgbClr val="FFFFFF"/>
              </a:solidFill>
              <a:latin typeface="Tahoma" panose="020B0604030504040204" pitchFamily="34" charset="0"/>
            </a:endParaRPr>
          </a:p>
          <a:p>
            <a:pPr algn="ctr">
              <a:spcBef>
                <a:spcPct val="0"/>
              </a:spcBef>
              <a:buClrTx/>
              <a:buSzTx/>
              <a:buFontTx/>
              <a:buNone/>
            </a:pPr>
            <a:r>
              <a:rPr lang="en-GB" altLang="en-US" sz="1800" dirty="0">
                <a:solidFill>
                  <a:srgbClr val="000000"/>
                </a:solidFill>
              </a:rPr>
              <a:t> </a:t>
            </a:r>
          </a:p>
        </p:txBody>
      </p:sp>
      <p:sp>
        <p:nvSpPr>
          <p:cNvPr id="90127" name="Rectangle 15">
            <a:extLst>
              <a:ext uri="{FF2B5EF4-FFF2-40B4-BE49-F238E27FC236}">
                <a16:creationId xmlns:a16="http://schemas.microsoft.com/office/drawing/2014/main" id="{40789B14-3885-4D62-944C-1495D8A22BF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rgbClr val="FFFFFF"/>
              </a:solidFill>
              <a:latin typeface="Tahoma" panose="020B0604030504040204" pitchFamily="34" charset="0"/>
            </a:endParaRPr>
          </a:p>
        </p:txBody>
      </p:sp>
      <p:pic>
        <p:nvPicPr>
          <p:cNvPr id="27658" name="Picture 17">
            <a:extLst>
              <a:ext uri="{FF2B5EF4-FFF2-40B4-BE49-F238E27FC236}">
                <a16:creationId xmlns:a16="http://schemas.microsoft.com/office/drawing/2014/main" id="{C495F7FD-66D1-4FD8-A717-FDFB46056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5C1E519-C4F1-46F4-A10A-520E9B114562}"/>
              </a:ext>
            </a:extLst>
          </p:cNvPr>
          <p:cNvPicPr>
            <a:picLocks noChangeAspect="1"/>
          </p:cNvPicPr>
          <p:nvPr/>
        </p:nvPicPr>
        <p:blipFill>
          <a:blip r:embed="rId5"/>
          <a:stretch>
            <a:fillRect/>
          </a:stretch>
        </p:blipFill>
        <p:spPr>
          <a:xfrm>
            <a:off x="1380594" y="4501356"/>
            <a:ext cx="1218674" cy="1508260"/>
          </a:xfrm>
          <a:prstGeom prst="rect">
            <a:avLst/>
          </a:prstGeom>
        </p:spPr>
      </p:pic>
      <p:pic>
        <p:nvPicPr>
          <p:cNvPr id="3" name="Picture 2">
            <a:extLst>
              <a:ext uri="{FF2B5EF4-FFF2-40B4-BE49-F238E27FC236}">
                <a16:creationId xmlns:a16="http://schemas.microsoft.com/office/drawing/2014/main" id="{669E001A-2D1B-4483-8F03-70E7DA63402A}"/>
              </a:ext>
            </a:extLst>
          </p:cNvPr>
          <p:cNvPicPr>
            <a:picLocks noChangeAspect="1"/>
          </p:cNvPicPr>
          <p:nvPr/>
        </p:nvPicPr>
        <p:blipFill>
          <a:blip r:embed="rId6"/>
          <a:stretch>
            <a:fillRect/>
          </a:stretch>
        </p:blipFill>
        <p:spPr>
          <a:xfrm>
            <a:off x="6460851" y="4436045"/>
            <a:ext cx="776361" cy="1528461"/>
          </a:xfrm>
          <a:prstGeom prst="rect">
            <a:avLst/>
          </a:prstGeom>
        </p:spPr>
      </p:pic>
      <p:pic>
        <p:nvPicPr>
          <p:cNvPr id="4" name="Picture 3">
            <a:extLst>
              <a:ext uri="{FF2B5EF4-FFF2-40B4-BE49-F238E27FC236}">
                <a16:creationId xmlns:a16="http://schemas.microsoft.com/office/drawing/2014/main" id="{8A71B022-870E-43F7-9B79-79890DDE7639}"/>
              </a:ext>
            </a:extLst>
          </p:cNvPr>
          <p:cNvPicPr>
            <a:picLocks noChangeAspect="1"/>
          </p:cNvPicPr>
          <p:nvPr/>
        </p:nvPicPr>
        <p:blipFill>
          <a:blip r:embed="rId7"/>
          <a:stretch>
            <a:fillRect/>
          </a:stretch>
        </p:blipFill>
        <p:spPr>
          <a:xfrm>
            <a:off x="2886426" y="4938157"/>
            <a:ext cx="3371148" cy="543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0FF2FC26-0E09-40CB-B49F-50863B9882F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 typeface="Wingdings" panose="05000000000000000000" pitchFamily="2" charset="2"/>
              <a:buNone/>
            </a:pPr>
            <a:endParaRPr lang="en-GB" altLang="en-US" sz="2400" dirty="0">
              <a:solidFill>
                <a:srgbClr val="FFFFFF"/>
              </a:solidFill>
              <a:latin typeface="Calibri" panose="020F0502020204030204" pitchFamily="34" charset="0"/>
              <a:cs typeface="Calibri" panose="020F0502020204030204" pitchFamily="34" charset="0"/>
            </a:endParaRPr>
          </a:p>
          <a:p>
            <a:pPr algn="ctr">
              <a:spcBef>
                <a:spcPct val="0"/>
              </a:spcBef>
              <a:buClrTx/>
              <a:buSzTx/>
              <a:buFont typeface="Wingdings" panose="05000000000000000000" pitchFamily="2" charset="2"/>
              <a:buNone/>
            </a:pPr>
            <a:endParaRPr lang="en-GB" altLang="en-US" sz="2400" dirty="0">
              <a:solidFill>
                <a:srgbClr val="FFFFFF"/>
              </a:solidFill>
              <a:latin typeface="Calibri" panose="020F0502020204030204" pitchFamily="34" charset="0"/>
              <a:cs typeface="Calibri" panose="020F0502020204030204" pitchFamily="34" charset="0"/>
            </a:endParaRPr>
          </a:p>
          <a:p>
            <a:pPr algn="ctr">
              <a:spcBef>
                <a:spcPct val="0"/>
              </a:spcBef>
              <a:buClrTx/>
              <a:buSzTx/>
              <a:buFont typeface="Wingdings" panose="05000000000000000000" pitchFamily="2" charset="2"/>
              <a:buNone/>
            </a:pPr>
            <a:endParaRPr lang="en-GB" altLang="en-US" sz="2400" dirty="0">
              <a:solidFill>
                <a:srgbClr val="FFFFFF"/>
              </a:solidFill>
              <a:latin typeface="Calibri" panose="020F0502020204030204" pitchFamily="34" charset="0"/>
              <a:cs typeface="Calibri" panose="020F0502020204030204" pitchFamily="34" charset="0"/>
            </a:endParaRPr>
          </a:p>
          <a:p>
            <a:pPr algn="ctr">
              <a:spcBef>
                <a:spcPct val="0"/>
              </a:spcBef>
              <a:buClrTx/>
              <a:buSzTx/>
              <a:buFont typeface="Wingdings" panose="05000000000000000000" pitchFamily="2" charset="2"/>
              <a:buNone/>
            </a:pPr>
            <a:r>
              <a:rPr lang="en-GB" altLang="en-US" sz="2400" dirty="0">
                <a:solidFill>
                  <a:srgbClr val="FFFFFF"/>
                </a:solidFill>
                <a:latin typeface="Calibri" panose="020F0502020204030204" pitchFamily="34" charset="0"/>
                <a:cs typeface="Calibri" panose="020F0502020204030204" pitchFamily="34" charset="0"/>
              </a:rPr>
              <a:t>Attendance in school is vital for your child’s</a:t>
            </a:r>
          </a:p>
          <a:p>
            <a:pPr algn="ctr">
              <a:spcBef>
                <a:spcPct val="0"/>
              </a:spcBef>
              <a:buClrTx/>
              <a:buSzTx/>
              <a:buFont typeface="Wingdings" panose="05000000000000000000" pitchFamily="2" charset="2"/>
              <a:buNone/>
            </a:pPr>
            <a:r>
              <a:rPr lang="en-GB" altLang="en-US" sz="2400" dirty="0">
                <a:solidFill>
                  <a:srgbClr val="FFFFFF"/>
                </a:solidFill>
                <a:latin typeface="Calibri" panose="020F0502020204030204" pitchFamily="34" charset="0"/>
                <a:cs typeface="Calibri" panose="020F0502020204030204" pitchFamily="34" charset="0"/>
              </a:rPr>
              <a:t>education. We pride ourselves on attendance</a:t>
            </a:r>
          </a:p>
          <a:p>
            <a:pPr algn="ctr">
              <a:spcBef>
                <a:spcPct val="0"/>
              </a:spcBef>
              <a:buClrTx/>
              <a:buSzTx/>
              <a:buFont typeface="Wingdings" panose="05000000000000000000" pitchFamily="2" charset="2"/>
              <a:buNone/>
            </a:pPr>
            <a:r>
              <a:rPr lang="en-GB" altLang="en-US" sz="2400" dirty="0">
                <a:solidFill>
                  <a:srgbClr val="FFFFFF"/>
                </a:solidFill>
                <a:latin typeface="Calibri" panose="020F0502020204030204" pitchFamily="34" charset="0"/>
                <a:cs typeface="Calibri" panose="020F0502020204030204" pitchFamily="34" charset="0"/>
              </a:rPr>
              <a:t>improvements in recent years. </a:t>
            </a:r>
          </a:p>
          <a:p>
            <a:pPr algn="ctr">
              <a:spcBef>
                <a:spcPct val="0"/>
              </a:spcBef>
              <a:buClrTx/>
              <a:buSzTx/>
              <a:buFont typeface="Wingdings" panose="05000000000000000000" pitchFamily="2" charset="2"/>
              <a:buNone/>
            </a:pPr>
            <a:r>
              <a:rPr lang="en-GB" altLang="en-US" sz="2400" dirty="0">
                <a:solidFill>
                  <a:srgbClr val="FFFFFF"/>
                </a:solidFill>
                <a:latin typeface="Calibri" panose="020F0502020204030204" pitchFamily="34" charset="0"/>
                <a:cs typeface="Calibri" panose="020F0502020204030204" pitchFamily="34" charset="0"/>
              </a:rPr>
              <a:t>Please support us by sending your child to </a:t>
            </a:r>
          </a:p>
          <a:p>
            <a:pPr algn="ctr">
              <a:spcBef>
                <a:spcPct val="0"/>
              </a:spcBef>
              <a:buClrTx/>
              <a:buSzTx/>
              <a:buFont typeface="Wingdings" panose="05000000000000000000" pitchFamily="2" charset="2"/>
              <a:buNone/>
            </a:pPr>
            <a:r>
              <a:rPr lang="en-GB" altLang="en-US" sz="2400" dirty="0">
                <a:solidFill>
                  <a:srgbClr val="FFFFFF"/>
                </a:solidFill>
                <a:latin typeface="Calibri" panose="020F0502020204030204" pitchFamily="34" charset="0"/>
                <a:cs typeface="Calibri" panose="020F0502020204030204" pitchFamily="34" charset="0"/>
              </a:rPr>
              <a:t>school every day.</a:t>
            </a:r>
          </a:p>
        </p:txBody>
      </p:sp>
      <p:sp>
        <p:nvSpPr>
          <p:cNvPr id="35843" name="Rectangle 4">
            <a:extLst>
              <a:ext uri="{FF2B5EF4-FFF2-40B4-BE49-F238E27FC236}">
                <a16:creationId xmlns:a16="http://schemas.microsoft.com/office/drawing/2014/main" id="{BCE45528-2885-4676-8828-7D570F33093A}"/>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dirty="0">
              <a:solidFill>
                <a:srgbClr val="000000"/>
              </a:solidFill>
            </a:endParaRPr>
          </a:p>
        </p:txBody>
      </p:sp>
      <p:sp>
        <p:nvSpPr>
          <p:cNvPr id="35844" name="Text Box 7">
            <a:extLst>
              <a:ext uri="{FF2B5EF4-FFF2-40B4-BE49-F238E27FC236}">
                <a16:creationId xmlns:a16="http://schemas.microsoft.com/office/drawing/2014/main" id="{135AB545-25A0-499B-8D4C-38D72FE304E8}"/>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dirty="0">
              <a:solidFill>
                <a:srgbClr val="000000"/>
              </a:solidFill>
            </a:endParaRPr>
          </a:p>
        </p:txBody>
      </p:sp>
      <p:sp>
        <p:nvSpPr>
          <p:cNvPr id="90127" name="Rectangle 15">
            <a:extLst>
              <a:ext uri="{FF2B5EF4-FFF2-40B4-BE49-F238E27FC236}">
                <a16:creationId xmlns:a16="http://schemas.microsoft.com/office/drawing/2014/main" id="{05350ABF-42B1-4C4B-B53A-8C0DA1AD732A}"/>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dirty="0">
              <a:solidFill>
                <a:srgbClr val="FFFFFF"/>
              </a:solidFill>
              <a:latin typeface="Tahoma" panose="020B0604030504040204" pitchFamily="34" charset="0"/>
            </a:endParaRPr>
          </a:p>
        </p:txBody>
      </p:sp>
      <p:pic>
        <p:nvPicPr>
          <p:cNvPr id="35846" name="Picture 17">
            <a:extLst>
              <a:ext uri="{FF2B5EF4-FFF2-40B4-BE49-F238E27FC236}">
                <a16:creationId xmlns:a16="http://schemas.microsoft.com/office/drawing/2014/main" id="{3675E6CD-65C7-40C3-80AB-F740925DE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1">
            <a:extLst>
              <a:ext uri="{FF2B5EF4-FFF2-40B4-BE49-F238E27FC236}">
                <a16:creationId xmlns:a16="http://schemas.microsoft.com/office/drawing/2014/main" id="{C443945C-4E63-4BFC-85A6-EC921674BED9}"/>
              </a:ext>
            </a:extLst>
          </p:cNvPr>
          <p:cNvSpPr>
            <a:spLocks noChangeArrowheads="1"/>
          </p:cNvSpPr>
          <p:nvPr/>
        </p:nvSpPr>
        <p:spPr bwMode="auto">
          <a:xfrm>
            <a:off x="3141663" y="328613"/>
            <a:ext cx="4316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rPr>
              <a:t>Attendance</a:t>
            </a:r>
          </a:p>
        </p:txBody>
      </p:sp>
      <p:pic>
        <p:nvPicPr>
          <p:cNvPr id="2" name="Picture 1">
            <a:extLst>
              <a:ext uri="{FF2B5EF4-FFF2-40B4-BE49-F238E27FC236}">
                <a16:creationId xmlns:a16="http://schemas.microsoft.com/office/drawing/2014/main" id="{145D2FE7-438A-4670-B1FD-CFEC6480FE7E}"/>
              </a:ext>
            </a:extLst>
          </p:cNvPr>
          <p:cNvPicPr>
            <a:picLocks noChangeAspect="1"/>
          </p:cNvPicPr>
          <p:nvPr/>
        </p:nvPicPr>
        <p:blipFill>
          <a:blip r:embed="rId4"/>
          <a:stretch>
            <a:fillRect/>
          </a:stretch>
        </p:blipFill>
        <p:spPr>
          <a:xfrm>
            <a:off x="2810583" y="1636044"/>
            <a:ext cx="3522833" cy="1183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3487</TotalTime>
  <Words>1831</Words>
  <Application>Microsoft Office PowerPoint</Application>
  <PresentationFormat>On-screen Show (4:3)</PresentationFormat>
  <Paragraphs>225</Paragraphs>
  <Slides>22</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Calibri</vt:lpstr>
      <vt:lpstr>Comic Sans MS</vt:lpstr>
      <vt:lpstr>SassoonPrimaryInfant</vt:lpstr>
      <vt:lpstr>SassoonPrimaryType</vt:lpstr>
      <vt:lpstr>Tahoma</vt:lpstr>
      <vt:lpstr>Times New Roman</vt:lpstr>
      <vt:lpstr>Wingdings</vt:lpstr>
      <vt:lpstr>Radial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Michael O'Brien</cp:lastModifiedBy>
  <cp:revision>133</cp:revision>
  <dcterms:created xsi:type="dcterms:W3CDTF">2006-03-08T08:23:00Z</dcterms:created>
  <dcterms:modified xsi:type="dcterms:W3CDTF">2020-10-02T12:39:30Z</dcterms:modified>
</cp:coreProperties>
</file>