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8" r:id="rId6"/>
    <p:sldId id="257" r:id="rId7"/>
    <p:sldId id="259" r:id="rId8"/>
    <p:sldId id="260" r:id="rId9"/>
    <p:sldId id="265" r:id="rId10"/>
    <p:sldId id="262" r:id="rId11"/>
    <p:sldId id="267" r:id="rId12"/>
    <p:sldId id="266" r:id="rId13"/>
    <p:sldId id="269" r:id="rId14"/>
    <p:sldId id="270" r:id="rId15"/>
    <p:sldId id="275" r:id="rId16"/>
    <p:sldId id="264" r:id="rId17"/>
    <p:sldId id="281" r:id="rId18"/>
    <p:sldId id="271" r:id="rId19"/>
    <p:sldId id="263" r:id="rId20"/>
    <p:sldId id="272" r:id="rId21"/>
    <p:sldId id="261" r:id="rId22"/>
    <p:sldId id="273" r:id="rId23"/>
    <p:sldId id="277" r:id="rId24"/>
    <p:sldId id="282" r:id="rId25"/>
    <p:sldId id="278" r:id="rId26"/>
    <p:sldId id="27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69" autoAdjust="0"/>
    <p:restoredTop sz="94660"/>
  </p:normalViewPr>
  <p:slideViewPr>
    <p:cSldViewPr snapToGrid="0">
      <p:cViewPr varScale="1">
        <p:scale>
          <a:sx n="80" d="100"/>
          <a:sy n="80" d="100"/>
        </p:scale>
        <p:origin x="77" y="1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rry Milligan" userId="5e39107c-27ad-477a-a350-33f34119dd89" providerId="ADAL" clId="{5B1A6445-9128-40FC-907A-A03AE77A75AE}"/>
    <pc:docChg chg="modSld">
      <pc:chgData name="Kerry Milligan" userId="5e39107c-27ad-477a-a350-33f34119dd89" providerId="ADAL" clId="{5B1A6445-9128-40FC-907A-A03AE77A75AE}" dt="2023-09-21T14:33:13.832" v="3" actId="20577"/>
      <pc:docMkLst>
        <pc:docMk/>
      </pc:docMkLst>
      <pc:sldChg chg="modSp mod">
        <pc:chgData name="Kerry Milligan" userId="5e39107c-27ad-477a-a350-33f34119dd89" providerId="ADAL" clId="{5B1A6445-9128-40FC-907A-A03AE77A75AE}" dt="2023-09-21T14:33:13.832" v="3" actId="20577"/>
        <pc:sldMkLst>
          <pc:docMk/>
          <pc:sldMk cId="508178729" sldId="277"/>
        </pc:sldMkLst>
        <pc:spChg chg="mod">
          <ac:chgData name="Kerry Milligan" userId="5e39107c-27ad-477a-a350-33f34119dd89" providerId="ADAL" clId="{5B1A6445-9128-40FC-907A-A03AE77A75AE}" dt="2023-09-21T14:33:13.832" v="3" actId="20577"/>
          <ac:spMkLst>
            <pc:docMk/>
            <pc:sldMk cId="508178729" sldId="277"/>
            <ac:spMk id="2" creationId="{E98ABDE3-A1D0-4930-AE56-AD112FDC6EEB}"/>
          </ac:spMkLst>
        </pc:spChg>
      </pc:sldChg>
    </pc:docChg>
  </pc:docChgLst>
  <pc:docChgLst>
    <pc:chgData name="Kerry Milligan" userId="5e39107c-27ad-477a-a350-33f34119dd89" providerId="ADAL" clId="{DF0D7E64-F0EB-4D70-B17C-AFCC15F15265}"/>
    <pc:docChg chg="modSld">
      <pc:chgData name="Kerry Milligan" userId="5e39107c-27ad-477a-a350-33f34119dd89" providerId="ADAL" clId="{DF0D7E64-F0EB-4D70-B17C-AFCC15F15265}" dt="2023-05-24T09:20:55.544" v="1" actId="20577"/>
      <pc:docMkLst>
        <pc:docMk/>
      </pc:docMkLst>
      <pc:sldChg chg="modSp">
        <pc:chgData name="Kerry Milligan" userId="5e39107c-27ad-477a-a350-33f34119dd89" providerId="ADAL" clId="{DF0D7E64-F0EB-4D70-B17C-AFCC15F15265}" dt="2023-05-24T09:20:55.544" v="1" actId="20577"/>
        <pc:sldMkLst>
          <pc:docMk/>
          <pc:sldMk cId="508178729" sldId="277"/>
        </pc:sldMkLst>
        <pc:spChg chg="mod">
          <ac:chgData name="Kerry Milligan" userId="5e39107c-27ad-477a-a350-33f34119dd89" providerId="ADAL" clId="{DF0D7E64-F0EB-4D70-B17C-AFCC15F15265}" dt="2023-05-24T09:20:55.544" v="1" actId="20577"/>
          <ac:spMkLst>
            <pc:docMk/>
            <pc:sldMk cId="508178729" sldId="277"/>
            <ac:spMk id="2" creationId="{E98ABDE3-A1D0-4930-AE56-AD112FDC6EEB}"/>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7076A-00AF-4F2C-905B-EBA2E2600D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0681A4D-33A3-4257-81D7-F77865B55B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BB12456-A923-42D5-A09C-224890629AE6}"/>
              </a:ext>
            </a:extLst>
          </p:cNvPr>
          <p:cNvSpPr>
            <a:spLocks noGrp="1"/>
          </p:cNvSpPr>
          <p:nvPr>
            <p:ph type="dt" sz="half" idx="10"/>
          </p:nvPr>
        </p:nvSpPr>
        <p:spPr/>
        <p:txBody>
          <a:bodyPr/>
          <a:lstStyle/>
          <a:p>
            <a:fld id="{D4D044F1-6F30-4711-B5EC-930AF3B23731}" type="datetimeFigureOut">
              <a:rPr lang="en-GB" smtClean="0"/>
              <a:t>21/09/2023</a:t>
            </a:fld>
            <a:endParaRPr lang="en-GB"/>
          </a:p>
        </p:txBody>
      </p:sp>
      <p:sp>
        <p:nvSpPr>
          <p:cNvPr id="5" name="Footer Placeholder 4">
            <a:extLst>
              <a:ext uri="{FF2B5EF4-FFF2-40B4-BE49-F238E27FC236}">
                <a16:creationId xmlns:a16="http://schemas.microsoft.com/office/drawing/2014/main" id="{4A66BE53-7493-4319-9A30-43F12F5ED4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1DD239-8348-4FB3-BE20-AE1120531779}"/>
              </a:ext>
            </a:extLst>
          </p:cNvPr>
          <p:cNvSpPr>
            <a:spLocks noGrp="1"/>
          </p:cNvSpPr>
          <p:nvPr>
            <p:ph type="sldNum" sz="quarter" idx="12"/>
          </p:nvPr>
        </p:nvSpPr>
        <p:spPr/>
        <p:txBody>
          <a:bodyPr/>
          <a:lstStyle/>
          <a:p>
            <a:fld id="{B948C61B-AFCD-41B1-9F0F-0CDE6B900CF2}" type="slidenum">
              <a:rPr lang="en-GB" smtClean="0"/>
              <a:t>‹#›</a:t>
            </a:fld>
            <a:endParaRPr lang="en-GB"/>
          </a:p>
        </p:txBody>
      </p:sp>
    </p:spTree>
    <p:extLst>
      <p:ext uri="{BB962C8B-B14F-4D97-AF65-F5344CB8AC3E}">
        <p14:creationId xmlns:p14="http://schemas.microsoft.com/office/powerpoint/2010/main" val="3695203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16ADA-D756-4C80-A4D6-3459965AA5D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2121C9-AD93-4587-9FB9-E3B4E12A31E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88C9CA-8486-4A9D-A0FC-0B195715C9B5}"/>
              </a:ext>
            </a:extLst>
          </p:cNvPr>
          <p:cNvSpPr>
            <a:spLocks noGrp="1"/>
          </p:cNvSpPr>
          <p:nvPr>
            <p:ph type="dt" sz="half" idx="10"/>
          </p:nvPr>
        </p:nvSpPr>
        <p:spPr/>
        <p:txBody>
          <a:bodyPr/>
          <a:lstStyle/>
          <a:p>
            <a:fld id="{D4D044F1-6F30-4711-B5EC-930AF3B23731}" type="datetimeFigureOut">
              <a:rPr lang="en-GB" smtClean="0"/>
              <a:t>21/09/2023</a:t>
            </a:fld>
            <a:endParaRPr lang="en-GB"/>
          </a:p>
        </p:txBody>
      </p:sp>
      <p:sp>
        <p:nvSpPr>
          <p:cNvPr id="5" name="Footer Placeholder 4">
            <a:extLst>
              <a:ext uri="{FF2B5EF4-FFF2-40B4-BE49-F238E27FC236}">
                <a16:creationId xmlns:a16="http://schemas.microsoft.com/office/drawing/2014/main" id="{08E083CA-03B6-4234-BECC-A6078A7E49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49885F-C875-4C2B-BF54-6528E4880C92}"/>
              </a:ext>
            </a:extLst>
          </p:cNvPr>
          <p:cNvSpPr>
            <a:spLocks noGrp="1"/>
          </p:cNvSpPr>
          <p:nvPr>
            <p:ph type="sldNum" sz="quarter" idx="12"/>
          </p:nvPr>
        </p:nvSpPr>
        <p:spPr/>
        <p:txBody>
          <a:bodyPr/>
          <a:lstStyle/>
          <a:p>
            <a:fld id="{B948C61B-AFCD-41B1-9F0F-0CDE6B900CF2}" type="slidenum">
              <a:rPr lang="en-GB" smtClean="0"/>
              <a:t>‹#›</a:t>
            </a:fld>
            <a:endParaRPr lang="en-GB"/>
          </a:p>
        </p:txBody>
      </p:sp>
    </p:spTree>
    <p:extLst>
      <p:ext uri="{BB962C8B-B14F-4D97-AF65-F5344CB8AC3E}">
        <p14:creationId xmlns:p14="http://schemas.microsoft.com/office/powerpoint/2010/main" val="991409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54FE36-AD2A-4F1E-BDEA-C1DF8E1D50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9049DD-0BDA-49F0-8956-41AB5FE77F5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D0E002-F1C8-46C5-A02E-13736F248342}"/>
              </a:ext>
            </a:extLst>
          </p:cNvPr>
          <p:cNvSpPr>
            <a:spLocks noGrp="1"/>
          </p:cNvSpPr>
          <p:nvPr>
            <p:ph type="dt" sz="half" idx="10"/>
          </p:nvPr>
        </p:nvSpPr>
        <p:spPr/>
        <p:txBody>
          <a:bodyPr/>
          <a:lstStyle/>
          <a:p>
            <a:fld id="{D4D044F1-6F30-4711-B5EC-930AF3B23731}" type="datetimeFigureOut">
              <a:rPr lang="en-GB" smtClean="0"/>
              <a:t>21/09/2023</a:t>
            </a:fld>
            <a:endParaRPr lang="en-GB"/>
          </a:p>
        </p:txBody>
      </p:sp>
      <p:sp>
        <p:nvSpPr>
          <p:cNvPr id="5" name="Footer Placeholder 4">
            <a:extLst>
              <a:ext uri="{FF2B5EF4-FFF2-40B4-BE49-F238E27FC236}">
                <a16:creationId xmlns:a16="http://schemas.microsoft.com/office/drawing/2014/main" id="{B6168125-D9D6-454A-85F6-6A9B0F90E2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BD1B19-161B-4E4E-BD87-A2008E6C2081}"/>
              </a:ext>
            </a:extLst>
          </p:cNvPr>
          <p:cNvSpPr>
            <a:spLocks noGrp="1"/>
          </p:cNvSpPr>
          <p:nvPr>
            <p:ph type="sldNum" sz="quarter" idx="12"/>
          </p:nvPr>
        </p:nvSpPr>
        <p:spPr/>
        <p:txBody>
          <a:bodyPr/>
          <a:lstStyle/>
          <a:p>
            <a:fld id="{B948C61B-AFCD-41B1-9F0F-0CDE6B900CF2}" type="slidenum">
              <a:rPr lang="en-GB" smtClean="0"/>
              <a:t>‹#›</a:t>
            </a:fld>
            <a:endParaRPr lang="en-GB"/>
          </a:p>
        </p:txBody>
      </p:sp>
    </p:spTree>
    <p:extLst>
      <p:ext uri="{BB962C8B-B14F-4D97-AF65-F5344CB8AC3E}">
        <p14:creationId xmlns:p14="http://schemas.microsoft.com/office/powerpoint/2010/main" val="758891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345B0-73A3-4204-9493-E1E944EAA72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65DF2A6-83B0-4412-8391-EE02E1E3B89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ECC891-9E12-47FC-91D8-B6D8BCB760F4}"/>
              </a:ext>
            </a:extLst>
          </p:cNvPr>
          <p:cNvSpPr>
            <a:spLocks noGrp="1"/>
          </p:cNvSpPr>
          <p:nvPr>
            <p:ph type="dt" sz="half" idx="10"/>
          </p:nvPr>
        </p:nvSpPr>
        <p:spPr/>
        <p:txBody>
          <a:bodyPr/>
          <a:lstStyle/>
          <a:p>
            <a:fld id="{D4D044F1-6F30-4711-B5EC-930AF3B23731}" type="datetimeFigureOut">
              <a:rPr lang="en-GB" smtClean="0"/>
              <a:t>21/09/2023</a:t>
            </a:fld>
            <a:endParaRPr lang="en-GB"/>
          </a:p>
        </p:txBody>
      </p:sp>
      <p:sp>
        <p:nvSpPr>
          <p:cNvPr id="5" name="Footer Placeholder 4">
            <a:extLst>
              <a:ext uri="{FF2B5EF4-FFF2-40B4-BE49-F238E27FC236}">
                <a16:creationId xmlns:a16="http://schemas.microsoft.com/office/drawing/2014/main" id="{CFB80431-4AD8-4992-85BC-1E2D70312D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C43E7E-CCF4-4142-8673-627234176EAE}"/>
              </a:ext>
            </a:extLst>
          </p:cNvPr>
          <p:cNvSpPr>
            <a:spLocks noGrp="1"/>
          </p:cNvSpPr>
          <p:nvPr>
            <p:ph type="sldNum" sz="quarter" idx="12"/>
          </p:nvPr>
        </p:nvSpPr>
        <p:spPr/>
        <p:txBody>
          <a:bodyPr/>
          <a:lstStyle/>
          <a:p>
            <a:fld id="{B948C61B-AFCD-41B1-9F0F-0CDE6B900CF2}" type="slidenum">
              <a:rPr lang="en-GB" smtClean="0"/>
              <a:t>‹#›</a:t>
            </a:fld>
            <a:endParaRPr lang="en-GB"/>
          </a:p>
        </p:txBody>
      </p:sp>
    </p:spTree>
    <p:extLst>
      <p:ext uri="{BB962C8B-B14F-4D97-AF65-F5344CB8AC3E}">
        <p14:creationId xmlns:p14="http://schemas.microsoft.com/office/powerpoint/2010/main" val="2542957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9087E-6BEA-4C53-8D60-36F46FB612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DA0EC65-B8F1-4E04-9836-940BEDFE4A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66D1144-39D6-4A19-972A-2A3C16341C3A}"/>
              </a:ext>
            </a:extLst>
          </p:cNvPr>
          <p:cNvSpPr>
            <a:spLocks noGrp="1"/>
          </p:cNvSpPr>
          <p:nvPr>
            <p:ph type="dt" sz="half" idx="10"/>
          </p:nvPr>
        </p:nvSpPr>
        <p:spPr/>
        <p:txBody>
          <a:bodyPr/>
          <a:lstStyle/>
          <a:p>
            <a:fld id="{D4D044F1-6F30-4711-B5EC-930AF3B23731}" type="datetimeFigureOut">
              <a:rPr lang="en-GB" smtClean="0"/>
              <a:t>21/09/2023</a:t>
            </a:fld>
            <a:endParaRPr lang="en-GB"/>
          </a:p>
        </p:txBody>
      </p:sp>
      <p:sp>
        <p:nvSpPr>
          <p:cNvPr id="5" name="Footer Placeholder 4">
            <a:extLst>
              <a:ext uri="{FF2B5EF4-FFF2-40B4-BE49-F238E27FC236}">
                <a16:creationId xmlns:a16="http://schemas.microsoft.com/office/drawing/2014/main" id="{2D1CBDB6-8941-4F2D-B2A9-56B2CAD070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3031AF-2E25-468B-AC11-30B50774ED3E}"/>
              </a:ext>
            </a:extLst>
          </p:cNvPr>
          <p:cNvSpPr>
            <a:spLocks noGrp="1"/>
          </p:cNvSpPr>
          <p:nvPr>
            <p:ph type="sldNum" sz="quarter" idx="12"/>
          </p:nvPr>
        </p:nvSpPr>
        <p:spPr/>
        <p:txBody>
          <a:bodyPr/>
          <a:lstStyle/>
          <a:p>
            <a:fld id="{B948C61B-AFCD-41B1-9F0F-0CDE6B900CF2}" type="slidenum">
              <a:rPr lang="en-GB" smtClean="0"/>
              <a:t>‹#›</a:t>
            </a:fld>
            <a:endParaRPr lang="en-GB"/>
          </a:p>
        </p:txBody>
      </p:sp>
    </p:spTree>
    <p:extLst>
      <p:ext uri="{BB962C8B-B14F-4D97-AF65-F5344CB8AC3E}">
        <p14:creationId xmlns:p14="http://schemas.microsoft.com/office/powerpoint/2010/main" val="2150467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3E4C1-DC86-499E-A2AC-18E5DFD1F29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BDB1A8-8884-4685-9809-693168EEC40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BB22181-EFC7-4C3A-B9C3-71C885CD931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DFF979-06DF-45FF-9D53-1F6BADFA4C21}"/>
              </a:ext>
            </a:extLst>
          </p:cNvPr>
          <p:cNvSpPr>
            <a:spLocks noGrp="1"/>
          </p:cNvSpPr>
          <p:nvPr>
            <p:ph type="dt" sz="half" idx="10"/>
          </p:nvPr>
        </p:nvSpPr>
        <p:spPr/>
        <p:txBody>
          <a:bodyPr/>
          <a:lstStyle/>
          <a:p>
            <a:fld id="{D4D044F1-6F30-4711-B5EC-930AF3B23731}" type="datetimeFigureOut">
              <a:rPr lang="en-GB" smtClean="0"/>
              <a:t>21/09/2023</a:t>
            </a:fld>
            <a:endParaRPr lang="en-GB"/>
          </a:p>
        </p:txBody>
      </p:sp>
      <p:sp>
        <p:nvSpPr>
          <p:cNvPr id="6" name="Footer Placeholder 5">
            <a:extLst>
              <a:ext uri="{FF2B5EF4-FFF2-40B4-BE49-F238E27FC236}">
                <a16:creationId xmlns:a16="http://schemas.microsoft.com/office/drawing/2014/main" id="{4F1C87AC-F18E-40F4-B10C-A4B1D77056A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4409C9-058A-4198-B855-06E3209C73CF}"/>
              </a:ext>
            </a:extLst>
          </p:cNvPr>
          <p:cNvSpPr>
            <a:spLocks noGrp="1"/>
          </p:cNvSpPr>
          <p:nvPr>
            <p:ph type="sldNum" sz="quarter" idx="12"/>
          </p:nvPr>
        </p:nvSpPr>
        <p:spPr/>
        <p:txBody>
          <a:bodyPr/>
          <a:lstStyle/>
          <a:p>
            <a:fld id="{B948C61B-AFCD-41B1-9F0F-0CDE6B900CF2}" type="slidenum">
              <a:rPr lang="en-GB" smtClean="0"/>
              <a:t>‹#›</a:t>
            </a:fld>
            <a:endParaRPr lang="en-GB"/>
          </a:p>
        </p:txBody>
      </p:sp>
    </p:spTree>
    <p:extLst>
      <p:ext uri="{BB962C8B-B14F-4D97-AF65-F5344CB8AC3E}">
        <p14:creationId xmlns:p14="http://schemas.microsoft.com/office/powerpoint/2010/main" val="3200530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E9114-5E48-4F94-BBA7-CA3BDDDD54C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D9AF4D7-FBC5-47F0-8E4F-02F9783B3E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E5B9FA6-65F7-4EBC-81F5-C29A516643A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AFC63ED-2CEF-419A-AAE6-B31A4639FE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FB739A-D9FE-4299-870B-90D30BE731D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ED9EFBE-D3A9-4CD2-BED0-D838D5F4EB42}"/>
              </a:ext>
            </a:extLst>
          </p:cNvPr>
          <p:cNvSpPr>
            <a:spLocks noGrp="1"/>
          </p:cNvSpPr>
          <p:nvPr>
            <p:ph type="dt" sz="half" idx="10"/>
          </p:nvPr>
        </p:nvSpPr>
        <p:spPr/>
        <p:txBody>
          <a:bodyPr/>
          <a:lstStyle/>
          <a:p>
            <a:fld id="{D4D044F1-6F30-4711-B5EC-930AF3B23731}" type="datetimeFigureOut">
              <a:rPr lang="en-GB" smtClean="0"/>
              <a:t>21/09/2023</a:t>
            </a:fld>
            <a:endParaRPr lang="en-GB"/>
          </a:p>
        </p:txBody>
      </p:sp>
      <p:sp>
        <p:nvSpPr>
          <p:cNvPr id="8" name="Footer Placeholder 7">
            <a:extLst>
              <a:ext uri="{FF2B5EF4-FFF2-40B4-BE49-F238E27FC236}">
                <a16:creationId xmlns:a16="http://schemas.microsoft.com/office/drawing/2014/main" id="{0346ECCC-35AB-4B01-A14A-A4085C22569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D26F06E-9B11-4B82-B675-FCF60A046A08}"/>
              </a:ext>
            </a:extLst>
          </p:cNvPr>
          <p:cNvSpPr>
            <a:spLocks noGrp="1"/>
          </p:cNvSpPr>
          <p:nvPr>
            <p:ph type="sldNum" sz="quarter" idx="12"/>
          </p:nvPr>
        </p:nvSpPr>
        <p:spPr/>
        <p:txBody>
          <a:bodyPr/>
          <a:lstStyle/>
          <a:p>
            <a:fld id="{B948C61B-AFCD-41B1-9F0F-0CDE6B900CF2}" type="slidenum">
              <a:rPr lang="en-GB" smtClean="0"/>
              <a:t>‹#›</a:t>
            </a:fld>
            <a:endParaRPr lang="en-GB"/>
          </a:p>
        </p:txBody>
      </p:sp>
    </p:spTree>
    <p:extLst>
      <p:ext uri="{BB962C8B-B14F-4D97-AF65-F5344CB8AC3E}">
        <p14:creationId xmlns:p14="http://schemas.microsoft.com/office/powerpoint/2010/main" val="3486384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29B2E-C82C-4764-AC68-057063B7485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C4C36D2-4D03-40C9-B6E1-F6F818A87B43}"/>
              </a:ext>
            </a:extLst>
          </p:cNvPr>
          <p:cNvSpPr>
            <a:spLocks noGrp="1"/>
          </p:cNvSpPr>
          <p:nvPr>
            <p:ph type="dt" sz="half" idx="10"/>
          </p:nvPr>
        </p:nvSpPr>
        <p:spPr/>
        <p:txBody>
          <a:bodyPr/>
          <a:lstStyle/>
          <a:p>
            <a:fld id="{D4D044F1-6F30-4711-B5EC-930AF3B23731}" type="datetimeFigureOut">
              <a:rPr lang="en-GB" smtClean="0"/>
              <a:t>21/09/2023</a:t>
            </a:fld>
            <a:endParaRPr lang="en-GB"/>
          </a:p>
        </p:txBody>
      </p:sp>
      <p:sp>
        <p:nvSpPr>
          <p:cNvPr id="4" name="Footer Placeholder 3">
            <a:extLst>
              <a:ext uri="{FF2B5EF4-FFF2-40B4-BE49-F238E27FC236}">
                <a16:creationId xmlns:a16="http://schemas.microsoft.com/office/drawing/2014/main" id="{6594330D-3A46-48E9-91DD-B18273EE8EC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6CCDE11-911E-400D-8428-42892EC10C7B}"/>
              </a:ext>
            </a:extLst>
          </p:cNvPr>
          <p:cNvSpPr>
            <a:spLocks noGrp="1"/>
          </p:cNvSpPr>
          <p:nvPr>
            <p:ph type="sldNum" sz="quarter" idx="12"/>
          </p:nvPr>
        </p:nvSpPr>
        <p:spPr/>
        <p:txBody>
          <a:bodyPr/>
          <a:lstStyle/>
          <a:p>
            <a:fld id="{B948C61B-AFCD-41B1-9F0F-0CDE6B900CF2}" type="slidenum">
              <a:rPr lang="en-GB" smtClean="0"/>
              <a:t>‹#›</a:t>
            </a:fld>
            <a:endParaRPr lang="en-GB"/>
          </a:p>
        </p:txBody>
      </p:sp>
    </p:spTree>
    <p:extLst>
      <p:ext uri="{BB962C8B-B14F-4D97-AF65-F5344CB8AC3E}">
        <p14:creationId xmlns:p14="http://schemas.microsoft.com/office/powerpoint/2010/main" val="1623606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E324-9C9D-4073-8D45-DCE2BBE4CB49}"/>
              </a:ext>
            </a:extLst>
          </p:cNvPr>
          <p:cNvSpPr>
            <a:spLocks noGrp="1"/>
          </p:cNvSpPr>
          <p:nvPr>
            <p:ph type="dt" sz="half" idx="10"/>
          </p:nvPr>
        </p:nvSpPr>
        <p:spPr/>
        <p:txBody>
          <a:bodyPr/>
          <a:lstStyle/>
          <a:p>
            <a:fld id="{D4D044F1-6F30-4711-B5EC-930AF3B23731}" type="datetimeFigureOut">
              <a:rPr lang="en-GB" smtClean="0"/>
              <a:t>21/09/2023</a:t>
            </a:fld>
            <a:endParaRPr lang="en-GB"/>
          </a:p>
        </p:txBody>
      </p:sp>
      <p:sp>
        <p:nvSpPr>
          <p:cNvPr id="3" name="Footer Placeholder 2">
            <a:extLst>
              <a:ext uri="{FF2B5EF4-FFF2-40B4-BE49-F238E27FC236}">
                <a16:creationId xmlns:a16="http://schemas.microsoft.com/office/drawing/2014/main" id="{5A1A67D0-D732-4BC5-86B8-4E5F55A030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1E0A31A-7D73-435F-B79D-5C5C6236BB8B}"/>
              </a:ext>
            </a:extLst>
          </p:cNvPr>
          <p:cNvSpPr>
            <a:spLocks noGrp="1"/>
          </p:cNvSpPr>
          <p:nvPr>
            <p:ph type="sldNum" sz="quarter" idx="12"/>
          </p:nvPr>
        </p:nvSpPr>
        <p:spPr/>
        <p:txBody>
          <a:bodyPr/>
          <a:lstStyle/>
          <a:p>
            <a:fld id="{B948C61B-AFCD-41B1-9F0F-0CDE6B900CF2}" type="slidenum">
              <a:rPr lang="en-GB" smtClean="0"/>
              <a:t>‹#›</a:t>
            </a:fld>
            <a:endParaRPr lang="en-GB"/>
          </a:p>
        </p:txBody>
      </p:sp>
    </p:spTree>
    <p:extLst>
      <p:ext uri="{BB962C8B-B14F-4D97-AF65-F5344CB8AC3E}">
        <p14:creationId xmlns:p14="http://schemas.microsoft.com/office/powerpoint/2010/main" val="2713159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4B7DB-8332-437E-BF9E-6BFBF8A1A6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4D73D1A-CDC1-4C24-AD5E-AD1EED8766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1B6C386-6F2A-4AB7-9FC5-E3879CB32A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CC95F0A-B86E-457B-94C4-72568C61FA8C}"/>
              </a:ext>
            </a:extLst>
          </p:cNvPr>
          <p:cNvSpPr>
            <a:spLocks noGrp="1"/>
          </p:cNvSpPr>
          <p:nvPr>
            <p:ph type="dt" sz="half" idx="10"/>
          </p:nvPr>
        </p:nvSpPr>
        <p:spPr/>
        <p:txBody>
          <a:bodyPr/>
          <a:lstStyle/>
          <a:p>
            <a:fld id="{D4D044F1-6F30-4711-B5EC-930AF3B23731}" type="datetimeFigureOut">
              <a:rPr lang="en-GB" smtClean="0"/>
              <a:t>21/09/2023</a:t>
            </a:fld>
            <a:endParaRPr lang="en-GB"/>
          </a:p>
        </p:txBody>
      </p:sp>
      <p:sp>
        <p:nvSpPr>
          <p:cNvPr id="6" name="Footer Placeholder 5">
            <a:extLst>
              <a:ext uri="{FF2B5EF4-FFF2-40B4-BE49-F238E27FC236}">
                <a16:creationId xmlns:a16="http://schemas.microsoft.com/office/drawing/2014/main" id="{BF2F765E-DF94-4C83-B0A9-5F1E0DC2559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5A1897-A73D-4824-A649-83BBB1256F6B}"/>
              </a:ext>
            </a:extLst>
          </p:cNvPr>
          <p:cNvSpPr>
            <a:spLocks noGrp="1"/>
          </p:cNvSpPr>
          <p:nvPr>
            <p:ph type="sldNum" sz="quarter" idx="12"/>
          </p:nvPr>
        </p:nvSpPr>
        <p:spPr/>
        <p:txBody>
          <a:bodyPr/>
          <a:lstStyle/>
          <a:p>
            <a:fld id="{B948C61B-AFCD-41B1-9F0F-0CDE6B900CF2}" type="slidenum">
              <a:rPr lang="en-GB" smtClean="0"/>
              <a:t>‹#›</a:t>
            </a:fld>
            <a:endParaRPr lang="en-GB"/>
          </a:p>
        </p:txBody>
      </p:sp>
    </p:spTree>
    <p:extLst>
      <p:ext uri="{BB962C8B-B14F-4D97-AF65-F5344CB8AC3E}">
        <p14:creationId xmlns:p14="http://schemas.microsoft.com/office/powerpoint/2010/main" val="3484163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E3657-3D5D-4BAA-BD75-32B8CB882C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6DECECE-BE50-4534-9FDD-65F1FF6530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1050599-0EA6-4215-ABFD-A511B5E86F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27201A5-774E-4F7C-995D-F8729AAE6230}"/>
              </a:ext>
            </a:extLst>
          </p:cNvPr>
          <p:cNvSpPr>
            <a:spLocks noGrp="1"/>
          </p:cNvSpPr>
          <p:nvPr>
            <p:ph type="dt" sz="half" idx="10"/>
          </p:nvPr>
        </p:nvSpPr>
        <p:spPr/>
        <p:txBody>
          <a:bodyPr/>
          <a:lstStyle/>
          <a:p>
            <a:fld id="{D4D044F1-6F30-4711-B5EC-930AF3B23731}" type="datetimeFigureOut">
              <a:rPr lang="en-GB" smtClean="0"/>
              <a:t>21/09/2023</a:t>
            </a:fld>
            <a:endParaRPr lang="en-GB"/>
          </a:p>
        </p:txBody>
      </p:sp>
      <p:sp>
        <p:nvSpPr>
          <p:cNvPr id="6" name="Footer Placeholder 5">
            <a:extLst>
              <a:ext uri="{FF2B5EF4-FFF2-40B4-BE49-F238E27FC236}">
                <a16:creationId xmlns:a16="http://schemas.microsoft.com/office/drawing/2014/main" id="{131DA52B-18C2-49AB-828C-8EC71DC1EB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41E0945-7FCC-4DE8-ACB1-5544DFCE666E}"/>
              </a:ext>
            </a:extLst>
          </p:cNvPr>
          <p:cNvSpPr>
            <a:spLocks noGrp="1"/>
          </p:cNvSpPr>
          <p:nvPr>
            <p:ph type="sldNum" sz="quarter" idx="12"/>
          </p:nvPr>
        </p:nvSpPr>
        <p:spPr/>
        <p:txBody>
          <a:bodyPr/>
          <a:lstStyle/>
          <a:p>
            <a:fld id="{B948C61B-AFCD-41B1-9F0F-0CDE6B900CF2}" type="slidenum">
              <a:rPr lang="en-GB" smtClean="0"/>
              <a:t>‹#›</a:t>
            </a:fld>
            <a:endParaRPr lang="en-GB"/>
          </a:p>
        </p:txBody>
      </p:sp>
    </p:spTree>
    <p:extLst>
      <p:ext uri="{BB962C8B-B14F-4D97-AF65-F5344CB8AC3E}">
        <p14:creationId xmlns:p14="http://schemas.microsoft.com/office/powerpoint/2010/main" val="3448692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87285D-9A73-4240-B59D-00ED0AA3BF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6DBAAE8-9878-4984-A9C0-B3BB3CE7DA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CDB138-5AE5-4F32-9C07-33AEE76BE5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D044F1-6F30-4711-B5EC-930AF3B23731}" type="datetimeFigureOut">
              <a:rPr lang="en-GB" smtClean="0"/>
              <a:t>21/09/2023</a:t>
            </a:fld>
            <a:endParaRPr lang="en-GB"/>
          </a:p>
        </p:txBody>
      </p:sp>
      <p:sp>
        <p:nvSpPr>
          <p:cNvPr id="5" name="Footer Placeholder 4">
            <a:extLst>
              <a:ext uri="{FF2B5EF4-FFF2-40B4-BE49-F238E27FC236}">
                <a16:creationId xmlns:a16="http://schemas.microsoft.com/office/drawing/2014/main" id="{646AC0A2-5E5A-462B-8EFE-B0530824D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3AA27DC-B62E-4F5A-BF8A-EDCBEC3DE3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8C61B-AFCD-41B1-9F0F-0CDE6B900CF2}" type="slidenum">
              <a:rPr lang="en-GB" smtClean="0"/>
              <a:t>‹#›</a:t>
            </a:fld>
            <a:endParaRPr lang="en-GB"/>
          </a:p>
        </p:txBody>
      </p:sp>
    </p:spTree>
    <p:extLst>
      <p:ext uri="{BB962C8B-B14F-4D97-AF65-F5344CB8AC3E}">
        <p14:creationId xmlns:p14="http://schemas.microsoft.com/office/powerpoint/2010/main" val="1585451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microsoft.com/office/2007/relationships/hdphoto" Target="../media/hdphoto1.wdp"/><Relationship Id="rId7"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5.jpeg"/><Relationship Id="rId3" Type="http://schemas.microsoft.com/office/2007/relationships/hdphoto" Target="../media/hdphoto1.wdp"/><Relationship Id="rId7"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20.png"/><Relationship Id="rId9"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7.jpeg"/><Relationship Id="rId3" Type="http://schemas.microsoft.com/office/2007/relationships/hdphoto" Target="../media/hdphoto1.wdp"/><Relationship Id="rId7" Type="http://schemas.openxmlformats.org/officeDocument/2006/relationships/image" Target="../media/image46.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png"/><Relationship Id="rId9"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54.jpeg"/><Relationship Id="rId3" Type="http://schemas.microsoft.com/office/2007/relationships/hdphoto" Target="../media/hdphoto1.wdp"/><Relationship Id="rId7" Type="http://schemas.openxmlformats.org/officeDocument/2006/relationships/image" Target="../media/image5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43.png"/><Relationship Id="rId9"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microsoft.com/office/2007/relationships/hdphoto" Target="../media/hdphoto1.wdp"/><Relationship Id="rId7"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microsoft.com/office/2007/relationships/hdphoto" Target="../media/hdphoto1.wdp"/><Relationship Id="rId7"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F4AB5-ED63-4431-9B3E-29215171DB4A}"/>
              </a:ext>
            </a:extLst>
          </p:cNvPr>
          <p:cNvSpPr>
            <a:spLocks noGrp="1"/>
          </p:cNvSpPr>
          <p:nvPr>
            <p:ph type="ctrTitle"/>
          </p:nvPr>
        </p:nvSpPr>
        <p:spPr>
          <a:xfrm>
            <a:off x="1524000" y="844950"/>
            <a:ext cx="9144000" cy="1136263"/>
          </a:xfrm>
        </p:spPr>
        <p:txBody>
          <a:bodyPr/>
          <a:lstStyle/>
          <a:p>
            <a:r>
              <a:rPr lang="en-GB" dirty="0"/>
              <a:t>Ready for Year 1</a:t>
            </a:r>
          </a:p>
        </p:txBody>
      </p:sp>
      <p:sp>
        <p:nvSpPr>
          <p:cNvPr id="3" name="Subtitle 2">
            <a:extLst>
              <a:ext uri="{FF2B5EF4-FFF2-40B4-BE49-F238E27FC236}">
                <a16:creationId xmlns:a16="http://schemas.microsoft.com/office/drawing/2014/main" id="{F1BFDBE6-B871-4286-89A9-DC43D1F89EDF}"/>
              </a:ext>
            </a:extLst>
          </p:cNvPr>
          <p:cNvSpPr>
            <a:spLocks noGrp="1"/>
          </p:cNvSpPr>
          <p:nvPr>
            <p:ph type="subTitle" idx="1"/>
          </p:nvPr>
        </p:nvSpPr>
        <p:spPr>
          <a:xfrm>
            <a:off x="1524000" y="2453176"/>
            <a:ext cx="9144000" cy="1655762"/>
          </a:xfrm>
        </p:spPr>
        <p:txBody>
          <a:bodyPr>
            <a:normAutofit/>
          </a:bodyPr>
          <a:lstStyle/>
          <a:p>
            <a:r>
              <a:rPr lang="en-GB" sz="3200" dirty="0"/>
              <a:t>How you can help your Reception child work towards the Early Learning Goals and prepare your child for the transition into Year 1 in September.</a:t>
            </a:r>
          </a:p>
        </p:txBody>
      </p:sp>
      <p:pic>
        <p:nvPicPr>
          <p:cNvPr id="4" name="Picture 3">
            <a:extLst>
              <a:ext uri="{FF2B5EF4-FFF2-40B4-BE49-F238E27FC236}">
                <a16:creationId xmlns:a16="http://schemas.microsoft.com/office/drawing/2014/main" id="{427AEB45-F106-4D0B-AF1A-ED53EB0D9E3F}"/>
              </a:ext>
            </a:extLst>
          </p:cNvPr>
          <p:cNvPicPr>
            <a:picLocks noChangeAspect="1"/>
          </p:cNvPicPr>
          <p:nvPr/>
        </p:nvPicPr>
        <p:blipFill rotWithShape="1">
          <a:blip r:embed="rId2"/>
          <a:srcRect l="9359" t="24507" r="13911" b="60115"/>
          <a:stretch/>
        </p:blipFill>
        <p:spPr>
          <a:xfrm>
            <a:off x="0" y="5655076"/>
            <a:ext cx="12192000" cy="1234187"/>
          </a:xfrm>
          <a:prstGeom prst="rect">
            <a:avLst/>
          </a:prstGeom>
        </p:spPr>
      </p:pic>
    </p:spTree>
    <p:extLst>
      <p:ext uri="{BB962C8B-B14F-4D97-AF65-F5344CB8AC3E}">
        <p14:creationId xmlns:p14="http://schemas.microsoft.com/office/powerpoint/2010/main" val="3011423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792A8C-CE2E-4360-8CE0-8A6D0B1EF719}"/>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colorTemperature colorTemp="5079"/>
                    </a14:imgEffect>
                    <a14:imgEffect>
                      <a14:saturation sat="144000"/>
                    </a14:imgEffect>
                  </a14:imgLayer>
                </a14:imgProps>
              </a:ext>
            </a:extLst>
          </a:blip>
          <a:srcRect l="9359" t="13447" r="13911" b="60114"/>
          <a:stretch/>
        </p:blipFill>
        <p:spPr>
          <a:xfrm>
            <a:off x="0" y="4767385"/>
            <a:ext cx="12192000" cy="2121878"/>
          </a:xfrm>
          <a:prstGeom prst="rect">
            <a:avLst/>
          </a:prstGeom>
        </p:spPr>
      </p:pic>
      <p:pic>
        <p:nvPicPr>
          <p:cNvPr id="4" name="Content Placeholder 3">
            <a:extLst>
              <a:ext uri="{FF2B5EF4-FFF2-40B4-BE49-F238E27FC236}">
                <a16:creationId xmlns:a16="http://schemas.microsoft.com/office/drawing/2014/main" id="{D9B458E0-3200-4915-BD1F-9493D1326F49}"/>
              </a:ext>
            </a:extLst>
          </p:cNvPr>
          <p:cNvPicPr>
            <a:picLocks noGrp="1" noChangeAspect="1"/>
          </p:cNvPicPr>
          <p:nvPr>
            <p:ph idx="1"/>
          </p:nvPr>
        </p:nvPicPr>
        <p:blipFill rotWithShape="1">
          <a:blip r:embed="rId4"/>
          <a:srcRect l="14439" t="16033" r="58628" b="6028"/>
          <a:stretch/>
        </p:blipFill>
        <p:spPr>
          <a:xfrm>
            <a:off x="4076359" y="0"/>
            <a:ext cx="4247908" cy="6914650"/>
          </a:xfrm>
          <a:prstGeom prst="rect">
            <a:avLst/>
          </a:prstGeom>
        </p:spPr>
      </p:pic>
      <p:pic>
        <p:nvPicPr>
          <p:cNvPr id="3074" name="Picture 2" descr="Reading with children: Identity, voices, and shared memories – Spokane  County Library District">
            <a:extLst>
              <a:ext uri="{FF2B5EF4-FFF2-40B4-BE49-F238E27FC236}">
                <a16:creationId xmlns:a16="http://schemas.microsoft.com/office/drawing/2014/main" id="{998E491B-2319-43BC-9C06-87F6CF927B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029" y="343261"/>
            <a:ext cx="3382640" cy="203660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25 Activities for Reading and Writing Fun | Reading Rockets">
            <a:extLst>
              <a:ext uri="{FF2B5EF4-FFF2-40B4-BE49-F238E27FC236}">
                <a16:creationId xmlns:a16="http://schemas.microsoft.com/office/drawing/2014/main" id="{D5F99D60-DEAA-42A3-ABB3-852F98BF25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320" y="2509717"/>
            <a:ext cx="3465452" cy="173819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halk Painting Letters">
            <a:extLst>
              <a:ext uri="{FF2B5EF4-FFF2-40B4-BE49-F238E27FC236}">
                <a16:creationId xmlns:a16="http://schemas.microsoft.com/office/drawing/2014/main" id="{6A53D4DC-6819-433A-BB27-A3AAD1DB46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423" y="4377758"/>
            <a:ext cx="3363349" cy="223815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tar Dust Sensory Writing Tray - The Imagination Tree">
            <a:extLst>
              <a:ext uri="{FF2B5EF4-FFF2-40B4-BE49-F238E27FC236}">
                <a16:creationId xmlns:a16="http://schemas.microsoft.com/office/drawing/2014/main" id="{A63766CF-828A-4EF2-915D-5D9C680CD8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26370" y="164503"/>
            <a:ext cx="3521080" cy="221536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ricky Words Activities for Home | Phonics Hero">
            <a:extLst>
              <a:ext uri="{FF2B5EF4-FFF2-40B4-BE49-F238E27FC236}">
                <a16:creationId xmlns:a16="http://schemas.microsoft.com/office/drawing/2014/main" id="{BA174505-2416-44BE-B60C-7EEB19EDD95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162" t="6152" r="57372" b="6355"/>
          <a:stretch/>
        </p:blipFill>
        <p:spPr bwMode="auto">
          <a:xfrm>
            <a:off x="8426370" y="2398241"/>
            <a:ext cx="3497929" cy="211816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Teach your child to turn writing words into writing sentences">
            <a:extLst>
              <a:ext uri="{FF2B5EF4-FFF2-40B4-BE49-F238E27FC236}">
                <a16:creationId xmlns:a16="http://schemas.microsoft.com/office/drawing/2014/main" id="{98D48EE4-3113-48E0-9833-C78BF41F0E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8574310" y="4562680"/>
            <a:ext cx="3202048" cy="2130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271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A7DD00-C8AA-455A-A97A-5B12E5822876}"/>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colorTemperature colorTemp="5079"/>
                    </a14:imgEffect>
                    <a14:imgEffect>
                      <a14:saturation sat="144000"/>
                    </a14:imgEffect>
                  </a14:imgLayer>
                </a14:imgProps>
              </a:ext>
            </a:extLst>
          </a:blip>
          <a:srcRect l="9359" t="13447" r="13911" b="60114"/>
          <a:stretch/>
        </p:blipFill>
        <p:spPr>
          <a:xfrm>
            <a:off x="0" y="4767385"/>
            <a:ext cx="12192000" cy="2121878"/>
          </a:xfrm>
          <a:prstGeom prst="rect">
            <a:avLst/>
          </a:prstGeom>
        </p:spPr>
      </p:pic>
      <p:sp>
        <p:nvSpPr>
          <p:cNvPr id="2" name="Title 1">
            <a:extLst>
              <a:ext uri="{FF2B5EF4-FFF2-40B4-BE49-F238E27FC236}">
                <a16:creationId xmlns:a16="http://schemas.microsoft.com/office/drawing/2014/main" id="{7B157206-054E-451E-A11B-31AE0ADF44F0}"/>
              </a:ext>
            </a:extLst>
          </p:cNvPr>
          <p:cNvSpPr>
            <a:spLocks noGrp="1"/>
          </p:cNvSpPr>
          <p:nvPr>
            <p:ph type="title"/>
          </p:nvPr>
        </p:nvSpPr>
        <p:spPr/>
        <p:txBody>
          <a:bodyPr/>
          <a:lstStyle/>
          <a:p>
            <a:r>
              <a:rPr lang="en-GB" dirty="0"/>
              <a:t>This is the expected level of a child reaching the early learning goal for writing.</a:t>
            </a:r>
          </a:p>
        </p:txBody>
      </p:sp>
      <p:pic>
        <p:nvPicPr>
          <p:cNvPr id="4" name="Picture 12" descr="Writing Development in Reception March ppt download">
            <a:extLst>
              <a:ext uri="{FF2B5EF4-FFF2-40B4-BE49-F238E27FC236}">
                <a16:creationId xmlns:a16="http://schemas.microsoft.com/office/drawing/2014/main" id="{390EBE40-764B-418A-B8CF-056A6408B657}"/>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21503" t="13878" r="22355" b="3014"/>
          <a:stretch/>
        </p:blipFill>
        <p:spPr bwMode="auto">
          <a:xfrm>
            <a:off x="1030146" y="1794075"/>
            <a:ext cx="4456254" cy="49475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9BE05E9-D36B-4204-8500-1798AB3F0FE6}"/>
              </a:ext>
            </a:extLst>
          </p:cNvPr>
          <p:cNvPicPr>
            <a:picLocks noChangeAspect="1"/>
          </p:cNvPicPr>
          <p:nvPr/>
        </p:nvPicPr>
        <p:blipFill rotWithShape="1">
          <a:blip r:embed="rId5"/>
          <a:srcRect l="60758" t="31899" r="17311" b="18988"/>
          <a:stretch/>
        </p:blipFill>
        <p:spPr>
          <a:xfrm>
            <a:off x="6400800" y="1701400"/>
            <a:ext cx="4332791" cy="4904111"/>
          </a:xfrm>
          <a:prstGeom prst="rect">
            <a:avLst/>
          </a:prstGeom>
        </p:spPr>
      </p:pic>
    </p:spTree>
    <p:extLst>
      <p:ext uri="{BB962C8B-B14F-4D97-AF65-F5344CB8AC3E}">
        <p14:creationId xmlns:p14="http://schemas.microsoft.com/office/powerpoint/2010/main" val="731045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87BD72-CA60-49C4-93A9-FA04C613ED9B}"/>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colorTemperature colorTemp="5079"/>
                    </a14:imgEffect>
                    <a14:imgEffect>
                      <a14:saturation sat="144000"/>
                    </a14:imgEffect>
                  </a14:imgLayer>
                </a14:imgProps>
              </a:ext>
            </a:extLst>
          </a:blip>
          <a:srcRect l="9359" t="13447" r="13911" b="60114"/>
          <a:stretch/>
        </p:blipFill>
        <p:spPr>
          <a:xfrm>
            <a:off x="0" y="4767385"/>
            <a:ext cx="12192000" cy="2121878"/>
          </a:xfrm>
          <a:prstGeom prst="rect">
            <a:avLst/>
          </a:prstGeom>
        </p:spPr>
      </p:pic>
      <p:pic>
        <p:nvPicPr>
          <p:cNvPr id="4" name="Content Placeholder 3">
            <a:extLst>
              <a:ext uri="{FF2B5EF4-FFF2-40B4-BE49-F238E27FC236}">
                <a16:creationId xmlns:a16="http://schemas.microsoft.com/office/drawing/2014/main" id="{C240A2FB-86B3-4DF9-A976-5CF2E315720F}"/>
              </a:ext>
            </a:extLst>
          </p:cNvPr>
          <p:cNvPicPr>
            <a:picLocks noGrp="1" noChangeAspect="1"/>
          </p:cNvPicPr>
          <p:nvPr>
            <p:ph idx="1"/>
          </p:nvPr>
        </p:nvPicPr>
        <p:blipFill rotWithShape="1">
          <a:blip r:embed="rId4"/>
          <a:srcRect l="38230" t="26991" r="20773" b="17998"/>
          <a:stretch/>
        </p:blipFill>
        <p:spPr>
          <a:xfrm>
            <a:off x="537726" y="2210764"/>
            <a:ext cx="5072438" cy="3828463"/>
          </a:xfrm>
          <a:prstGeom prst="rect">
            <a:avLst/>
          </a:prstGeom>
        </p:spPr>
      </p:pic>
      <p:sp>
        <p:nvSpPr>
          <p:cNvPr id="5" name="Title 1">
            <a:extLst>
              <a:ext uri="{FF2B5EF4-FFF2-40B4-BE49-F238E27FC236}">
                <a16:creationId xmlns:a16="http://schemas.microsoft.com/office/drawing/2014/main" id="{9777C3CA-3340-453B-A60D-863FDCE5DF6D}"/>
              </a:ext>
            </a:extLst>
          </p:cNvPr>
          <p:cNvSpPr>
            <a:spLocks noGrp="1"/>
          </p:cNvSpPr>
          <p:nvPr>
            <p:ph type="title"/>
          </p:nvPr>
        </p:nvSpPr>
        <p:spPr>
          <a:xfrm>
            <a:off x="838200" y="365125"/>
            <a:ext cx="10515600" cy="1325563"/>
          </a:xfrm>
        </p:spPr>
        <p:txBody>
          <a:bodyPr/>
          <a:lstStyle/>
          <a:p>
            <a:r>
              <a:rPr lang="en-GB" dirty="0"/>
              <a:t>This is the expected level of a child reaching the early learning goal for Reading.</a:t>
            </a:r>
          </a:p>
        </p:txBody>
      </p:sp>
      <p:pic>
        <p:nvPicPr>
          <p:cNvPr id="6" name="Picture 5">
            <a:extLst>
              <a:ext uri="{FF2B5EF4-FFF2-40B4-BE49-F238E27FC236}">
                <a16:creationId xmlns:a16="http://schemas.microsoft.com/office/drawing/2014/main" id="{A05C5798-E112-41F8-AE6A-3822143A1681}"/>
              </a:ext>
            </a:extLst>
          </p:cNvPr>
          <p:cNvPicPr>
            <a:picLocks noChangeAspect="1"/>
          </p:cNvPicPr>
          <p:nvPr/>
        </p:nvPicPr>
        <p:blipFill rotWithShape="1">
          <a:blip r:embed="rId5"/>
          <a:srcRect l="39113" t="20084" r="17880" b="34852"/>
          <a:stretch/>
        </p:blipFill>
        <p:spPr>
          <a:xfrm>
            <a:off x="5794892" y="2210764"/>
            <a:ext cx="6127033" cy="3611300"/>
          </a:xfrm>
          <a:prstGeom prst="rect">
            <a:avLst/>
          </a:prstGeom>
        </p:spPr>
      </p:pic>
    </p:spTree>
    <p:extLst>
      <p:ext uri="{BB962C8B-B14F-4D97-AF65-F5344CB8AC3E}">
        <p14:creationId xmlns:p14="http://schemas.microsoft.com/office/powerpoint/2010/main" val="1280921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3E4CB-B5B3-4A15-B53A-7FF3F6A38B23}"/>
              </a:ext>
            </a:extLst>
          </p:cNvPr>
          <p:cNvSpPr>
            <a:spLocks noGrp="1"/>
          </p:cNvSpPr>
          <p:nvPr>
            <p:ph type="title"/>
          </p:nvPr>
        </p:nvSpPr>
        <p:spPr/>
        <p:txBody>
          <a:bodyPr/>
          <a:lstStyle/>
          <a:p>
            <a:r>
              <a:rPr lang="en-GB" dirty="0"/>
              <a:t>Mathematics</a:t>
            </a:r>
          </a:p>
        </p:txBody>
      </p:sp>
      <p:pic>
        <p:nvPicPr>
          <p:cNvPr id="5" name="Picture 4">
            <a:extLst>
              <a:ext uri="{FF2B5EF4-FFF2-40B4-BE49-F238E27FC236}">
                <a16:creationId xmlns:a16="http://schemas.microsoft.com/office/drawing/2014/main" id="{8EDE2BDE-FCE7-49B0-8BBF-728ED1FC5CF8}"/>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colorTemperature colorTemp="5079"/>
                    </a14:imgEffect>
                    <a14:imgEffect>
                      <a14:saturation sat="144000"/>
                    </a14:imgEffect>
                  </a14:imgLayer>
                </a14:imgProps>
              </a:ext>
            </a:extLst>
          </a:blip>
          <a:srcRect l="9359" t="13447" r="13911" b="60114"/>
          <a:stretch/>
        </p:blipFill>
        <p:spPr>
          <a:xfrm>
            <a:off x="0" y="4767385"/>
            <a:ext cx="12192000" cy="2121878"/>
          </a:xfrm>
          <a:prstGeom prst="rect">
            <a:avLst/>
          </a:prstGeom>
        </p:spPr>
      </p:pic>
      <p:pic>
        <p:nvPicPr>
          <p:cNvPr id="4" name="Picture 3">
            <a:extLst>
              <a:ext uri="{FF2B5EF4-FFF2-40B4-BE49-F238E27FC236}">
                <a16:creationId xmlns:a16="http://schemas.microsoft.com/office/drawing/2014/main" id="{6D21BFA6-C3D9-4769-9F6C-74E90CB3494B}"/>
              </a:ext>
            </a:extLst>
          </p:cNvPr>
          <p:cNvPicPr>
            <a:picLocks noChangeAspect="1"/>
          </p:cNvPicPr>
          <p:nvPr/>
        </p:nvPicPr>
        <p:blipFill rotWithShape="1">
          <a:blip r:embed="rId4"/>
          <a:srcRect l="29161" t="21641" r="14031" b="41311"/>
          <a:stretch/>
        </p:blipFill>
        <p:spPr>
          <a:xfrm>
            <a:off x="931178" y="1518406"/>
            <a:ext cx="10496864" cy="3850547"/>
          </a:xfrm>
          <a:prstGeom prst="rect">
            <a:avLst/>
          </a:prstGeom>
        </p:spPr>
      </p:pic>
    </p:spTree>
    <p:extLst>
      <p:ext uri="{BB962C8B-B14F-4D97-AF65-F5344CB8AC3E}">
        <p14:creationId xmlns:p14="http://schemas.microsoft.com/office/powerpoint/2010/main" val="4248779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7E1C9E-561F-4D4C-920C-75F482E16E82}"/>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colorTemperature colorTemp="5079"/>
                    </a14:imgEffect>
                    <a14:imgEffect>
                      <a14:saturation sat="144000"/>
                    </a14:imgEffect>
                  </a14:imgLayer>
                </a14:imgProps>
              </a:ext>
            </a:extLst>
          </a:blip>
          <a:srcRect l="9359" t="13447" r="13911" b="60114"/>
          <a:stretch/>
        </p:blipFill>
        <p:spPr>
          <a:xfrm>
            <a:off x="0" y="4767385"/>
            <a:ext cx="12192000" cy="2121878"/>
          </a:xfrm>
          <a:prstGeom prst="rect">
            <a:avLst/>
          </a:prstGeom>
        </p:spPr>
      </p:pic>
      <p:pic>
        <p:nvPicPr>
          <p:cNvPr id="4" name="Content Placeholder 3">
            <a:extLst>
              <a:ext uri="{FF2B5EF4-FFF2-40B4-BE49-F238E27FC236}">
                <a16:creationId xmlns:a16="http://schemas.microsoft.com/office/drawing/2014/main" id="{D9B458E0-3200-4915-BD1F-9493D1326F49}"/>
              </a:ext>
            </a:extLst>
          </p:cNvPr>
          <p:cNvPicPr>
            <a:picLocks noGrp="1" noChangeAspect="1"/>
          </p:cNvPicPr>
          <p:nvPr>
            <p:ph idx="1"/>
          </p:nvPr>
        </p:nvPicPr>
        <p:blipFill rotWithShape="1">
          <a:blip r:embed="rId4"/>
          <a:srcRect l="41371" t="16299" r="30200" b="6826"/>
          <a:stretch/>
        </p:blipFill>
        <p:spPr>
          <a:xfrm>
            <a:off x="3976307" y="127931"/>
            <a:ext cx="4340505" cy="6602138"/>
          </a:xfrm>
          <a:prstGeom prst="rect">
            <a:avLst/>
          </a:prstGeom>
        </p:spPr>
      </p:pic>
      <p:pic>
        <p:nvPicPr>
          <p:cNvPr id="2050" name="Picture 2" descr="Snake Ladder Dice stock image. Image of games, dice, children - 10621845">
            <a:extLst>
              <a:ext uri="{FF2B5EF4-FFF2-40B4-BE49-F238E27FC236}">
                <a16:creationId xmlns:a16="http://schemas.microsoft.com/office/drawing/2014/main" id="{296B6864-411C-4DEB-B879-64028A6A8C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4413"/>
          <a:stretch/>
        </p:blipFill>
        <p:spPr bwMode="auto">
          <a:xfrm>
            <a:off x="606705" y="544794"/>
            <a:ext cx="3138107" cy="19784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arge Modern Stainless Steel House Numbers By Goodwin &amp; Goodwin |  notonthehighstreet.com">
            <a:extLst>
              <a:ext uri="{FF2B5EF4-FFF2-40B4-BE49-F238E27FC236}">
                <a16:creationId xmlns:a16="http://schemas.microsoft.com/office/drawing/2014/main" id="{44685E0A-44BD-4F19-9205-3565D62178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8345" y="2523281"/>
            <a:ext cx="2266950" cy="20193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2D Shape Hunt - Playdough To Plato | Preschool math games, Shapes  kindergarten, Teaching shapes">
            <a:extLst>
              <a:ext uri="{FF2B5EF4-FFF2-40B4-BE49-F238E27FC236}">
                <a16:creationId xmlns:a16="http://schemas.microsoft.com/office/drawing/2014/main" id="{15C85008-11EB-4CF4-AC47-D8B46E9319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635" y="2523281"/>
            <a:ext cx="184785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IY Balance Scales for Toddlers and Preschoolers – Go Science Kids">
            <a:extLst>
              <a:ext uri="{FF2B5EF4-FFF2-40B4-BE49-F238E27FC236}">
                <a16:creationId xmlns:a16="http://schemas.microsoft.com/office/drawing/2014/main" id="{92295186-0E91-47B0-8787-98F841AA3FF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8856"/>
          <a:stretch/>
        </p:blipFill>
        <p:spPr bwMode="auto">
          <a:xfrm>
            <a:off x="8548307" y="4517857"/>
            <a:ext cx="2433979" cy="197501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Want your children to be happy in later life? Tell them to make as much  money as possible">
            <a:extLst>
              <a:ext uri="{FF2B5EF4-FFF2-40B4-BE49-F238E27FC236}">
                <a16:creationId xmlns:a16="http://schemas.microsoft.com/office/drawing/2014/main" id="{34BC7ABE-0593-4392-82BB-1F63249CCF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48700" y="837356"/>
            <a:ext cx="270510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hild Flower Height Measurement Wall Sticker - TenStickers">
            <a:extLst>
              <a:ext uri="{FF2B5EF4-FFF2-40B4-BE49-F238E27FC236}">
                <a16:creationId xmlns:a16="http://schemas.microsoft.com/office/drawing/2014/main" id="{6D085B60-00EC-401A-8E07-4D3AC5A1A4E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40" y="4517857"/>
            <a:ext cx="2209800" cy="206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332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E16D569-C9B2-4298-A809-4EA5BF7EB9FA}"/>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colorTemperature colorTemp="5079"/>
                    </a14:imgEffect>
                    <a14:imgEffect>
                      <a14:saturation sat="144000"/>
                    </a14:imgEffect>
                  </a14:imgLayer>
                </a14:imgProps>
              </a:ext>
            </a:extLst>
          </a:blip>
          <a:srcRect l="9359" t="13447" r="13911" b="60114"/>
          <a:stretch/>
        </p:blipFill>
        <p:spPr>
          <a:xfrm>
            <a:off x="0" y="4767385"/>
            <a:ext cx="12192000" cy="2121878"/>
          </a:xfrm>
          <a:prstGeom prst="rect">
            <a:avLst/>
          </a:prstGeom>
        </p:spPr>
      </p:pic>
      <p:sp>
        <p:nvSpPr>
          <p:cNvPr id="2" name="Title 1">
            <a:extLst>
              <a:ext uri="{FF2B5EF4-FFF2-40B4-BE49-F238E27FC236}">
                <a16:creationId xmlns:a16="http://schemas.microsoft.com/office/drawing/2014/main" id="{58B0BB03-CE88-44F3-95E3-283CEB03AA3D}"/>
              </a:ext>
            </a:extLst>
          </p:cNvPr>
          <p:cNvSpPr>
            <a:spLocks noGrp="1"/>
          </p:cNvSpPr>
          <p:nvPr>
            <p:ph type="title"/>
          </p:nvPr>
        </p:nvSpPr>
        <p:spPr/>
        <p:txBody>
          <a:bodyPr/>
          <a:lstStyle/>
          <a:p>
            <a:r>
              <a:rPr lang="en-GB" dirty="0"/>
              <a:t>These are examples of number evidence for an expected child.</a:t>
            </a:r>
          </a:p>
        </p:txBody>
      </p:sp>
      <p:pic>
        <p:nvPicPr>
          <p:cNvPr id="4" name="Content Placeholder 3">
            <a:extLst>
              <a:ext uri="{FF2B5EF4-FFF2-40B4-BE49-F238E27FC236}">
                <a16:creationId xmlns:a16="http://schemas.microsoft.com/office/drawing/2014/main" id="{29E17008-EB90-4D81-ACBD-6128D26C749C}"/>
              </a:ext>
            </a:extLst>
          </p:cNvPr>
          <p:cNvPicPr>
            <a:picLocks noGrp="1" noChangeAspect="1"/>
          </p:cNvPicPr>
          <p:nvPr>
            <p:ph idx="1"/>
          </p:nvPr>
        </p:nvPicPr>
        <p:blipFill rotWithShape="1">
          <a:blip r:embed="rId4"/>
          <a:srcRect l="34489" t="25271" r="27569" b="15677"/>
          <a:stretch/>
        </p:blipFill>
        <p:spPr>
          <a:xfrm>
            <a:off x="312517" y="1690688"/>
            <a:ext cx="3796496" cy="3323654"/>
          </a:xfrm>
          <a:prstGeom prst="rect">
            <a:avLst/>
          </a:prstGeom>
        </p:spPr>
      </p:pic>
      <p:pic>
        <p:nvPicPr>
          <p:cNvPr id="5" name="Picture 4">
            <a:extLst>
              <a:ext uri="{FF2B5EF4-FFF2-40B4-BE49-F238E27FC236}">
                <a16:creationId xmlns:a16="http://schemas.microsoft.com/office/drawing/2014/main" id="{58D71597-D4AA-4E7A-A9A9-9792AF2D8394}"/>
              </a:ext>
            </a:extLst>
          </p:cNvPr>
          <p:cNvPicPr>
            <a:picLocks noChangeAspect="1"/>
          </p:cNvPicPr>
          <p:nvPr/>
        </p:nvPicPr>
        <p:blipFill rotWithShape="1">
          <a:blip r:embed="rId5"/>
          <a:srcRect l="63251" t="41053" r="17991" b="24006"/>
          <a:stretch/>
        </p:blipFill>
        <p:spPr>
          <a:xfrm>
            <a:off x="8619280" y="4103628"/>
            <a:ext cx="2280212" cy="2389247"/>
          </a:xfrm>
          <a:prstGeom prst="rect">
            <a:avLst/>
          </a:prstGeom>
        </p:spPr>
      </p:pic>
      <p:pic>
        <p:nvPicPr>
          <p:cNvPr id="6" name="Picture 5">
            <a:extLst>
              <a:ext uri="{FF2B5EF4-FFF2-40B4-BE49-F238E27FC236}">
                <a16:creationId xmlns:a16="http://schemas.microsoft.com/office/drawing/2014/main" id="{95F0263F-7AD9-414A-8AE5-8E231B1E37AA}"/>
              </a:ext>
            </a:extLst>
          </p:cNvPr>
          <p:cNvPicPr>
            <a:picLocks noChangeAspect="1"/>
          </p:cNvPicPr>
          <p:nvPr/>
        </p:nvPicPr>
        <p:blipFill rotWithShape="1">
          <a:blip r:embed="rId6"/>
          <a:srcRect l="41860" t="23104" r="21477" b="22906"/>
          <a:stretch/>
        </p:blipFill>
        <p:spPr>
          <a:xfrm>
            <a:off x="3262614" y="3549531"/>
            <a:ext cx="3608890" cy="2989454"/>
          </a:xfrm>
          <a:prstGeom prst="rect">
            <a:avLst/>
          </a:prstGeom>
        </p:spPr>
      </p:pic>
      <p:pic>
        <p:nvPicPr>
          <p:cNvPr id="7" name="Picture 6">
            <a:extLst>
              <a:ext uri="{FF2B5EF4-FFF2-40B4-BE49-F238E27FC236}">
                <a16:creationId xmlns:a16="http://schemas.microsoft.com/office/drawing/2014/main" id="{2EFD50E4-A4EA-46FC-AD8B-5C8415936EA9}"/>
              </a:ext>
            </a:extLst>
          </p:cNvPr>
          <p:cNvPicPr>
            <a:picLocks noChangeAspect="1"/>
          </p:cNvPicPr>
          <p:nvPr/>
        </p:nvPicPr>
        <p:blipFill rotWithShape="1">
          <a:blip r:embed="rId7"/>
          <a:srcRect l="35221" t="56409" r="16646" b="16962"/>
          <a:stretch/>
        </p:blipFill>
        <p:spPr>
          <a:xfrm>
            <a:off x="5014818" y="1458410"/>
            <a:ext cx="7208924" cy="2243372"/>
          </a:xfrm>
          <a:prstGeom prst="rect">
            <a:avLst/>
          </a:prstGeom>
        </p:spPr>
      </p:pic>
    </p:spTree>
    <p:extLst>
      <p:ext uri="{BB962C8B-B14F-4D97-AF65-F5344CB8AC3E}">
        <p14:creationId xmlns:p14="http://schemas.microsoft.com/office/powerpoint/2010/main" val="3172113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CDD016-C970-41C2-B72D-CA53AACA9E88}"/>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colorTemperature colorTemp="5079"/>
                    </a14:imgEffect>
                    <a14:imgEffect>
                      <a14:saturation sat="144000"/>
                    </a14:imgEffect>
                  </a14:imgLayer>
                </a14:imgProps>
              </a:ext>
            </a:extLst>
          </a:blip>
          <a:srcRect l="9359" t="13447" r="13911" b="60114"/>
          <a:stretch/>
        </p:blipFill>
        <p:spPr>
          <a:xfrm>
            <a:off x="0" y="4767385"/>
            <a:ext cx="12192000" cy="2121878"/>
          </a:xfrm>
          <a:prstGeom prst="rect">
            <a:avLst/>
          </a:prstGeom>
        </p:spPr>
      </p:pic>
      <p:sp>
        <p:nvSpPr>
          <p:cNvPr id="2" name="Title 1">
            <a:extLst>
              <a:ext uri="{FF2B5EF4-FFF2-40B4-BE49-F238E27FC236}">
                <a16:creationId xmlns:a16="http://schemas.microsoft.com/office/drawing/2014/main" id="{2D73E4CB-B5B3-4A15-B53A-7FF3F6A38B23}"/>
              </a:ext>
            </a:extLst>
          </p:cNvPr>
          <p:cNvSpPr>
            <a:spLocks noGrp="1"/>
          </p:cNvSpPr>
          <p:nvPr>
            <p:ph type="title"/>
          </p:nvPr>
        </p:nvSpPr>
        <p:spPr/>
        <p:txBody>
          <a:bodyPr/>
          <a:lstStyle/>
          <a:p>
            <a:r>
              <a:rPr lang="en-GB" dirty="0"/>
              <a:t>Understanding the World</a:t>
            </a:r>
          </a:p>
        </p:txBody>
      </p:sp>
      <p:pic>
        <p:nvPicPr>
          <p:cNvPr id="7" name="Picture 6">
            <a:extLst>
              <a:ext uri="{FF2B5EF4-FFF2-40B4-BE49-F238E27FC236}">
                <a16:creationId xmlns:a16="http://schemas.microsoft.com/office/drawing/2014/main" id="{A4DF1B06-6F7C-4DB5-B919-7438C48325E6}"/>
              </a:ext>
            </a:extLst>
          </p:cNvPr>
          <p:cNvPicPr>
            <a:picLocks noChangeAspect="1"/>
          </p:cNvPicPr>
          <p:nvPr/>
        </p:nvPicPr>
        <p:blipFill rotWithShape="1">
          <a:blip r:embed="rId4"/>
          <a:srcRect l="28762" t="30484" r="13922" b="13639"/>
          <a:stretch/>
        </p:blipFill>
        <p:spPr>
          <a:xfrm>
            <a:off x="1148593" y="1446010"/>
            <a:ext cx="9203422" cy="5046865"/>
          </a:xfrm>
          <a:prstGeom prst="rect">
            <a:avLst/>
          </a:prstGeom>
        </p:spPr>
      </p:pic>
    </p:spTree>
    <p:extLst>
      <p:ext uri="{BB962C8B-B14F-4D97-AF65-F5344CB8AC3E}">
        <p14:creationId xmlns:p14="http://schemas.microsoft.com/office/powerpoint/2010/main" val="4097025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2D21A3-B0C9-402E-BFEE-F323CF22B2A5}"/>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colorTemperature colorTemp="5079"/>
                    </a14:imgEffect>
                    <a14:imgEffect>
                      <a14:saturation sat="144000"/>
                    </a14:imgEffect>
                  </a14:imgLayer>
                </a14:imgProps>
              </a:ext>
            </a:extLst>
          </a:blip>
          <a:srcRect l="9359" t="13447" r="13911" b="60114"/>
          <a:stretch/>
        </p:blipFill>
        <p:spPr>
          <a:xfrm>
            <a:off x="0" y="4794295"/>
            <a:ext cx="12192000" cy="2121878"/>
          </a:xfrm>
          <a:prstGeom prst="rect">
            <a:avLst/>
          </a:prstGeom>
        </p:spPr>
      </p:pic>
      <p:sp>
        <p:nvSpPr>
          <p:cNvPr id="2" name="Title 1">
            <a:extLst>
              <a:ext uri="{FF2B5EF4-FFF2-40B4-BE49-F238E27FC236}">
                <a16:creationId xmlns:a16="http://schemas.microsoft.com/office/drawing/2014/main" id="{AFE16D21-8091-4AEE-89FA-6ED42D93EB98}"/>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B1D9EF5A-0F2C-4195-AAA9-DAF49B5EBBDF}"/>
              </a:ext>
            </a:extLst>
          </p:cNvPr>
          <p:cNvPicPr>
            <a:picLocks noGrp="1" noChangeAspect="1"/>
          </p:cNvPicPr>
          <p:nvPr>
            <p:ph idx="1"/>
          </p:nvPr>
        </p:nvPicPr>
        <p:blipFill rotWithShape="1">
          <a:blip r:embed="rId4"/>
          <a:srcRect l="7705" t="16565" r="58180" b="15338"/>
          <a:stretch/>
        </p:blipFill>
        <p:spPr>
          <a:xfrm>
            <a:off x="3347736" y="202745"/>
            <a:ext cx="5602147" cy="6290130"/>
          </a:xfrm>
          <a:prstGeom prst="rect">
            <a:avLst/>
          </a:prstGeom>
        </p:spPr>
      </p:pic>
      <p:pic>
        <p:nvPicPr>
          <p:cNvPr id="8194" name="Picture 2" descr="Weather Chart Kid Craft - The Crafting Chicks">
            <a:extLst>
              <a:ext uri="{FF2B5EF4-FFF2-40B4-BE49-F238E27FC236}">
                <a16:creationId xmlns:a16="http://schemas.microsoft.com/office/drawing/2014/main" id="{56AA07FF-D89B-4C8D-9D08-B6FB2BED34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9883" y="2471717"/>
            <a:ext cx="2953560" cy="196546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6 ways to include your kids in your wedding">
            <a:extLst>
              <a:ext uri="{FF2B5EF4-FFF2-40B4-BE49-F238E27FC236}">
                <a16:creationId xmlns:a16="http://schemas.microsoft.com/office/drawing/2014/main" id="{3428FBD1-1EF3-4BEB-BC68-FF508770B6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085"/>
          <a:stretch/>
        </p:blipFill>
        <p:spPr bwMode="auto">
          <a:xfrm>
            <a:off x="8949883" y="365125"/>
            <a:ext cx="2857499" cy="186252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ome on, we're having a birthday party">
            <a:extLst>
              <a:ext uri="{FF2B5EF4-FFF2-40B4-BE49-F238E27FC236}">
                <a16:creationId xmlns:a16="http://schemas.microsoft.com/office/drawing/2014/main" id="{C18DE7B3-FFD7-4DAE-B6FC-E27E01D85D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848" y="365125"/>
            <a:ext cx="3159888" cy="2106592"/>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The secret to having a single family iPad">
            <a:extLst>
              <a:ext uri="{FF2B5EF4-FFF2-40B4-BE49-F238E27FC236}">
                <a16:creationId xmlns:a16="http://schemas.microsoft.com/office/drawing/2014/main" id="{95E46DAE-EB8E-4833-9EF2-9A544A7716F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2903" b="17605"/>
          <a:stretch/>
        </p:blipFill>
        <p:spPr bwMode="auto">
          <a:xfrm>
            <a:off x="187848" y="2634097"/>
            <a:ext cx="3159888" cy="2051333"/>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Minibeast Hunt - Tips for Finding Bugs - Woodland Trust">
            <a:extLst>
              <a:ext uri="{FF2B5EF4-FFF2-40B4-BE49-F238E27FC236}">
                <a16:creationId xmlns:a16="http://schemas.microsoft.com/office/drawing/2014/main" id="{2E521CCF-62E3-4875-9090-2206E347626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886" b="7435"/>
          <a:stretch/>
        </p:blipFill>
        <p:spPr bwMode="auto">
          <a:xfrm>
            <a:off x="8953582" y="4664926"/>
            <a:ext cx="2895637" cy="18279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eaching Toys to Key Stage 1 - Keystage History">
            <a:extLst>
              <a:ext uri="{FF2B5EF4-FFF2-40B4-BE49-F238E27FC236}">
                <a16:creationId xmlns:a16="http://schemas.microsoft.com/office/drawing/2014/main" id="{51F11651-239B-48B9-9157-1C41A494889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5894" b="7881"/>
          <a:stretch/>
        </p:blipFill>
        <p:spPr bwMode="auto">
          <a:xfrm>
            <a:off x="187848" y="4847810"/>
            <a:ext cx="3050571" cy="1912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643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BB8035-AD9A-4A24-8892-762C6A71A320}"/>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colorTemperature colorTemp="5079"/>
                    </a14:imgEffect>
                    <a14:imgEffect>
                      <a14:saturation sat="144000"/>
                    </a14:imgEffect>
                  </a14:imgLayer>
                </a14:imgProps>
              </a:ext>
            </a:extLst>
          </a:blip>
          <a:srcRect l="9359" t="13447" r="13911" b="60114"/>
          <a:stretch/>
        </p:blipFill>
        <p:spPr>
          <a:xfrm>
            <a:off x="0" y="4767385"/>
            <a:ext cx="12192000" cy="2121878"/>
          </a:xfrm>
          <a:prstGeom prst="rect">
            <a:avLst/>
          </a:prstGeom>
        </p:spPr>
      </p:pic>
      <p:sp>
        <p:nvSpPr>
          <p:cNvPr id="2" name="Title 1">
            <a:extLst>
              <a:ext uri="{FF2B5EF4-FFF2-40B4-BE49-F238E27FC236}">
                <a16:creationId xmlns:a16="http://schemas.microsoft.com/office/drawing/2014/main" id="{2D73E4CB-B5B3-4A15-B53A-7FF3F6A38B23}"/>
              </a:ext>
            </a:extLst>
          </p:cNvPr>
          <p:cNvSpPr>
            <a:spLocks noGrp="1"/>
          </p:cNvSpPr>
          <p:nvPr>
            <p:ph type="title"/>
          </p:nvPr>
        </p:nvSpPr>
        <p:spPr/>
        <p:txBody>
          <a:bodyPr/>
          <a:lstStyle/>
          <a:p>
            <a:r>
              <a:rPr lang="en-GB" dirty="0"/>
              <a:t>Expressive Arts and Design</a:t>
            </a:r>
          </a:p>
        </p:txBody>
      </p:sp>
      <p:pic>
        <p:nvPicPr>
          <p:cNvPr id="4" name="Picture 3">
            <a:extLst>
              <a:ext uri="{FF2B5EF4-FFF2-40B4-BE49-F238E27FC236}">
                <a16:creationId xmlns:a16="http://schemas.microsoft.com/office/drawing/2014/main" id="{82A93D6A-E65C-414A-A032-545809959235}"/>
              </a:ext>
            </a:extLst>
          </p:cNvPr>
          <p:cNvPicPr>
            <a:picLocks noChangeAspect="1"/>
          </p:cNvPicPr>
          <p:nvPr/>
        </p:nvPicPr>
        <p:blipFill rotWithShape="1">
          <a:blip r:embed="rId4"/>
          <a:srcRect l="28898" t="30484" r="13991" b="35902"/>
          <a:stretch/>
        </p:blipFill>
        <p:spPr>
          <a:xfrm>
            <a:off x="498779" y="1575910"/>
            <a:ext cx="11194441" cy="3706179"/>
          </a:xfrm>
          <a:prstGeom prst="rect">
            <a:avLst/>
          </a:prstGeom>
        </p:spPr>
      </p:pic>
    </p:spTree>
    <p:extLst>
      <p:ext uri="{BB962C8B-B14F-4D97-AF65-F5344CB8AC3E}">
        <p14:creationId xmlns:p14="http://schemas.microsoft.com/office/powerpoint/2010/main" val="2519530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F953BA-5562-4542-B02A-7E19F58A5BB0}"/>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colorTemperature colorTemp="5079"/>
                    </a14:imgEffect>
                    <a14:imgEffect>
                      <a14:saturation sat="144000"/>
                    </a14:imgEffect>
                  </a14:imgLayer>
                </a14:imgProps>
              </a:ext>
            </a:extLst>
          </a:blip>
          <a:srcRect l="9359" t="13447" r="13911" b="60114"/>
          <a:stretch/>
        </p:blipFill>
        <p:spPr>
          <a:xfrm>
            <a:off x="-1" y="4621210"/>
            <a:ext cx="12192000" cy="2121878"/>
          </a:xfrm>
          <a:prstGeom prst="rect">
            <a:avLst/>
          </a:prstGeom>
        </p:spPr>
      </p:pic>
      <p:pic>
        <p:nvPicPr>
          <p:cNvPr id="4" name="Content Placeholder 3">
            <a:extLst>
              <a:ext uri="{FF2B5EF4-FFF2-40B4-BE49-F238E27FC236}">
                <a16:creationId xmlns:a16="http://schemas.microsoft.com/office/drawing/2014/main" id="{9E36C57E-4510-4A55-AC9F-0270CE40D79E}"/>
              </a:ext>
            </a:extLst>
          </p:cNvPr>
          <p:cNvPicPr>
            <a:picLocks noGrp="1" noChangeAspect="1"/>
          </p:cNvPicPr>
          <p:nvPr>
            <p:ph idx="1"/>
          </p:nvPr>
        </p:nvPicPr>
        <p:blipFill rotWithShape="1">
          <a:blip r:embed="rId4"/>
          <a:srcRect l="41222" t="16299" r="23615" b="16934"/>
          <a:stretch/>
        </p:blipFill>
        <p:spPr>
          <a:xfrm>
            <a:off x="5636871" y="220659"/>
            <a:ext cx="6030409" cy="6440990"/>
          </a:xfrm>
          <a:prstGeom prst="rect">
            <a:avLst/>
          </a:prstGeom>
        </p:spPr>
      </p:pic>
      <p:pic>
        <p:nvPicPr>
          <p:cNvPr id="7170" name="Picture 2" descr="Is It Appropriate To Allow Kids and Toddlers to Listen to Adult Music? |  Baby &amp; Blog">
            <a:extLst>
              <a:ext uri="{FF2B5EF4-FFF2-40B4-BE49-F238E27FC236}">
                <a16:creationId xmlns:a16="http://schemas.microsoft.com/office/drawing/2014/main" id="{7AEA0860-1C4A-4524-B801-FAE9551D86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962" y="2517085"/>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eaching Music to Young Children - YouTube">
            <a:extLst>
              <a:ext uri="{FF2B5EF4-FFF2-40B4-BE49-F238E27FC236}">
                <a16:creationId xmlns:a16="http://schemas.microsoft.com/office/drawing/2014/main" id="{F7428CD7-8E46-4B9E-8927-01C6AD94EF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414" r="8144"/>
          <a:stretch/>
        </p:blipFill>
        <p:spPr bwMode="auto">
          <a:xfrm>
            <a:off x="524720" y="365125"/>
            <a:ext cx="2878237" cy="193163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olour Mixing - What kids learn from this simple art activity - Picklebums">
            <a:extLst>
              <a:ext uri="{FF2B5EF4-FFF2-40B4-BE49-F238E27FC236}">
                <a16:creationId xmlns:a16="http://schemas.microsoft.com/office/drawing/2014/main" id="{EBDB70F8-3E17-4B10-ACEF-B58194C198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2313" y="1425219"/>
            <a:ext cx="262890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50 Fun Role-Playing Ideas for Kids - MomLife Today">
            <a:extLst>
              <a:ext uri="{FF2B5EF4-FFF2-40B4-BE49-F238E27FC236}">
                <a16:creationId xmlns:a16="http://schemas.microsoft.com/office/drawing/2014/main" id="{3BE35F5E-B7C7-4A6E-ADDB-4C2C3C7306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0821" y="3848054"/>
            <a:ext cx="2686050" cy="20120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ole Play Ice Cream Shop">
            <a:extLst>
              <a:ext uri="{FF2B5EF4-FFF2-40B4-BE49-F238E27FC236}">
                <a16:creationId xmlns:a16="http://schemas.microsoft.com/office/drawing/2014/main" id="{1A9120B2-4285-41F3-B1FE-AB06785909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3846" y="4799041"/>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11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446C94-1738-4E15-B59E-FF0F860983AB}"/>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colorTemperature colorTemp="5079"/>
                    </a14:imgEffect>
                    <a14:imgEffect>
                      <a14:saturation sat="144000"/>
                    </a14:imgEffect>
                  </a14:imgLayer>
                </a14:imgProps>
              </a:ext>
            </a:extLst>
          </a:blip>
          <a:srcRect l="9359" t="13447" r="13911" b="60114"/>
          <a:stretch/>
        </p:blipFill>
        <p:spPr>
          <a:xfrm>
            <a:off x="0" y="4767385"/>
            <a:ext cx="12192000" cy="2121878"/>
          </a:xfrm>
          <a:prstGeom prst="rect">
            <a:avLst/>
          </a:prstGeom>
        </p:spPr>
      </p:pic>
      <p:sp>
        <p:nvSpPr>
          <p:cNvPr id="2" name="Title 1">
            <a:extLst>
              <a:ext uri="{FF2B5EF4-FFF2-40B4-BE49-F238E27FC236}">
                <a16:creationId xmlns:a16="http://schemas.microsoft.com/office/drawing/2014/main" id="{CF20B411-41E7-4965-ADAC-0D5912A58691}"/>
              </a:ext>
            </a:extLst>
          </p:cNvPr>
          <p:cNvSpPr>
            <a:spLocks noGrp="1"/>
          </p:cNvSpPr>
          <p:nvPr>
            <p:ph type="title"/>
          </p:nvPr>
        </p:nvSpPr>
        <p:spPr>
          <a:xfrm>
            <a:off x="695587" y="314122"/>
            <a:ext cx="10515600" cy="1325563"/>
          </a:xfrm>
        </p:spPr>
        <p:txBody>
          <a:bodyPr/>
          <a:lstStyle/>
          <a:p>
            <a:r>
              <a:rPr lang="en-GB" dirty="0"/>
              <a:t>What are the Early Learning Goals?</a:t>
            </a:r>
          </a:p>
        </p:txBody>
      </p:sp>
      <p:sp>
        <p:nvSpPr>
          <p:cNvPr id="3" name="Content Placeholder 2">
            <a:extLst>
              <a:ext uri="{FF2B5EF4-FFF2-40B4-BE49-F238E27FC236}">
                <a16:creationId xmlns:a16="http://schemas.microsoft.com/office/drawing/2014/main" id="{773989DB-B470-4218-BA81-219C31BE99DB}"/>
              </a:ext>
            </a:extLst>
          </p:cNvPr>
          <p:cNvSpPr>
            <a:spLocks noGrp="1"/>
          </p:cNvSpPr>
          <p:nvPr>
            <p:ph idx="1"/>
          </p:nvPr>
        </p:nvSpPr>
        <p:spPr>
          <a:xfrm>
            <a:off x="695587" y="1529758"/>
            <a:ext cx="10515600" cy="4351338"/>
          </a:xfrm>
        </p:spPr>
        <p:txBody>
          <a:bodyPr>
            <a:normAutofit fontScale="92500" lnSpcReduction="10000"/>
          </a:bodyPr>
          <a:lstStyle/>
          <a:p>
            <a:pPr marL="0" indent="0">
              <a:buNone/>
            </a:pPr>
            <a:r>
              <a:rPr lang="en-GB" dirty="0"/>
              <a:t>The Early Learning Goals (ELGs) establish expectations for children's learning and development by the end of the Early Years Foundation Stage. There are 17 Early Learning Goals across the 7 areas of the Early Years curriculum. The 17 targets are benchmarks which your child is aiming to achieve by the end of Reception class. Day-to-day informal checking of what children have learnt will inform teaching and learning on an ongoing basis throughout the Reception class. </a:t>
            </a:r>
          </a:p>
          <a:p>
            <a:pPr marL="0" indent="0">
              <a:buNone/>
            </a:pPr>
            <a:endParaRPr lang="en-GB" dirty="0"/>
          </a:p>
          <a:p>
            <a:pPr marL="0" indent="0">
              <a:buNone/>
            </a:pPr>
            <a:r>
              <a:rPr lang="en-GB" dirty="0"/>
              <a:t>The EYFS profile recognises and values linguistic diversity and is inclusive of children whose home language is not English. However, the ELGs for communication and language, and for literacy, must be assessed in relation to the child’s competency in English. </a:t>
            </a:r>
          </a:p>
          <a:p>
            <a:pPr marL="0" indent="0">
              <a:buNone/>
            </a:pPr>
            <a:endParaRPr lang="en-GB" dirty="0"/>
          </a:p>
        </p:txBody>
      </p:sp>
    </p:spTree>
    <p:extLst>
      <p:ext uri="{BB962C8B-B14F-4D97-AF65-F5344CB8AC3E}">
        <p14:creationId xmlns:p14="http://schemas.microsoft.com/office/powerpoint/2010/main" val="1946696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BE000C-3D8D-4E36-9BBB-6A1583CEE7C9}"/>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colorTemperature colorTemp="5079"/>
                    </a14:imgEffect>
                    <a14:imgEffect>
                      <a14:saturation sat="144000"/>
                    </a14:imgEffect>
                  </a14:imgLayer>
                </a14:imgProps>
              </a:ext>
            </a:extLst>
          </a:blip>
          <a:srcRect l="9359" t="13447" r="13911" b="60114"/>
          <a:stretch/>
        </p:blipFill>
        <p:spPr>
          <a:xfrm>
            <a:off x="0" y="4767385"/>
            <a:ext cx="12192000" cy="2121878"/>
          </a:xfrm>
          <a:prstGeom prst="rect">
            <a:avLst/>
          </a:prstGeom>
        </p:spPr>
      </p:pic>
      <p:sp>
        <p:nvSpPr>
          <p:cNvPr id="2" name="Title 1">
            <a:extLst>
              <a:ext uri="{FF2B5EF4-FFF2-40B4-BE49-F238E27FC236}">
                <a16:creationId xmlns:a16="http://schemas.microsoft.com/office/drawing/2014/main" id="{E98ABDE3-A1D0-4930-AE56-AD112FDC6EEB}"/>
              </a:ext>
            </a:extLst>
          </p:cNvPr>
          <p:cNvSpPr>
            <a:spLocks noGrp="1"/>
          </p:cNvSpPr>
          <p:nvPr>
            <p:ph type="title"/>
          </p:nvPr>
        </p:nvSpPr>
        <p:spPr/>
        <p:txBody>
          <a:bodyPr/>
          <a:lstStyle/>
          <a:p>
            <a:r>
              <a:rPr lang="en-GB" dirty="0"/>
              <a:t>Summer </a:t>
            </a:r>
            <a:r>
              <a:rPr lang="en-GB"/>
              <a:t>Term </a:t>
            </a:r>
            <a:endParaRPr lang="en-GB" dirty="0"/>
          </a:p>
        </p:txBody>
      </p:sp>
      <p:sp>
        <p:nvSpPr>
          <p:cNvPr id="3" name="Content Placeholder 2">
            <a:extLst>
              <a:ext uri="{FF2B5EF4-FFF2-40B4-BE49-F238E27FC236}">
                <a16:creationId xmlns:a16="http://schemas.microsoft.com/office/drawing/2014/main" id="{D498EFC7-9F2D-40AF-9361-E59CB1178790}"/>
              </a:ext>
            </a:extLst>
          </p:cNvPr>
          <p:cNvSpPr>
            <a:spLocks noGrp="1"/>
          </p:cNvSpPr>
          <p:nvPr>
            <p:ph idx="1"/>
          </p:nvPr>
        </p:nvSpPr>
        <p:spPr>
          <a:xfrm>
            <a:off x="838200" y="1476986"/>
            <a:ext cx="10515600" cy="4351338"/>
          </a:xfrm>
        </p:spPr>
        <p:txBody>
          <a:bodyPr>
            <a:normAutofit fontScale="92500" lnSpcReduction="10000"/>
          </a:bodyPr>
          <a:lstStyle/>
          <a:p>
            <a:pPr marL="0" indent="0">
              <a:buNone/>
            </a:pPr>
            <a:r>
              <a:rPr lang="en-GB" dirty="0"/>
              <a:t>The EYFS Profile summarises and describes children’s attainment at the end of the EYFS. It is based on on-going observation and assessment in the three prime and four specific areas of learning, and the three learning characteristics,</a:t>
            </a:r>
          </a:p>
          <a:p>
            <a:pPr marL="0" indent="0">
              <a:buNone/>
            </a:pPr>
            <a:r>
              <a:rPr lang="en-GB" dirty="0"/>
              <a:t>• playing and exploring</a:t>
            </a:r>
          </a:p>
          <a:p>
            <a:pPr marL="0" indent="0">
              <a:buNone/>
            </a:pPr>
            <a:r>
              <a:rPr lang="en-GB" dirty="0"/>
              <a:t>• active learning</a:t>
            </a:r>
          </a:p>
          <a:p>
            <a:pPr marL="0" indent="0">
              <a:buNone/>
            </a:pPr>
            <a:r>
              <a:rPr lang="en-GB" dirty="0"/>
              <a:t>• creating and thinking critically.</a:t>
            </a:r>
          </a:p>
          <a:p>
            <a:pPr marL="0" indent="0">
              <a:buNone/>
            </a:pPr>
            <a:r>
              <a:rPr lang="en-GB" dirty="0"/>
              <a:t>All of the observations and teacher knowledge of the children will influence the decision as to whether they are at the expected level of development. If a child is not at the expected level of development they will receive an emerging judgement.</a:t>
            </a:r>
          </a:p>
          <a:p>
            <a:pPr marL="0" indent="0">
              <a:buNone/>
            </a:pPr>
            <a:endParaRPr lang="en-GB" dirty="0"/>
          </a:p>
        </p:txBody>
      </p:sp>
    </p:spTree>
    <p:extLst>
      <p:ext uri="{BB962C8B-B14F-4D97-AF65-F5344CB8AC3E}">
        <p14:creationId xmlns:p14="http://schemas.microsoft.com/office/powerpoint/2010/main" val="508178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BE000C-3D8D-4E36-9BBB-6A1583CEE7C9}"/>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colorTemperature colorTemp="5079"/>
                    </a14:imgEffect>
                    <a14:imgEffect>
                      <a14:saturation sat="144000"/>
                    </a14:imgEffect>
                  </a14:imgLayer>
                </a14:imgProps>
              </a:ext>
            </a:extLst>
          </a:blip>
          <a:srcRect l="9359" t="13447" r="13911" b="60114"/>
          <a:stretch/>
        </p:blipFill>
        <p:spPr>
          <a:xfrm>
            <a:off x="0" y="4767385"/>
            <a:ext cx="12192000" cy="2121878"/>
          </a:xfrm>
          <a:prstGeom prst="rect">
            <a:avLst/>
          </a:prstGeom>
        </p:spPr>
      </p:pic>
      <p:sp>
        <p:nvSpPr>
          <p:cNvPr id="6" name="Content Placeholder 5">
            <a:extLst>
              <a:ext uri="{FF2B5EF4-FFF2-40B4-BE49-F238E27FC236}">
                <a16:creationId xmlns:a16="http://schemas.microsoft.com/office/drawing/2014/main" id="{78EBDB8E-5ADC-4700-986D-7ABC93D9CC5B}"/>
              </a:ext>
            </a:extLst>
          </p:cNvPr>
          <p:cNvSpPr>
            <a:spLocks noGrp="1"/>
          </p:cNvSpPr>
          <p:nvPr>
            <p:ph idx="1"/>
          </p:nvPr>
        </p:nvSpPr>
        <p:spPr>
          <a:xfrm>
            <a:off x="722419" y="1523783"/>
            <a:ext cx="10747161" cy="4468644"/>
          </a:xfrm>
        </p:spPr>
        <p:txBody>
          <a:bodyPr/>
          <a:lstStyle/>
          <a:p>
            <a:pPr marL="0" indent="0">
              <a:buNone/>
            </a:pPr>
            <a:r>
              <a:rPr lang="en-GB" dirty="0"/>
              <a:t>The primary uses of EYFS Profile data are as follows.</a:t>
            </a:r>
          </a:p>
          <a:p>
            <a:pPr marL="0" indent="0">
              <a:buNone/>
            </a:pPr>
            <a:r>
              <a:rPr lang="en-GB" dirty="0"/>
              <a:t>• To inform parents about their child’s development against the ELGs and the characteristics of their learning.</a:t>
            </a:r>
          </a:p>
          <a:p>
            <a:pPr marL="0" indent="0">
              <a:buNone/>
            </a:pPr>
            <a:r>
              <a:rPr lang="en-GB" dirty="0"/>
              <a:t>• To support a smooth transition to Key Stage 1 by informing the professional dialogue between EYFS and Key Stage 1 teachers.</a:t>
            </a:r>
          </a:p>
          <a:p>
            <a:pPr marL="0" indent="0">
              <a:buNone/>
            </a:pPr>
            <a:r>
              <a:rPr lang="en-GB" dirty="0"/>
              <a:t>• To help Year 1 teachers plan an effective, responsive and appropriate curriculum that will meet the needs of all children.</a:t>
            </a:r>
          </a:p>
          <a:p>
            <a:r>
              <a:rPr lang="en-GB" dirty="0"/>
              <a:t>To provide a baseline assessment which can be used to track the progress and development of your children throughout their primary education.</a:t>
            </a:r>
          </a:p>
          <a:p>
            <a:endParaRPr lang="en-GB" dirty="0"/>
          </a:p>
        </p:txBody>
      </p:sp>
      <p:sp>
        <p:nvSpPr>
          <p:cNvPr id="8" name="Title 7">
            <a:extLst>
              <a:ext uri="{FF2B5EF4-FFF2-40B4-BE49-F238E27FC236}">
                <a16:creationId xmlns:a16="http://schemas.microsoft.com/office/drawing/2014/main" id="{008622A2-6310-4ACB-9F8F-5D2C7DF0BA13}"/>
              </a:ext>
            </a:extLst>
          </p:cNvPr>
          <p:cNvSpPr>
            <a:spLocks noGrp="1"/>
          </p:cNvSpPr>
          <p:nvPr>
            <p:ph type="title"/>
          </p:nvPr>
        </p:nvSpPr>
        <p:spPr/>
        <p:txBody>
          <a:bodyPr/>
          <a:lstStyle/>
          <a:p>
            <a:r>
              <a:rPr lang="en-GB" dirty="0"/>
              <a:t>Why assess the children using the ELGs?</a:t>
            </a:r>
          </a:p>
        </p:txBody>
      </p:sp>
    </p:spTree>
    <p:extLst>
      <p:ext uri="{BB962C8B-B14F-4D97-AF65-F5344CB8AC3E}">
        <p14:creationId xmlns:p14="http://schemas.microsoft.com/office/powerpoint/2010/main" val="1669310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5975FF-1F49-47A4-9EF3-CE00A3F8CF2C}"/>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colorTemperature colorTemp="5079"/>
                    </a14:imgEffect>
                    <a14:imgEffect>
                      <a14:saturation sat="144000"/>
                    </a14:imgEffect>
                  </a14:imgLayer>
                </a14:imgProps>
              </a:ext>
            </a:extLst>
          </a:blip>
          <a:srcRect l="9359" t="13447" r="13911" b="60114"/>
          <a:stretch/>
        </p:blipFill>
        <p:spPr>
          <a:xfrm>
            <a:off x="0" y="4767385"/>
            <a:ext cx="12192000" cy="2121878"/>
          </a:xfrm>
          <a:prstGeom prst="rect">
            <a:avLst/>
          </a:prstGeom>
        </p:spPr>
      </p:pic>
      <p:sp>
        <p:nvSpPr>
          <p:cNvPr id="2" name="Title 1">
            <a:extLst>
              <a:ext uri="{FF2B5EF4-FFF2-40B4-BE49-F238E27FC236}">
                <a16:creationId xmlns:a16="http://schemas.microsoft.com/office/drawing/2014/main" id="{D2C24329-4B31-4E7E-B5C5-D552CF0D32A3}"/>
              </a:ext>
            </a:extLst>
          </p:cNvPr>
          <p:cNvSpPr>
            <a:spLocks noGrp="1"/>
          </p:cNvSpPr>
          <p:nvPr>
            <p:ph type="title"/>
          </p:nvPr>
        </p:nvSpPr>
        <p:spPr/>
        <p:txBody>
          <a:bodyPr/>
          <a:lstStyle/>
          <a:p>
            <a:r>
              <a:rPr lang="en-GB" dirty="0"/>
              <a:t>Main targets for the children</a:t>
            </a:r>
          </a:p>
        </p:txBody>
      </p:sp>
      <p:sp>
        <p:nvSpPr>
          <p:cNvPr id="3" name="Content Placeholder 2">
            <a:extLst>
              <a:ext uri="{FF2B5EF4-FFF2-40B4-BE49-F238E27FC236}">
                <a16:creationId xmlns:a16="http://schemas.microsoft.com/office/drawing/2014/main" id="{A5A4F348-B8BF-42D8-A38F-C64D373ACD59}"/>
              </a:ext>
            </a:extLst>
          </p:cNvPr>
          <p:cNvSpPr>
            <a:spLocks noGrp="1"/>
          </p:cNvSpPr>
          <p:nvPr>
            <p:ph idx="1"/>
          </p:nvPr>
        </p:nvSpPr>
        <p:spPr>
          <a:xfrm>
            <a:off x="692285" y="1476986"/>
            <a:ext cx="10515600" cy="4710750"/>
          </a:xfrm>
        </p:spPr>
        <p:txBody>
          <a:bodyPr>
            <a:normAutofit fontScale="77500" lnSpcReduction="20000"/>
          </a:bodyPr>
          <a:lstStyle/>
          <a:p>
            <a:r>
              <a:rPr lang="en-GB" dirty="0"/>
              <a:t>Give focused attention to what the teacher says, responding appropriately even when engaged in activity, and show an ability to follow instructions involving several ideas or actions.</a:t>
            </a:r>
          </a:p>
          <a:p>
            <a:r>
              <a:rPr lang="en-GB" dirty="0"/>
              <a:t>Be confident to try new activities and show independence, resilience and perseverance in the face of challenge. </a:t>
            </a:r>
          </a:p>
          <a:p>
            <a:r>
              <a:rPr lang="en-GB" dirty="0"/>
              <a:t>To be able to count and recognise numerals to 20.</a:t>
            </a:r>
          </a:p>
          <a:p>
            <a:r>
              <a:rPr lang="en-GB" dirty="0"/>
              <a:t>To explore and represent patterns within numbers up to 10, including evens and odds, double facts and how quantities can be distributed equally.</a:t>
            </a:r>
          </a:p>
          <a:p>
            <a:r>
              <a:rPr lang="en-GB" dirty="0"/>
              <a:t>To be able to apply sounds learnt in phonics to write in sentences.</a:t>
            </a:r>
          </a:p>
          <a:p>
            <a:r>
              <a:rPr lang="en-GB" dirty="0"/>
              <a:t>Read aloud simple sentences and books that are consistent with their phonic knowledge, including some common exception words.</a:t>
            </a:r>
          </a:p>
          <a:p>
            <a:r>
              <a:rPr lang="en-GB" dirty="0"/>
              <a:t>To express their ideas and feelings about their experiences using full sentences, including use of past, present and future tenses and making use of conjunction, with modelling and support from their teacher/parents.</a:t>
            </a:r>
          </a:p>
          <a:p>
            <a:r>
              <a:rPr lang="en-GB" dirty="0"/>
              <a:t>To show independence with undressing and dressing themselves.</a:t>
            </a:r>
          </a:p>
          <a:p>
            <a:endParaRPr lang="en-GB" dirty="0"/>
          </a:p>
          <a:p>
            <a:endParaRPr lang="en-GB" dirty="0"/>
          </a:p>
        </p:txBody>
      </p:sp>
    </p:spTree>
    <p:extLst>
      <p:ext uri="{BB962C8B-B14F-4D97-AF65-F5344CB8AC3E}">
        <p14:creationId xmlns:p14="http://schemas.microsoft.com/office/powerpoint/2010/main" val="2885028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D4029-6E0A-4076-A83E-BC46B0D80BDC}"/>
              </a:ext>
            </a:extLst>
          </p:cNvPr>
          <p:cNvSpPr>
            <a:spLocks noGrp="1"/>
          </p:cNvSpPr>
          <p:nvPr>
            <p:ph type="title"/>
          </p:nvPr>
        </p:nvSpPr>
        <p:spPr>
          <a:xfrm>
            <a:off x="676154" y="2038151"/>
            <a:ext cx="10515600" cy="1325563"/>
          </a:xfrm>
        </p:spPr>
        <p:txBody>
          <a:bodyPr/>
          <a:lstStyle/>
          <a:p>
            <a:pPr algn="ctr"/>
            <a:r>
              <a:rPr lang="en-GB" dirty="0"/>
              <a:t>Thanks so much for your support</a:t>
            </a:r>
            <a:br>
              <a:rPr lang="en-GB" dirty="0"/>
            </a:br>
            <a:r>
              <a:rPr lang="en-GB" dirty="0"/>
              <a:t>Mrs Milligan</a:t>
            </a:r>
          </a:p>
        </p:txBody>
      </p:sp>
      <p:pic>
        <p:nvPicPr>
          <p:cNvPr id="4" name="Content Placeholder 3">
            <a:extLst>
              <a:ext uri="{FF2B5EF4-FFF2-40B4-BE49-F238E27FC236}">
                <a16:creationId xmlns:a16="http://schemas.microsoft.com/office/drawing/2014/main" id="{1F3DFA5C-765B-4AEF-A1CB-8C2D249601E7}"/>
              </a:ext>
            </a:extLst>
          </p:cNvPr>
          <p:cNvPicPr>
            <a:picLocks noGrp="1" noChangeAspect="1"/>
          </p:cNvPicPr>
          <p:nvPr>
            <p:ph idx="1"/>
          </p:nvPr>
        </p:nvPicPr>
        <p:blipFill rotWithShape="1">
          <a:blip r:embed="rId2">
            <a:lum bright="70000" contrast="-70000"/>
            <a:extLst>
              <a:ext uri="{BEBA8EAE-BF5A-486C-A8C5-ECC9F3942E4B}">
                <a14:imgProps xmlns:a14="http://schemas.microsoft.com/office/drawing/2010/main">
                  <a14:imgLayer r:embed="rId3">
                    <a14:imgEffect>
                      <a14:colorTemperature colorTemp="5079"/>
                    </a14:imgEffect>
                    <a14:imgEffect>
                      <a14:saturation sat="144000"/>
                    </a14:imgEffect>
                  </a14:imgLayer>
                </a14:imgProps>
              </a:ext>
            </a:extLst>
          </a:blip>
          <a:srcRect l="9359" t="13447" r="13911" b="60114"/>
          <a:stretch/>
        </p:blipFill>
        <p:spPr>
          <a:xfrm>
            <a:off x="85846" y="4819849"/>
            <a:ext cx="12106154" cy="2038151"/>
          </a:xfrm>
          <a:prstGeom prst="rect">
            <a:avLst/>
          </a:prstGeom>
        </p:spPr>
      </p:pic>
    </p:spTree>
    <p:extLst>
      <p:ext uri="{BB962C8B-B14F-4D97-AF65-F5344CB8AC3E}">
        <p14:creationId xmlns:p14="http://schemas.microsoft.com/office/powerpoint/2010/main" val="413491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2C1E67-7BCA-4A81-A19F-12F603F76445}"/>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colorTemperature colorTemp="5079"/>
                    </a14:imgEffect>
                    <a14:imgEffect>
                      <a14:saturation sat="144000"/>
                    </a14:imgEffect>
                  </a14:imgLayer>
                </a14:imgProps>
              </a:ext>
            </a:extLst>
          </a:blip>
          <a:srcRect l="9359" t="13447" r="13911" b="60114"/>
          <a:stretch/>
        </p:blipFill>
        <p:spPr>
          <a:xfrm>
            <a:off x="0" y="4767385"/>
            <a:ext cx="12192000" cy="2121878"/>
          </a:xfrm>
          <a:prstGeom prst="rect">
            <a:avLst/>
          </a:prstGeom>
        </p:spPr>
      </p:pic>
      <p:sp>
        <p:nvSpPr>
          <p:cNvPr id="2" name="Title 1">
            <a:extLst>
              <a:ext uri="{FF2B5EF4-FFF2-40B4-BE49-F238E27FC236}">
                <a16:creationId xmlns:a16="http://schemas.microsoft.com/office/drawing/2014/main" id="{2D73E4CB-B5B3-4A15-B53A-7FF3F6A38B23}"/>
              </a:ext>
            </a:extLst>
          </p:cNvPr>
          <p:cNvSpPr>
            <a:spLocks noGrp="1"/>
          </p:cNvSpPr>
          <p:nvPr>
            <p:ph type="title"/>
          </p:nvPr>
        </p:nvSpPr>
        <p:spPr/>
        <p:txBody>
          <a:bodyPr/>
          <a:lstStyle/>
          <a:p>
            <a:r>
              <a:rPr lang="en-GB" dirty="0"/>
              <a:t>Personal, Social and Emotional Development (PSED)</a:t>
            </a:r>
          </a:p>
        </p:txBody>
      </p:sp>
      <p:pic>
        <p:nvPicPr>
          <p:cNvPr id="11" name="Content Placeholder 10">
            <a:extLst>
              <a:ext uri="{FF2B5EF4-FFF2-40B4-BE49-F238E27FC236}">
                <a16:creationId xmlns:a16="http://schemas.microsoft.com/office/drawing/2014/main" id="{776350CF-416D-4FBF-9A61-BCB55F036619}"/>
              </a:ext>
            </a:extLst>
          </p:cNvPr>
          <p:cNvPicPr>
            <a:picLocks noGrp="1" noChangeAspect="1"/>
          </p:cNvPicPr>
          <p:nvPr>
            <p:ph idx="1"/>
          </p:nvPr>
        </p:nvPicPr>
        <p:blipFill rotWithShape="1">
          <a:blip r:embed="rId4"/>
          <a:srcRect l="28781" t="20895" r="14068" b="28787"/>
          <a:stretch/>
        </p:blipFill>
        <p:spPr>
          <a:xfrm>
            <a:off x="1308683" y="1833373"/>
            <a:ext cx="9227890" cy="4570170"/>
          </a:xfrm>
          <a:prstGeom prst="rect">
            <a:avLst/>
          </a:prstGeom>
        </p:spPr>
      </p:pic>
    </p:spTree>
    <p:extLst>
      <p:ext uri="{BB962C8B-B14F-4D97-AF65-F5344CB8AC3E}">
        <p14:creationId xmlns:p14="http://schemas.microsoft.com/office/powerpoint/2010/main" val="3159024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847FB3-1C70-49E7-84B7-2B766506CB15}"/>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colorTemperature colorTemp="5079"/>
                    </a14:imgEffect>
                    <a14:imgEffect>
                      <a14:saturation sat="144000"/>
                    </a14:imgEffect>
                  </a14:imgLayer>
                </a14:imgProps>
              </a:ext>
            </a:extLst>
          </a:blip>
          <a:srcRect l="9359" t="13447" r="13911" b="60114"/>
          <a:stretch/>
        </p:blipFill>
        <p:spPr>
          <a:xfrm>
            <a:off x="0" y="4767385"/>
            <a:ext cx="12192000" cy="2121878"/>
          </a:xfrm>
          <a:prstGeom prst="rect">
            <a:avLst/>
          </a:prstGeom>
        </p:spPr>
      </p:pic>
      <p:pic>
        <p:nvPicPr>
          <p:cNvPr id="4" name="Picture 3">
            <a:extLst>
              <a:ext uri="{FF2B5EF4-FFF2-40B4-BE49-F238E27FC236}">
                <a16:creationId xmlns:a16="http://schemas.microsoft.com/office/drawing/2014/main" id="{A55E6871-E9E3-4CE0-97F7-0871F2C8BAE9}"/>
              </a:ext>
            </a:extLst>
          </p:cNvPr>
          <p:cNvPicPr>
            <a:picLocks noChangeAspect="1"/>
          </p:cNvPicPr>
          <p:nvPr/>
        </p:nvPicPr>
        <p:blipFill rotWithShape="1">
          <a:blip r:embed="rId4"/>
          <a:srcRect l="26867" t="24652" r="42943" b="52912"/>
          <a:stretch/>
        </p:blipFill>
        <p:spPr>
          <a:xfrm>
            <a:off x="726850" y="178892"/>
            <a:ext cx="9759821" cy="4079858"/>
          </a:xfrm>
          <a:prstGeom prst="rect">
            <a:avLst/>
          </a:prstGeom>
        </p:spPr>
      </p:pic>
      <p:pic>
        <p:nvPicPr>
          <p:cNvPr id="6146" name="Picture 2" descr="17 Best Board Games of All Time">
            <a:extLst>
              <a:ext uri="{FF2B5EF4-FFF2-40B4-BE49-F238E27FC236}">
                <a16:creationId xmlns:a16="http://schemas.microsoft.com/office/drawing/2014/main" id="{EFC131EF-71A0-410C-A7E1-F16380BABA84}"/>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45805" y="4488137"/>
            <a:ext cx="3435573" cy="211419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elping Young Children Learn to Make Friends |… | PBS KIDS for Parents">
            <a:extLst>
              <a:ext uri="{FF2B5EF4-FFF2-40B4-BE49-F238E27FC236}">
                <a16:creationId xmlns:a16="http://schemas.microsoft.com/office/drawing/2014/main" id="{E69CF33F-EE91-4254-9261-2A9DC8C76F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7045" y="4526346"/>
            <a:ext cx="3556249" cy="211419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Premium Vector | Vector illustration of kids daily routine activities">
            <a:extLst>
              <a:ext uri="{FF2B5EF4-FFF2-40B4-BE49-F238E27FC236}">
                <a16:creationId xmlns:a16="http://schemas.microsoft.com/office/drawing/2014/main" id="{5E392A96-5BC7-45C6-A84C-DE34079552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10623" y="4526346"/>
            <a:ext cx="3134631" cy="2037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71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3E4CB-B5B3-4A15-B53A-7FF3F6A38B23}"/>
              </a:ext>
            </a:extLst>
          </p:cNvPr>
          <p:cNvSpPr>
            <a:spLocks noGrp="1"/>
          </p:cNvSpPr>
          <p:nvPr>
            <p:ph type="title"/>
          </p:nvPr>
        </p:nvSpPr>
        <p:spPr/>
        <p:txBody>
          <a:bodyPr/>
          <a:lstStyle/>
          <a:p>
            <a:r>
              <a:rPr lang="en-GB" dirty="0"/>
              <a:t>Communication and Language (C&amp;L)</a:t>
            </a:r>
          </a:p>
        </p:txBody>
      </p:sp>
      <p:pic>
        <p:nvPicPr>
          <p:cNvPr id="5" name="Picture 4">
            <a:extLst>
              <a:ext uri="{FF2B5EF4-FFF2-40B4-BE49-F238E27FC236}">
                <a16:creationId xmlns:a16="http://schemas.microsoft.com/office/drawing/2014/main" id="{5C602B67-CA1F-488F-9CB6-B9AB5DC506E4}"/>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colorTemperature colorTemp="5079"/>
                    </a14:imgEffect>
                    <a14:imgEffect>
                      <a14:saturation sat="144000"/>
                    </a14:imgEffect>
                  </a14:imgLayer>
                </a14:imgProps>
              </a:ext>
            </a:extLst>
          </a:blip>
          <a:srcRect l="9359" t="13447" r="13911" b="60114"/>
          <a:stretch/>
        </p:blipFill>
        <p:spPr>
          <a:xfrm>
            <a:off x="0" y="4736122"/>
            <a:ext cx="12192000" cy="2121878"/>
          </a:xfrm>
          <a:prstGeom prst="rect">
            <a:avLst/>
          </a:prstGeom>
        </p:spPr>
      </p:pic>
      <p:pic>
        <p:nvPicPr>
          <p:cNvPr id="4" name="Content Placeholder 3">
            <a:extLst>
              <a:ext uri="{FF2B5EF4-FFF2-40B4-BE49-F238E27FC236}">
                <a16:creationId xmlns:a16="http://schemas.microsoft.com/office/drawing/2014/main" id="{7D6F5411-B3AC-497F-A52D-710D3C224129}"/>
              </a:ext>
            </a:extLst>
          </p:cNvPr>
          <p:cNvPicPr>
            <a:picLocks noGrp="1" noChangeAspect="1"/>
          </p:cNvPicPr>
          <p:nvPr>
            <p:ph idx="1"/>
          </p:nvPr>
        </p:nvPicPr>
        <p:blipFill rotWithShape="1">
          <a:blip r:embed="rId4"/>
          <a:srcRect l="28780" t="36848" r="13961" b="24353"/>
          <a:stretch/>
        </p:blipFill>
        <p:spPr>
          <a:xfrm>
            <a:off x="838200" y="1690688"/>
            <a:ext cx="10201712" cy="3888438"/>
          </a:xfrm>
          <a:prstGeom prst="rect">
            <a:avLst/>
          </a:prstGeom>
        </p:spPr>
      </p:pic>
    </p:spTree>
    <p:extLst>
      <p:ext uri="{BB962C8B-B14F-4D97-AF65-F5344CB8AC3E}">
        <p14:creationId xmlns:p14="http://schemas.microsoft.com/office/powerpoint/2010/main" val="461810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4FDBC74-7E32-4D90-850D-30A712954147}"/>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colorTemperature colorTemp="5079"/>
                    </a14:imgEffect>
                    <a14:imgEffect>
                      <a14:saturation sat="144000"/>
                    </a14:imgEffect>
                  </a14:imgLayer>
                </a14:imgProps>
              </a:ext>
            </a:extLst>
          </a:blip>
          <a:srcRect l="9359" t="13447" r="13911" b="60114"/>
          <a:stretch/>
        </p:blipFill>
        <p:spPr>
          <a:xfrm>
            <a:off x="0" y="4767385"/>
            <a:ext cx="12192000" cy="2121878"/>
          </a:xfrm>
          <a:prstGeom prst="rect">
            <a:avLst/>
          </a:prstGeom>
        </p:spPr>
      </p:pic>
      <p:sp>
        <p:nvSpPr>
          <p:cNvPr id="2" name="Title 1">
            <a:extLst>
              <a:ext uri="{FF2B5EF4-FFF2-40B4-BE49-F238E27FC236}">
                <a16:creationId xmlns:a16="http://schemas.microsoft.com/office/drawing/2014/main" id="{1D4408D9-F347-4373-8F3B-9B542F0CDE09}"/>
              </a:ext>
            </a:extLst>
          </p:cNvPr>
          <p:cNvSpPr>
            <a:spLocks noGrp="1"/>
          </p:cNvSpPr>
          <p:nvPr>
            <p:ph type="title"/>
          </p:nvPr>
        </p:nvSpPr>
        <p:spPr>
          <a:xfrm>
            <a:off x="6289876" y="770239"/>
            <a:ext cx="4791918" cy="760661"/>
          </a:xfrm>
        </p:spPr>
        <p:txBody>
          <a:bodyPr/>
          <a:lstStyle/>
          <a:p>
            <a:endParaRPr lang="en-GB" dirty="0"/>
          </a:p>
        </p:txBody>
      </p:sp>
      <p:pic>
        <p:nvPicPr>
          <p:cNvPr id="4" name="Content Placeholder 3">
            <a:extLst>
              <a:ext uri="{FF2B5EF4-FFF2-40B4-BE49-F238E27FC236}">
                <a16:creationId xmlns:a16="http://schemas.microsoft.com/office/drawing/2014/main" id="{41CBF625-DEBC-4ACC-9274-E26B61E95F8C}"/>
              </a:ext>
            </a:extLst>
          </p:cNvPr>
          <p:cNvPicPr>
            <a:picLocks noGrp="1" noChangeAspect="1"/>
          </p:cNvPicPr>
          <p:nvPr>
            <p:ph idx="1"/>
          </p:nvPr>
        </p:nvPicPr>
        <p:blipFill rotWithShape="1">
          <a:blip r:embed="rId4"/>
          <a:srcRect l="21471" t="32259" r="55187" b="10550"/>
          <a:stretch/>
        </p:blipFill>
        <p:spPr>
          <a:xfrm>
            <a:off x="509285" y="110482"/>
            <a:ext cx="4849793" cy="6684012"/>
          </a:xfrm>
          <a:prstGeom prst="rect">
            <a:avLst/>
          </a:prstGeom>
        </p:spPr>
      </p:pic>
      <p:pic>
        <p:nvPicPr>
          <p:cNvPr id="4098" name="Picture 2" descr="The Best Nursery Rhymes for Children - Preschool Inspirations">
            <a:extLst>
              <a:ext uri="{FF2B5EF4-FFF2-40B4-BE49-F238E27FC236}">
                <a16:creationId xmlns:a16="http://schemas.microsoft.com/office/drawing/2014/main" id="{6D19162A-6161-4C92-9C67-47BD70A045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9326" y="405114"/>
            <a:ext cx="2338461" cy="393539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ading and storytelling with children | Raising Children Network">
            <a:extLst>
              <a:ext uri="{FF2B5EF4-FFF2-40B4-BE49-F238E27FC236}">
                <a16:creationId xmlns:a16="http://schemas.microsoft.com/office/drawing/2014/main" id="{FD71E659-AFD2-49B0-B23D-56F58A7B97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747"/>
          <a:stretch/>
        </p:blipFill>
        <p:spPr bwMode="auto">
          <a:xfrm>
            <a:off x="5435919" y="4676394"/>
            <a:ext cx="2794009" cy="202534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e Benefits Of Role Play | Wannabees Family Play Town">
            <a:extLst>
              <a:ext uri="{FF2B5EF4-FFF2-40B4-BE49-F238E27FC236}">
                <a16:creationId xmlns:a16="http://schemas.microsoft.com/office/drawing/2014/main" id="{E97D7A85-818A-48C1-8832-D462220878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5688" y="3796495"/>
            <a:ext cx="3222454" cy="216398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op 50 Ultimate Kid Travel Experiences - Best Family Trips">
            <a:extLst>
              <a:ext uri="{FF2B5EF4-FFF2-40B4-BE49-F238E27FC236}">
                <a16:creationId xmlns:a16="http://schemas.microsoft.com/office/drawing/2014/main" id="{75A25FC1-05B1-466F-A66C-02ECBFD07B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4777" y="639742"/>
            <a:ext cx="3354549" cy="223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499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3E4CB-B5B3-4A15-B53A-7FF3F6A38B23}"/>
              </a:ext>
            </a:extLst>
          </p:cNvPr>
          <p:cNvSpPr>
            <a:spLocks noGrp="1"/>
          </p:cNvSpPr>
          <p:nvPr>
            <p:ph type="title"/>
          </p:nvPr>
        </p:nvSpPr>
        <p:spPr/>
        <p:txBody>
          <a:bodyPr/>
          <a:lstStyle/>
          <a:p>
            <a:r>
              <a:rPr lang="en-GB" dirty="0"/>
              <a:t>Physical Development</a:t>
            </a:r>
          </a:p>
        </p:txBody>
      </p:sp>
      <p:pic>
        <p:nvPicPr>
          <p:cNvPr id="4" name="Picture 3">
            <a:extLst>
              <a:ext uri="{FF2B5EF4-FFF2-40B4-BE49-F238E27FC236}">
                <a16:creationId xmlns:a16="http://schemas.microsoft.com/office/drawing/2014/main" id="{E674B316-3970-4B18-92C6-6ACFEB089785}"/>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colorTemperature colorTemp="5079"/>
                    </a14:imgEffect>
                    <a14:imgEffect>
                      <a14:saturation sat="144000"/>
                    </a14:imgEffect>
                  </a14:imgLayer>
                </a14:imgProps>
              </a:ext>
            </a:extLst>
          </a:blip>
          <a:srcRect l="9359" t="13447" r="13911" b="60114"/>
          <a:stretch/>
        </p:blipFill>
        <p:spPr>
          <a:xfrm>
            <a:off x="-143774" y="5356857"/>
            <a:ext cx="12192000" cy="2121878"/>
          </a:xfrm>
          <a:prstGeom prst="rect">
            <a:avLst/>
          </a:prstGeom>
        </p:spPr>
      </p:pic>
      <p:pic>
        <p:nvPicPr>
          <p:cNvPr id="5" name="Picture 4">
            <a:extLst>
              <a:ext uri="{FF2B5EF4-FFF2-40B4-BE49-F238E27FC236}">
                <a16:creationId xmlns:a16="http://schemas.microsoft.com/office/drawing/2014/main" id="{B6E2F742-863B-43A2-9511-857822E9AF92}"/>
              </a:ext>
            </a:extLst>
          </p:cNvPr>
          <p:cNvPicPr>
            <a:picLocks noChangeAspect="1"/>
          </p:cNvPicPr>
          <p:nvPr/>
        </p:nvPicPr>
        <p:blipFill rotWithShape="1">
          <a:blip r:embed="rId4"/>
          <a:srcRect l="29037" t="23486" r="14129" b="46789"/>
          <a:stretch/>
        </p:blipFill>
        <p:spPr>
          <a:xfrm>
            <a:off x="1076100" y="1690688"/>
            <a:ext cx="10834128" cy="3187280"/>
          </a:xfrm>
          <a:prstGeom prst="rect">
            <a:avLst/>
          </a:prstGeom>
        </p:spPr>
      </p:pic>
    </p:spTree>
    <p:extLst>
      <p:ext uri="{BB962C8B-B14F-4D97-AF65-F5344CB8AC3E}">
        <p14:creationId xmlns:p14="http://schemas.microsoft.com/office/powerpoint/2010/main" val="3888772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CEDE75-8975-4D06-8154-B0248D0912F6}"/>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colorTemperature colorTemp="5079"/>
                    </a14:imgEffect>
                    <a14:imgEffect>
                      <a14:saturation sat="144000"/>
                    </a14:imgEffect>
                  </a14:imgLayer>
                </a14:imgProps>
              </a:ext>
            </a:extLst>
          </a:blip>
          <a:srcRect l="9359" t="13447" r="13911" b="60114"/>
          <a:stretch/>
        </p:blipFill>
        <p:spPr>
          <a:xfrm>
            <a:off x="0" y="4767385"/>
            <a:ext cx="12192000" cy="2121878"/>
          </a:xfrm>
          <a:prstGeom prst="rect">
            <a:avLst/>
          </a:prstGeom>
        </p:spPr>
      </p:pic>
      <p:pic>
        <p:nvPicPr>
          <p:cNvPr id="4" name="Content Placeholder 3">
            <a:extLst>
              <a:ext uri="{FF2B5EF4-FFF2-40B4-BE49-F238E27FC236}">
                <a16:creationId xmlns:a16="http://schemas.microsoft.com/office/drawing/2014/main" id="{41CBF625-DEBC-4ACC-9274-E26B61E95F8C}"/>
              </a:ext>
            </a:extLst>
          </p:cNvPr>
          <p:cNvPicPr>
            <a:picLocks noGrp="1" noChangeAspect="1"/>
          </p:cNvPicPr>
          <p:nvPr>
            <p:ph idx="1"/>
          </p:nvPr>
        </p:nvPicPr>
        <p:blipFill rotWithShape="1">
          <a:blip r:embed="rId4"/>
          <a:srcRect l="44514" t="32260" r="36633" b="10284"/>
          <a:stretch/>
        </p:blipFill>
        <p:spPr>
          <a:xfrm>
            <a:off x="7095281" y="254644"/>
            <a:ext cx="4363655" cy="6508276"/>
          </a:xfrm>
          <a:prstGeom prst="rect">
            <a:avLst/>
          </a:prstGeom>
        </p:spPr>
      </p:pic>
      <p:pic>
        <p:nvPicPr>
          <p:cNvPr id="1026" name="Picture 2" descr="Kids swimming: a step-by-step guide on how to teach them">
            <a:extLst>
              <a:ext uri="{FF2B5EF4-FFF2-40B4-BE49-F238E27FC236}">
                <a16:creationId xmlns:a16="http://schemas.microsoft.com/office/drawing/2014/main" id="{56804430-86E3-474F-9CCD-02AD7FA600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064" y="819235"/>
            <a:ext cx="3479137" cy="16924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ydough Recipe | Dr. Oetker">
            <a:extLst>
              <a:ext uri="{FF2B5EF4-FFF2-40B4-BE49-F238E27FC236}">
                <a16:creationId xmlns:a16="http://schemas.microsoft.com/office/drawing/2014/main" id="{70370D43-D045-40A2-8D96-7B6ADA59DD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0633" y="2055777"/>
            <a:ext cx="3384648" cy="20307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 Tips for dressing a sensory sensitive child - Friendship Circle -  Special Needs Blog : Friendship Circle — Special Needs Blog">
            <a:extLst>
              <a:ext uri="{FF2B5EF4-FFF2-40B4-BE49-F238E27FC236}">
                <a16:creationId xmlns:a16="http://schemas.microsoft.com/office/drawing/2014/main" id="{989D4F3A-C415-4D2E-8779-E8A34E2F36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713" y="3313496"/>
            <a:ext cx="2792272" cy="24115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10 Best Foods to Feed Your Kids">
            <a:extLst>
              <a:ext uri="{FF2B5EF4-FFF2-40B4-BE49-F238E27FC236}">
                <a16:creationId xmlns:a16="http://schemas.microsoft.com/office/drawing/2014/main" id="{59DB2E25-B264-4486-9780-7B24D75972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0632" y="4624643"/>
            <a:ext cx="3336129" cy="186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555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3E4CB-B5B3-4A15-B53A-7FF3F6A38B23}"/>
              </a:ext>
            </a:extLst>
          </p:cNvPr>
          <p:cNvSpPr>
            <a:spLocks noGrp="1"/>
          </p:cNvSpPr>
          <p:nvPr>
            <p:ph type="title"/>
          </p:nvPr>
        </p:nvSpPr>
        <p:spPr/>
        <p:txBody>
          <a:bodyPr/>
          <a:lstStyle/>
          <a:p>
            <a:r>
              <a:rPr lang="en-GB" dirty="0"/>
              <a:t>Literacy</a:t>
            </a:r>
          </a:p>
        </p:txBody>
      </p:sp>
      <p:pic>
        <p:nvPicPr>
          <p:cNvPr id="5" name="Picture 4">
            <a:extLst>
              <a:ext uri="{FF2B5EF4-FFF2-40B4-BE49-F238E27FC236}">
                <a16:creationId xmlns:a16="http://schemas.microsoft.com/office/drawing/2014/main" id="{CB29AAF1-9194-40F2-BA9B-B023B10F8C4C}"/>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colorTemperature colorTemp="5079"/>
                    </a14:imgEffect>
                    <a14:imgEffect>
                      <a14:saturation sat="144000"/>
                    </a14:imgEffect>
                  </a14:imgLayer>
                </a14:imgProps>
              </a:ext>
            </a:extLst>
          </a:blip>
          <a:srcRect l="9359" t="13447" r="13911" b="60114"/>
          <a:stretch/>
        </p:blipFill>
        <p:spPr>
          <a:xfrm>
            <a:off x="0" y="4767385"/>
            <a:ext cx="12192000" cy="2121878"/>
          </a:xfrm>
          <a:prstGeom prst="rect">
            <a:avLst/>
          </a:prstGeom>
        </p:spPr>
      </p:pic>
      <p:pic>
        <p:nvPicPr>
          <p:cNvPr id="4" name="Picture 3">
            <a:extLst>
              <a:ext uri="{FF2B5EF4-FFF2-40B4-BE49-F238E27FC236}">
                <a16:creationId xmlns:a16="http://schemas.microsoft.com/office/drawing/2014/main" id="{D56D1B82-CF8E-4CFA-9C96-F63581ABDF82}"/>
              </a:ext>
            </a:extLst>
          </p:cNvPr>
          <p:cNvPicPr>
            <a:picLocks noChangeAspect="1"/>
          </p:cNvPicPr>
          <p:nvPr/>
        </p:nvPicPr>
        <p:blipFill rotWithShape="1">
          <a:blip r:embed="rId4"/>
          <a:srcRect l="29105" t="17126" r="14129" b="33700"/>
          <a:stretch/>
        </p:blipFill>
        <p:spPr>
          <a:xfrm>
            <a:off x="1056313" y="1336287"/>
            <a:ext cx="9807429" cy="4778892"/>
          </a:xfrm>
          <a:prstGeom prst="rect">
            <a:avLst/>
          </a:prstGeom>
        </p:spPr>
      </p:pic>
    </p:spTree>
    <p:extLst>
      <p:ext uri="{BB962C8B-B14F-4D97-AF65-F5344CB8AC3E}">
        <p14:creationId xmlns:p14="http://schemas.microsoft.com/office/powerpoint/2010/main" val="5324236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34807EB96ABEC4CA80FE0AD1EA2EDB3" ma:contentTypeVersion="14" ma:contentTypeDescription="Create a new document." ma:contentTypeScope="" ma:versionID="54e7fcff4247fed3c53a74bf22eb2d60">
  <xsd:schema xmlns:xsd="http://www.w3.org/2001/XMLSchema" xmlns:xs="http://www.w3.org/2001/XMLSchema" xmlns:p="http://schemas.microsoft.com/office/2006/metadata/properties" xmlns:ns3="06c335a8-03b8-44ad-b5db-1755135831a2" xmlns:ns4="36623a96-3135-4e5a-b948-1b6d646fb89a" targetNamespace="http://schemas.microsoft.com/office/2006/metadata/properties" ma:root="true" ma:fieldsID="828ce404458646d3c0d881679bae6f99" ns3:_="" ns4:_="">
    <xsd:import namespace="06c335a8-03b8-44ad-b5db-1755135831a2"/>
    <xsd:import namespace="36623a96-3135-4e5a-b948-1b6d646fb89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c335a8-03b8-44ad-b5db-1755135831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623a96-3135-4e5a-b948-1b6d646fb89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3C9B08-A92C-4FAC-8A2D-9597C2DB2C23}">
  <ds:schemaRefs>
    <ds:schemaRef ds:uri="http://purl.org/dc/terms/"/>
    <ds:schemaRef ds:uri="http://schemas.microsoft.com/office/2006/documentManagement/types"/>
    <ds:schemaRef ds:uri="http://purl.org/dc/dcmitype/"/>
    <ds:schemaRef ds:uri="http://schemas.microsoft.com/office/infopath/2007/PartnerControls"/>
    <ds:schemaRef ds:uri="06c335a8-03b8-44ad-b5db-1755135831a2"/>
    <ds:schemaRef ds:uri="http://purl.org/dc/elements/1.1/"/>
    <ds:schemaRef ds:uri="http://schemas.microsoft.com/office/2006/metadata/properties"/>
    <ds:schemaRef ds:uri="http://schemas.openxmlformats.org/package/2006/metadata/core-properties"/>
    <ds:schemaRef ds:uri="36623a96-3135-4e5a-b948-1b6d646fb89a"/>
    <ds:schemaRef ds:uri="http://www.w3.org/XML/1998/namespace"/>
  </ds:schemaRefs>
</ds:datastoreItem>
</file>

<file path=customXml/itemProps2.xml><?xml version="1.0" encoding="utf-8"?>
<ds:datastoreItem xmlns:ds="http://schemas.openxmlformats.org/officeDocument/2006/customXml" ds:itemID="{C50A51EF-23B0-4F63-9EBC-E7A5C8DB97B1}">
  <ds:schemaRefs>
    <ds:schemaRef ds:uri="http://schemas.microsoft.com/sharepoint/v3/contenttype/forms"/>
  </ds:schemaRefs>
</ds:datastoreItem>
</file>

<file path=customXml/itemProps3.xml><?xml version="1.0" encoding="utf-8"?>
<ds:datastoreItem xmlns:ds="http://schemas.openxmlformats.org/officeDocument/2006/customXml" ds:itemID="{92A060D7-8FC3-4930-88E3-5EC87B0BF0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c335a8-03b8-44ad-b5db-1755135831a2"/>
    <ds:schemaRef ds:uri="36623a96-3135-4e5a-b948-1b6d646fb8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510</TotalTime>
  <Words>620</Words>
  <Application>Microsoft Office PowerPoint</Application>
  <PresentationFormat>Widescreen</PresentationFormat>
  <Paragraphs>38</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Ready for Year 1</vt:lpstr>
      <vt:lpstr>What are the Early Learning Goals?</vt:lpstr>
      <vt:lpstr>Personal, Social and Emotional Development (PSED)</vt:lpstr>
      <vt:lpstr>PowerPoint Presentation</vt:lpstr>
      <vt:lpstr>Communication and Language (C&amp;L)</vt:lpstr>
      <vt:lpstr>PowerPoint Presentation</vt:lpstr>
      <vt:lpstr>Physical Development</vt:lpstr>
      <vt:lpstr>PowerPoint Presentation</vt:lpstr>
      <vt:lpstr>Literacy</vt:lpstr>
      <vt:lpstr>PowerPoint Presentation</vt:lpstr>
      <vt:lpstr>This is the expected level of a child reaching the early learning goal for writing.</vt:lpstr>
      <vt:lpstr>This is the expected level of a child reaching the early learning goal for Reading.</vt:lpstr>
      <vt:lpstr>Mathematics</vt:lpstr>
      <vt:lpstr>PowerPoint Presentation</vt:lpstr>
      <vt:lpstr>These are examples of number evidence for an expected child.</vt:lpstr>
      <vt:lpstr>Understanding the World</vt:lpstr>
      <vt:lpstr>PowerPoint Presentation</vt:lpstr>
      <vt:lpstr>Expressive Arts and Design</vt:lpstr>
      <vt:lpstr>PowerPoint Presentation</vt:lpstr>
      <vt:lpstr>Summer Term </vt:lpstr>
      <vt:lpstr>Why assess the children using the ELGs?</vt:lpstr>
      <vt:lpstr>Main targets for the children</vt:lpstr>
      <vt:lpstr>Thanks so much for your support Mrs Milligan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Ready for Year 1</dc:title>
  <dc:creator>Kerry Milligan</dc:creator>
  <cp:lastModifiedBy>Kerry Milligan</cp:lastModifiedBy>
  <cp:revision>37</cp:revision>
  <dcterms:created xsi:type="dcterms:W3CDTF">2021-03-29T16:12:35Z</dcterms:created>
  <dcterms:modified xsi:type="dcterms:W3CDTF">2023-09-21T14:33:21Z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0x010100034807EB96ABEC4CA80FE0AD1EA2EDB3</vt:lpwstr>
  </property>
</Properties>
</file>