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2"/>
  </p:notesMasterIdLst>
  <p:sldIdLst>
    <p:sldId id="267" r:id="rId2"/>
    <p:sldId id="258" r:id="rId3"/>
    <p:sldId id="268" r:id="rId4"/>
    <p:sldId id="259" r:id="rId5"/>
    <p:sldId id="269" r:id="rId6"/>
    <p:sldId id="261" r:id="rId7"/>
    <p:sldId id="260" r:id="rId8"/>
    <p:sldId id="274" r:id="rId9"/>
    <p:sldId id="27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16"/>
    <a:srgbClr val="F89C0E"/>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61481" autoAdjust="0"/>
  </p:normalViewPr>
  <p:slideViewPr>
    <p:cSldViewPr>
      <p:cViewPr varScale="1">
        <p:scale>
          <a:sx n="54" d="100"/>
          <a:sy n="54" d="100"/>
        </p:scale>
        <p:origin x="2290"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BA8F3-2389-4461-807B-111AC6E02CC4}" type="datetimeFigureOut">
              <a:rPr lang="en-GB" smtClean="0"/>
              <a:t>10/12/2018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0F487-03E4-47F2-ADF5-F5A50A782850}" type="slidenum">
              <a:rPr lang="en-GB" smtClean="0"/>
              <a:t>‹#›</a:t>
            </a:fld>
            <a:endParaRPr lang="en-GB"/>
          </a:p>
        </p:txBody>
      </p:sp>
    </p:spTree>
    <p:extLst>
      <p:ext uri="{BB962C8B-B14F-4D97-AF65-F5344CB8AC3E}">
        <p14:creationId xmlns:p14="http://schemas.microsoft.com/office/powerpoint/2010/main" val="183404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Who likes breakfast? Hands</a:t>
            </a:r>
            <a:r>
              <a:rPr lang="en-GB" baseline="0" dirty="0"/>
              <a:t> up?</a:t>
            </a:r>
            <a:endParaRPr lang="en-GB" dirty="0"/>
          </a:p>
          <a:p>
            <a:pPr eaLnBrk="1" hangingPunct="1">
              <a:spcBef>
                <a:spcPct val="0"/>
              </a:spcBef>
            </a:pPr>
            <a:endParaRPr lang="en-GB" dirty="0"/>
          </a:p>
          <a:p>
            <a:pPr eaLnBrk="1" hangingPunct="1">
              <a:spcBef>
                <a:spcPct val="0"/>
              </a:spcBef>
            </a:pPr>
            <a:endParaRPr lang="en-GB" dirty="0"/>
          </a:p>
          <a:p>
            <a:pPr eaLnBrk="1" hangingPunct="1">
              <a:spcBef>
                <a:spcPct val="0"/>
              </a:spcBef>
            </a:pPr>
            <a:endParaRPr lang="en-GB"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FA7E714-D3C2-476B-BC8E-065D42AB448A}" type="slidenum">
              <a:rPr lang="en-GB" smtClean="0"/>
              <a:pPr eaLnBrk="1" fontAlgn="base" hangingPunct="1">
                <a:spcBef>
                  <a:spcPct val="0"/>
                </a:spcBef>
                <a:spcAft>
                  <a:spcPct val="0"/>
                </a:spcAft>
              </a:pPr>
              <a:t>1</a:t>
            </a:fld>
            <a:endParaRPr lang="en-GB"/>
          </a:p>
        </p:txBody>
      </p:sp>
    </p:spTree>
    <p:extLst>
      <p:ext uri="{BB962C8B-B14F-4D97-AF65-F5344CB8AC3E}">
        <p14:creationId xmlns:p14="http://schemas.microsoft.com/office/powerpoint/2010/main" val="216147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
            </a:r>
            <a:r>
              <a:rPr lang="en-US" baseline="0" dirty="0"/>
              <a:t>think of fasting usually for religious reasons, between certain times of day, but that all of us have a mini fast, every night which means your body and brain are low on energy </a:t>
            </a:r>
            <a:r>
              <a:rPr lang="en-US" b="0" i="0" baseline="0" dirty="0">
                <a:solidFill>
                  <a:srgbClr val="FF0000"/>
                </a:solidFill>
              </a:rPr>
              <a:t>and need refueling when </a:t>
            </a:r>
            <a:r>
              <a:rPr lang="en-US" b="0" i="0" baseline="0" dirty="0"/>
              <a:t>you wake up</a:t>
            </a:r>
            <a:r>
              <a:rPr lang="en-US" b="0" i="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Could talk about</a:t>
            </a:r>
            <a:r>
              <a:rPr lang="en-US" baseline="0" dirty="0" smtClean="0"/>
              <a:t> this not being true if you get up in the night for a midnight feast of course! </a:t>
            </a:r>
          </a:p>
          <a:p>
            <a:endParaRPr lang="en-US" b="0" i="0" dirty="0"/>
          </a:p>
        </p:txBody>
      </p:sp>
      <p:sp>
        <p:nvSpPr>
          <p:cNvPr id="4" name="Slide Number Placeholder 3"/>
          <p:cNvSpPr>
            <a:spLocks noGrp="1"/>
          </p:cNvSpPr>
          <p:nvPr>
            <p:ph type="sldNum" sz="quarter" idx="10"/>
          </p:nvPr>
        </p:nvSpPr>
        <p:spPr/>
        <p:txBody>
          <a:bodyPr/>
          <a:lstStyle/>
          <a:p>
            <a:fld id="{DC60F487-03E4-47F2-ADF5-F5A50A782850}" type="slidenum">
              <a:rPr lang="en-GB" smtClean="0"/>
              <a:t>2</a:t>
            </a:fld>
            <a:endParaRPr lang="en-GB"/>
          </a:p>
        </p:txBody>
      </p:sp>
    </p:spTree>
    <p:extLst>
      <p:ext uri="{BB962C8B-B14F-4D97-AF65-F5344CB8AC3E}">
        <p14:creationId xmlns:p14="http://schemas.microsoft.com/office/powerpoint/2010/main" val="18450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So, ‘Why is breakfast important?’</a:t>
            </a:r>
          </a:p>
          <a:p>
            <a:pPr eaLnBrk="1" hangingPunct="1">
              <a:spcBef>
                <a:spcPct val="0"/>
              </a:spcBef>
            </a:pPr>
            <a:endParaRPr lang="en-GB" dirty="0"/>
          </a:p>
          <a:p>
            <a:pPr eaLnBrk="1" hangingPunct="1">
              <a:spcBef>
                <a:spcPct val="0"/>
              </a:spcBef>
            </a:pPr>
            <a:r>
              <a:rPr lang="en-GB" dirty="0"/>
              <a:t>Breakfast is the most important meal of the day, as it helps our bodies wake up and get going for the day ahead, by providing us with energy.</a:t>
            </a:r>
          </a:p>
          <a:p>
            <a:pPr eaLnBrk="1" hangingPunct="1">
              <a:spcBef>
                <a:spcPct val="0"/>
              </a:spcBef>
            </a:pPr>
            <a:endParaRPr lang="en-GB" dirty="0"/>
          </a:p>
          <a:p>
            <a:pPr eaLnBrk="1" hangingPunct="1">
              <a:spcBef>
                <a:spcPct val="0"/>
              </a:spcBef>
            </a:pPr>
            <a:r>
              <a:rPr lang="en-GB" dirty="0"/>
              <a:t>Eating breakfast also helps stop us from feeling hungry mid-morning/before lunch, and so</a:t>
            </a:r>
            <a:r>
              <a:rPr lang="en-GB" baseline="0" dirty="0"/>
              <a:t> </a:t>
            </a:r>
            <a:r>
              <a:rPr lang="en-GB" dirty="0"/>
              <a:t>helps prevent us from wanting to snacking on unhealthy food.</a:t>
            </a:r>
          </a:p>
          <a:p>
            <a:pPr eaLnBrk="1" hangingPunct="1">
              <a:spcBef>
                <a:spcPct val="0"/>
              </a:spcBef>
            </a:pPr>
            <a:endParaRPr lang="en-GB" dirty="0"/>
          </a:p>
          <a:p>
            <a:pPr eaLnBrk="1" hangingPunct="1">
              <a:spcBef>
                <a:spcPct val="0"/>
              </a:spcBef>
            </a:pPr>
            <a:r>
              <a:rPr lang="en-GB" dirty="0"/>
              <a:t>Breakfast has also been shown to help us concentrate at school or work, and stop us from feeling tired or moody.</a:t>
            </a:r>
          </a:p>
          <a:p>
            <a:pPr eaLnBrk="1" hangingPunct="1">
              <a:spcBef>
                <a:spcPct val="0"/>
              </a:spcBef>
            </a:pPr>
            <a:endParaRPr lang="en-GB" dirty="0"/>
          </a:p>
          <a:p>
            <a:pPr eaLnBrk="1" hangingPunct="1">
              <a:spcBef>
                <a:spcPct val="0"/>
              </a:spcBef>
            </a:pPr>
            <a:r>
              <a:rPr lang="en-GB" dirty="0"/>
              <a:t>Research</a:t>
            </a:r>
            <a:r>
              <a:rPr lang="en-GB" baseline="0" dirty="0"/>
              <a:t> says that e</a:t>
            </a:r>
            <a:r>
              <a:rPr lang="en-GB" dirty="0"/>
              <a:t>ating breakfast in the morning helps people maintain a healthy </a:t>
            </a:r>
            <a:r>
              <a:rPr lang="en-GB" dirty="0" smtClean="0"/>
              <a:t>weight.</a:t>
            </a:r>
            <a:r>
              <a:rPr lang="en-GB" baseline="0" dirty="0" smtClean="0"/>
              <a:t> It’s </a:t>
            </a:r>
            <a:r>
              <a:rPr lang="en-GB" baseline="0" dirty="0"/>
              <a:t>all about eating the right food at the right time!</a:t>
            </a:r>
            <a:endParaRPr lang="en-GB"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8203749-F034-4992-92EE-EDDF38955947}" type="slidenum">
              <a:rPr lang="en-GB" smtClean="0"/>
              <a:pPr eaLnBrk="1" fontAlgn="base" hangingPunct="1">
                <a:spcBef>
                  <a:spcPct val="0"/>
                </a:spcBef>
                <a:spcAft>
                  <a:spcPct val="0"/>
                </a:spcAft>
              </a:pPr>
              <a:t>3</a:t>
            </a:fld>
            <a:endParaRPr lang="en-GB"/>
          </a:p>
        </p:txBody>
      </p:sp>
    </p:spTree>
    <p:extLst>
      <p:ext uri="{BB962C8B-B14F-4D97-AF65-F5344CB8AC3E}">
        <p14:creationId xmlns:p14="http://schemas.microsoft.com/office/powerpoint/2010/main" val="179259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a lot going on</a:t>
            </a:r>
            <a:r>
              <a:rPr lang="en-US" baseline="0" dirty="0"/>
              <a:t> in their brains, and who are very active, really need the right fuel in their bodies. A bit like a car can’t run without the right fuel, neither can your brain or your body.</a:t>
            </a:r>
          </a:p>
          <a:p>
            <a:endParaRPr lang="en-US" dirty="0"/>
          </a:p>
        </p:txBody>
      </p:sp>
      <p:sp>
        <p:nvSpPr>
          <p:cNvPr id="4" name="Slide Number Placeholder 3"/>
          <p:cNvSpPr>
            <a:spLocks noGrp="1"/>
          </p:cNvSpPr>
          <p:nvPr>
            <p:ph type="sldNum" sz="quarter" idx="10"/>
          </p:nvPr>
        </p:nvSpPr>
        <p:spPr/>
        <p:txBody>
          <a:bodyPr/>
          <a:lstStyle/>
          <a:p>
            <a:fld id="{DC60F487-03E4-47F2-ADF5-F5A50A782850}" type="slidenum">
              <a:rPr lang="en-GB" smtClean="0"/>
              <a:t>4</a:t>
            </a:fld>
            <a:endParaRPr lang="en-GB"/>
          </a:p>
        </p:txBody>
      </p:sp>
    </p:spTree>
    <p:extLst>
      <p:ext uri="{BB962C8B-B14F-4D97-AF65-F5344CB8AC3E}">
        <p14:creationId xmlns:p14="http://schemas.microsoft.com/office/powerpoint/2010/main" val="98020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Here are some common breakfast foods.</a:t>
            </a:r>
          </a:p>
          <a:p>
            <a:pPr eaLnBrk="1" hangingPunct="1">
              <a:spcBef>
                <a:spcPct val="0"/>
              </a:spcBef>
            </a:pPr>
            <a:r>
              <a:rPr lang="en-GB" dirty="0"/>
              <a:t>Can you name them?</a:t>
            </a:r>
          </a:p>
          <a:p>
            <a:pPr eaLnBrk="1" hangingPunct="1">
              <a:spcBef>
                <a:spcPct val="0"/>
              </a:spcBef>
            </a:pPr>
            <a:r>
              <a:rPr lang="en-GB" dirty="0"/>
              <a:t>What is/are your favourite one(s)?</a:t>
            </a:r>
          </a:p>
          <a:p>
            <a:pPr eaLnBrk="1" hangingPunct="1">
              <a:spcBef>
                <a:spcPct val="0"/>
              </a:spcBef>
            </a:pPr>
            <a:r>
              <a:rPr lang="en-GB" dirty="0"/>
              <a:t>It</a:t>
            </a:r>
            <a:r>
              <a:rPr lang="en-GB" baseline="0" dirty="0"/>
              <a:t> can be hard to fit in enough portions of fruit and veg a day so it’s a good idea to fit one in at breakfast!</a:t>
            </a:r>
          </a:p>
          <a:p>
            <a:pPr eaLnBrk="1" hangingPunct="1">
              <a:spcBef>
                <a:spcPct val="0"/>
              </a:spcBef>
            </a:pPr>
            <a:r>
              <a:rPr lang="en-GB" baseline="0" dirty="0"/>
              <a:t>Eggs and beans are great at breakfast as they add in protein, which is good for growing bodies.</a:t>
            </a:r>
          </a:p>
          <a:p>
            <a:pPr eaLnBrk="1" hangingPunct="1">
              <a:spcBef>
                <a:spcPct val="0"/>
              </a:spcBef>
            </a:pPr>
            <a:r>
              <a:rPr lang="en-GB" dirty="0"/>
              <a:t>You might want to </a:t>
            </a:r>
            <a:r>
              <a:rPr lang="en-GB" baseline="0" dirty="0"/>
              <a:t>mention </a:t>
            </a:r>
            <a:r>
              <a:rPr lang="en-GB" b="0" i="0" baseline="0" dirty="0"/>
              <a:t>that if children are going to drink juice it should only be </a:t>
            </a:r>
            <a:r>
              <a:rPr lang="en-GB" baseline="0" dirty="0" smtClean="0"/>
              <a:t>a </a:t>
            </a:r>
            <a:r>
              <a:rPr lang="en-GB" baseline="0" dirty="0"/>
              <a:t>small </a:t>
            </a:r>
            <a:r>
              <a:rPr lang="en-GB" b="0" i="0" baseline="0" dirty="0" smtClean="0"/>
              <a:t>serving </a:t>
            </a:r>
            <a:r>
              <a:rPr lang="en-GB" b="0" i="0" baseline="0" dirty="0"/>
              <a:t>once a </a:t>
            </a:r>
            <a:r>
              <a:rPr lang="en-GB" b="0" i="0" baseline="0" dirty="0" smtClean="0"/>
              <a:t>day, of 100% fresh fruit juice, </a:t>
            </a:r>
            <a:r>
              <a:rPr lang="en-GB" baseline="0" dirty="0" smtClean="0"/>
              <a:t>and </a:t>
            </a:r>
            <a:r>
              <a:rPr lang="en-GB" baseline="0" dirty="0"/>
              <a:t>it should be diluted half and half with water. Whole fruit is better for teeth than fruit juice </a:t>
            </a:r>
            <a:r>
              <a:rPr lang="mr-IN" baseline="0" dirty="0"/>
              <a:t>–</a:t>
            </a:r>
            <a:r>
              <a:rPr lang="en-GB" baseline="0" dirty="0"/>
              <a:t> even if </a:t>
            </a:r>
            <a:r>
              <a:rPr lang="en-GB" baseline="0" dirty="0" smtClean="0"/>
              <a:t>the juice </a:t>
            </a:r>
            <a:r>
              <a:rPr lang="en-GB" baseline="0" dirty="0"/>
              <a:t>doesn’t have any added sugar in it. </a:t>
            </a:r>
            <a:endParaRPr lang="en-GB" baseline="0" dirty="0" smtClean="0"/>
          </a:p>
          <a:p>
            <a:pPr eaLnBrk="1" hangingPunct="1">
              <a:spcBef>
                <a:spcPct val="0"/>
              </a:spcBef>
            </a:pPr>
            <a:r>
              <a:rPr lang="en-GB" b="1" i="1" baseline="0" dirty="0" smtClean="0"/>
              <a:t>Interactive option: Ask a child to pour out what they think is a serving of </a:t>
            </a:r>
            <a:r>
              <a:rPr lang="en-GB" b="1" i="1" baseline="0" dirty="0"/>
              <a:t>juice? (Answer = 150ml) </a:t>
            </a:r>
          </a:p>
          <a:p>
            <a:pPr eaLnBrk="1" hangingPunct="1">
              <a:spcBef>
                <a:spcPct val="0"/>
              </a:spcBef>
            </a:pPr>
            <a:r>
              <a:rPr lang="en-GB" b="1" i="1" baseline="0" dirty="0"/>
              <a:t>[For more info on 5-a-day portions: www.nhs.uk/live-well/eat-well/5-a-day-portion-sizes/]</a:t>
            </a:r>
            <a:endParaRPr lang="en-GB" baseline="0" dirty="0"/>
          </a:p>
          <a:p>
            <a:pPr eaLnBrk="1" hangingPunct="1">
              <a:spcBef>
                <a:spcPct val="0"/>
              </a:spcBef>
            </a:pPr>
            <a:endParaRPr lang="en-GB" dirty="0"/>
          </a:p>
          <a:p>
            <a:pPr eaLnBrk="1" hangingPunct="1">
              <a:spcBef>
                <a:spcPct val="0"/>
              </a:spcBef>
            </a:pPr>
            <a:endParaRPr lang="en-GB" dirty="0"/>
          </a:p>
          <a:p>
            <a:pPr eaLnBrk="1" hangingPunct="1">
              <a:spcBef>
                <a:spcPct val="0"/>
              </a:spcBef>
            </a:pPr>
            <a:endParaRPr lang="en-GB" dirty="0"/>
          </a:p>
          <a:p>
            <a:pPr eaLnBrk="1" hangingPunct="1">
              <a:spcBef>
                <a:spcPct val="0"/>
              </a:spcBef>
            </a:pPr>
            <a:endParaRPr lang="en-GB"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96E70A9-ED11-473F-8455-D2AC18486A96}" type="slidenum">
              <a:rPr lang="en-GB" smtClean="0"/>
              <a:pPr eaLnBrk="1" fontAlgn="base" hangingPunct="1">
                <a:spcBef>
                  <a:spcPct val="0"/>
                </a:spcBef>
                <a:spcAft>
                  <a:spcPct val="0"/>
                </a:spcAft>
              </a:pPr>
              <a:t>5</a:t>
            </a:fld>
            <a:endParaRPr lang="en-GB"/>
          </a:p>
        </p:txBody>
      </p:sp>
    </p:spTree>
    <p:extLst>
      <p:ext uri="{BB962C8B-B14F-4D97-AF65-F5344CB8AC3E}">
        <p14:creationId xmlns:p14="http://schemas.microsoft.com/office/powerpoint/2010/main" val="245873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r>
              <a:rPr lang="en-US" baseline="0" dirty="0"/>
              <a:t> that s</a:t>
            </a:r>
            <a:r>
              <a:rPr lang="en-US" dirty="0"/>
              <a:t>chools are not allowed to give children</a:t>
            </a:r>
            <a:r>
              <a:rPr lang="en-US" baseline="0" dirty="0"/>
              <a:t> cereals with chocolate on or in it, or cereals covered in sugar! </a:t>
            </a:r>
          </a:p>
          <a:p>
            <a:r>
              <a:rPr lang="en-US" baseline="0" dirty="0"/>
              <a:t>But why is it bad for you? </a:t>
            </a:r>
            <a:endParaRPr lang="en-US" baseline="0" dirty="0" smtClean="0"/>
          </a:p>
          <a:p>
            <a:r>
              <a:rPr lang="en-US" baseline="0" dirty="0" smtClean="0"/>
              <a:t>Most of us know that too much sugar can damage your teeth </a:t>
            </a:r>
            <a:r>
              <a:rPr lang="mr-IN" baseline="0" dirty="0" smtClean="0"/>
              <a:t>–</a:t>
            </a:r>
            <a:r>
              <a:rPr lang="en-US" baseline="0" dirty="0" smtClean="0"/>
              <a:t> rotten teeth can be very painful and might even need to be removed by surgeons in hospital. </a:t>
            </a:r>
            <a:endParaRPr lang="en-US" baseline="0" dirty="0"/>
          </a:p>
          <a:p>
            <a:r>
              <a:rPr lang="en-US" baseline="0" dirty="0" smtClean="0"/>
              <a:t>But it isn’t just teeth - if </a:t>
            </a:r>
            <a:r>
              <a:rPr lang="en-US" baseline="0" dirty="0"/>
              <a:t>you have too much sugar at the start of the day, you have too much energy in a big burst and want to run round and be silly when you should be settling down to work, and then suddenly all the sugar has been used up and you then slump right in the middle of lessons </a:t>
            </a:r>
            <a:r>
              <a:rPr lang="mr-IN" baseline="0" dirty="0"/>
              <a:t>–</a:t>
            </a:r>
            <a:r>
              <a:rPr lang="en-US" baseline="0" dirty="0"/>
              <a:t> your brain has no fuel to think and you feel grumpy and tired.</a:t>
            </a:r>
          </a:p>
          <a:p>
            <a:r>
              <a:rPr lang="en-US" baseline="0" dirty="0" smtClean="0"/>
              <a:t>Instead </a:t>
            </a:r>
            <a:r>
              <a:rPr lang="en-US" baseline="0" dirty="0"/>
              <a:t>we need less sugar and more ‘slow release’ energy that you get from wholegrain and </a:t>
            </a:r>
            <a:r>
              <a:rPr lang="mr-IN" baseline="0" dirty="0"/>
              <a:t>–</a:t>
            </a:r>
            <a:r>
              <a:rPr lang="en-US" baseline="0" dirty="0"/>
              <a:t> best of all </a:t>
            </a:r>
            <a:r>
              <a:rPr lang="mr-IN" baseline="0" dirty="0"/>
              <a:t>–</a:t>
            </a:r>
            <a:r>
              <a:rPr lang="en-US" baseline="0" dirty="0"/>
              <a:t> porridge</a:t>
            </a:r>
            <a:r>
              <a:rPr lang="en-US" baseline="0" dirty="0" smtClean="0"/>
              <a:t>!</a:t>
            </a:r>
          </a:p>
          <a:p>
            <a:endParaRPr lang="en-US" b="1" i="1" baseline="0" dirty="0" smtClean="0"/>
          </a:p>
          <a:p>
            <a:r>
              <a:rPr lang="en-US" b="1" i="1" baseline="0" dirty="0" smtClean="0"/>
              <a:t>Interactive: could ask a child to measure out of a bag of sugar into a typical cereal bowl how many teaspoons are in a serving of sugary cereal</a:t>
            </a:r>
          </a:p>
          <a:p>
            <a:r>
              <a:rPr lang="en-GB" sz="1400" b="0" dirty="0" smtClean="0"/>
              <a:t>Look at the information panel on the cereal box.</a:t>
            </a:r>
            <a:r>
              <a:rPr lang="en-GB" sz="1400" b="0" baseline="0" dirty="0" smtClean="0"/>
              <a:t> </a:t>
            </a:r>
            <a:r>
              <a:rPr lang="en-US" sz="1000" b="0" dirty="0" smtClean="0"/>
              <a:t>Sugary cereals</a:t>
            </a:r>
            <a:r>
              <a:rPr lang="en-US" sz="1000" b="0" baseline="0" dirty="0" smtClean="0"/>
              <a:t> often have as much as 11g of sugar in </a:t>
            </a:r>
            <a:r>
              <a:rPr lang="en-US" sz="1000" b="0" dirty="0" smtClean="0"/>
              <a:t>30g serving.</a:t>
            </a:r>
            <a:r>
              <a:rPr lang="en-US" sz="1000" b="0" baseline="0" dirty="0" smtClean="0"/>
              <a:t> </a:t>
            </a:r>
            <a:r>
              <a:rPr lang="en-US" sz="1000" b="0" dirty="0" smtClean="0"/>
              <a:t> 11g sugar =</a:t>
            </a:r>
            <a:r>
              <a:rPr lang="en-US" sz="1000" b="0" baseline="0" dirty="0" smtClean="0"/>
              <a:t> </a:t>
            </a:r>
            <a:r>
              <a:rPr lang="en-US" sz="1000" b="0" dirty="0" smtClean="0"/>
              <a:t>2 ¾ teaspoons. This looks a lot in a small bowl!</a:t>
            </a:r>
          </a:p>
          <a:p>
            <a:r>
              <a:rPr lang="en-US" sz="1400" b="0" dirty="0" smtClean="0"/>
              <a:t>NB Make sure you check the packaging for the right amount of sugar, as the cereals can change in formulation.</a:t>
            </a:r>
          </a:p>
          <a:p>
            <a:endParaRPr lang="en-US" b="1" i="1" baseline="0" dirty="0"/>
          </a:p>
        </p:txBody>
      </p:sp>
      <p:sp>
        <p:nvSpPr>
          <p:cNvPr id="4" name="Slide Number Placeholder 3"/>
          <p:cNvSpPr>
            <a:spLocks noGrp="1"/>
          </p:cNvSpPr>
          <p:nvPr>
            <p:ph type="sldNum" sz="quarter" idx="10"/>
          </p:nvPr>
        </p:nvSpPr>
        <p:spPr/>
        <p:txBody>
          <a:bodyPr/>
          <a:lstStyle/>
          <a:p>
            <a:fld id="{DC60F487-03E4-47F2-ADF5-F5A50A782850}" type="slidenum">
              <a:rPr lang="en-GB" smtClean="0"/>
              <a:t>6</a:t>
            </a:fld>
            <a:endParaRPr lang="en-GB"/>
          </a:p>
        </p:txBody>
      </p:sp>
    </p:spTree>
    <p:extLst>
      <p:ext uri="{BB962C8B-B14F-4D97-AF65-F5344CB8AC3E}">
        <p14:creationId xmlns:p14="http://schemas.microsoft.com/office/powerpoint/2010/main" val="368897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very important</a:t>
            </a:r>
            <a:r>
              <a:rPr lang="en-US" baseline="0" dirty="0"/>
              <a:t> to choose cereals low in sugar. You can see how much sugar is in a packet of cereals by looking on the side of he box. Look for cereal with 15g or less of sugar in 100g of cereal, or under 10g is even better! </a:t>
            </a:r>
          </a:p>
          <a:p>
            <a:endParaRPr lang="en-GB" b="0" i="0" baseline="0" dirty="0"/>
          </a:p>
          <a:p>
            <a:r>
              <a:rPr lang="en-GB" b="0" i="0" baseline="0" dirty="0"/>
              <a:t>L</a:t>
            </a:r>
            <a:r>
              <a:rPr lang="en-US" b="0" i="0" baseline="0" dirty="0" err="1"/>
              <a:t>ook</a:t>
            </a:r>
            <a:r>
              <a:rPr lang="en-US" b="0" i="0" baseline="0" dirty="0"/>
              <a:t> on cereal packets for the word ‘whole’ for wholegrain or </a:t>
            </a:r>
            <a:r>
              <a:rPr lang="en-US" b="0" i="0" baseline="0" dirty="0" err="1"/>
              <a:t>wholewheat</a:t>
            </a:r>
            <a:r>
              <a:rPr lang="en-US" b="0" i="0" baseline="0" dirty="0"/>
              <a:t>. This means that the grains used in the ingredients are less processed </a:t>
            </a:r>
            <a:r>
              <a:rPr lang="en-US" b="0" i="0" baseline="0" dirty="0" smtClean="0"/>
              <a:t>(more like the plant they grow on) and </a:t>
            </a:r>
            <a:r>
              <a:rPr lang="en-US" b="0" i="0" baseline="0" dirty="0"/>
              <a:t>so contain more of the </a:t>
            </a:r>
            <a:r>
              <a:rPr lang="en-US" b="0" i="0" baseline="0" dirty="0" err="1"/>
              <a:t>fibre</a:t>
            </a:r>
            <a:r>
              <a:rPr lang="en-US" b="0" i="0" baseline="0" dirty="0"/>
              <a:t>, which helps keep your tummy fuller for longer. It also helps you go to the toilet (no 2’s!) more </a:t>
            </a:r>
            <a:r>
              <a:rPr lang="en-US" b="0" i="0" baseline="0" dirty="0" smtClean="0"/>
              <a:t>regularly.</a:t>
            </a:r>
            <a:endParaRPr lang="en-US" b="0" i="0" dirty="0"/>
          </a:p>
        </p:txBody>
      </p:sp>
      <p:sp>
        <p:nvSpPr>
          <p:cNvPr id="4" name="Slide Number Placeholder 3"/>
          <p:cNvSpPr>
            <a:spLocks noGrp="1"/>
          </p:cNvSpPr>
          <p:nvPr>
            <p:ph type="sldNum" sz="quarter" idx="10"/>
          </p:nvPr>
        </p:nvSpPr>
        <p:spPr/>
        <p:txBody>
          <a:bodyPr/>
          <a:lstStyle/>
          <a:p>
            <a:fld id="{DC60F487-03E4-47F2-ADF5-F5A50A782850}" type="slidenum">
              <a:rPr lang="en-GB" smtClean="0"/>
              <a:t>7</a:t>
            </a:fld>
            <a:endParaRPr lang="en-GB"/>
          </a:p>
        </p:txBody>
      </p:sp>
    </p:spTree>
    <p:extLst>
      <p:ext uri="{BB962C8B-B14F-4D97-AF65-F5344CB8AC3E}">
        <p14:creationId xmlns:p14="http://schemas.microsoft.com/office/powerpoint/2010/main" val="253647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pitchFamily="34" charset="0"/>
              <a:buNone/>
              <a:defRPr/>
            </a:pPr>
            <a:r>
              <a:rPr lang="en-GB" dirty="0"/>
              <a:t>Always have something for</a:t>
            </a:r>
            <a:r>
              <a:rPr lang="en-GB" baseline="0" dirty="0"/>
              <a:t> breakfast </a:t>
            </a:r>
            <a:r>
              <a:rPr lang="mr-IN" baseline="0" dirty="0"/>
              <a:t>–</a:t>
            </a:r>
            <a:r>
              <a:rPr lang="en-GB" baseline="0" dirty="0"/>
              <a:t> either at home or at school.</a:t>
            </a:r>
          </a:p>
          <a:p>
            <a:pPr marL="0" indent="0" eaLnBrk="1" fontAlgn="auto" hangingPunct="1">
              <a:spcBef>
                <a:spcPts val="0"/>
              </a:spcBef>
              <a:spcAft>
                <a:spcPts val="0"/>
              </a:spcAft>
              <a:buFont typeface="Arial" pitchFamily="34" charset="0"/>
              <a:buNone/>
              <a:defRPr/>
            </a:pPr>
            <a:r>
              <a:rPr lang="en-GB" b="0" baseline="0" dirty="0"/>
              <a:t>Make </a:t>
            </a:r>
            <a:r>
              <a:rPr lang="en-GB" b="0" i="1" baseline="0" dirty="0" smtClean="0"/>
              <a:t>smarter choices </a:t>
            </a:r>
            <a:r>
              <a:rPr lang="mr-IN" b="0" baseline="0" dirty="0" smtClean="0"/>
              <a:t>–</a:t>
            </a:r>
            <a:r>
              <a:rPr lang="en-GB" b="0" baseline="0" dirty="0" smtClean="0"/>
              <a:t> </a:t>
            </a:r>
            <a:r>
              <a:rPr lang="en-GB" b="0" baseline="0" dirty="0"/>
              <a:t>not sugary </a:t>
            </a:r>
            <a:r>
              <a:rPr lang="en-GB" b="0" i="1" baseline="0" dirty="0"/>
              <a:t>ones</a:t>
            </a:r>
            <a:r>
              <a:rPr lang="en-GB" b="0" baseline="0" dirty="0"/>
              <a:t>! </a:t>
            </a:r>
            <a:r>
              <a:rPr lang="en-GB" baseline="0" dirty="0"/>
              <a:t>Give your body the right fuel to make it work best.</a:t>
            </a:r>
          </a:p>
          <a:p>
            <a:pPr marL="0" indent="0" eaLnBrk="1" fontAlgn="auto" hangingPunct="1">
              <a:spcBef>
                <a:spcPts val="0"/>
              </a:spcBef>
              <a:spcAft>
                <a:spcPts val="0"/>
              </a:spcAft>
              <a:buFont typeface="Arial" pitchFamily="34" charset="0"/>
              <a:buNone/>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81B8B0C-E30D-48E7-A414-A5CECE279400}" type="slidenum">
              <a:rPr lang="en-GB" smtClean="0"/>
              <a:pPr eaLnBrk="1" fontAlgn="base" hangingPunct="1">
                <a:spcBef>
                  <a:spcPct val="0"/>
                </a:spcBef>
                <a:spcAft>
                  <a:spcPct val="0"/>
                </a:spcAft>
              </a:pPr>
              <a:t>9</a:t>
            </a:fld>
            <a:endParaRPr lang="en-GB"/>
          </a:p>
        </p:txBody>
      </p:sp>
    </p:spTree>
    <p:extLst>
      <p:ext uri="{BB962C8B-B14F-4D97-AF65-F5344CB8AC3E}">
        <p14:creationId xmlns:p14="http://schemas.microsoft.com/office/powerpoint/2010/main" val="183601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about your school breakfast. </a:t>
            </a:r>
          </a:p>
          <a:p>
            <a:r>
              <a:rPr lang="en-US" dirty="0"/>
              <a:t>Thousands of children around the country are joining</a:t>
            </a:r>
            <a:r>
              <a:rPr lang="en-US" baseline="0" dirty="0"/>
              <a:t> us in </a:t>
            </a:r>
            <a:r>
              <a:rPr lang="en-US" dirty="0"/>
              <a:t>getting the right fuel</a:t>
            </a:r>
            <a:r>
              <a:rPr lang="en-US" baseline="0" dirty="0"/>
              <a:t> for learning</a:t>
            </a:r>
            <a:r>
              <a:rPr lang="en-US" baseline="0" dirty="0" smtClean="0"/>
              <a:t>. Why not join us?</a:t>
            </a:r>
            <a:endParaRPr lang="en-US" baseline="0" dirty="0"/>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DC60F487-03E4-47F2-ADF5-F5A50A782850}" type="slidenum">
              <a:rPr lang="en-GB" smtClean="0"/>
              <a:t>10</a:t>
            </a:fld>
            <a:endParaRPr lang="en-GB"/>
          </a:p>
        </p:txBody>
      </p:sp>
    </p:spTree>
    <p:extLst>
      <p:ext uri="{BB962C8B-B14F-4D97-AF65-F5344CB8AC3E}">
        <p14:creationId xmlns:p14="http://schemas.microsoft.com/office/powerpoint/2010/main" val="211979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0F59BA-CA8B-4569-A5B3-5DA296581990}" type="datetimeFigureOut">
              <a:rPr lang="en-GB" smtClean="0"/>
              <a:t>10/12/2018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73809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0F59BA-CA8B-4569-A5B3-5DA296581990}" type="datetimeFigureOut">
              <a:rPr lang="en-GB" smtClean="0"/>
              <a:t>10/12/2018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415278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0F59BA-CA8B-4569-A5B3-5DA296581990}" type="datetimeFigureOut">
              <a:rPr lang="en-GB" smtClean="0"/>
              <a:t>10/12/2018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198901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BD9EFD8-EF01-4137-9D5F-23C4B0DAF3CD}" type="slidenum">
              <a:rPr lang="en-GB"/>
              <a:pPr>
                <a:defRPr/>
              </a:pPr>
              <a:t>‹#›</a:t>
            </a:fld>
            <a:endParaRPr lang="en-GB"/>
          </a:p>
        </p:txBody>
      </p:sp>
    </p:spTree>
    <p:extLst>
      <p:ext uri="{BB962C8B-B14F-4D97-AF65-F5344CB8AC3E}">
        <p14:creationId xmlns:p14="http://schemas.microsoft.com/office/powerpoint/2010/main" val="3336020103"/>
      </p:ext>
    </p:extLst>
  </p:cSld>
  <p:clrMapOvr>
    <a:masterClrMapping/>
  </p:clrMapOvr>
  <p:transition>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02BF9C02-2106-4045-9AC5-B4A87EEB717D}" type="slidenum">
              <a:rPr lang="en-GB"/>
              <a:pPr>
                <a:defRPr/>
              </a:pPr>
              <a:t>‹#›</a:t>
            </a:fld>
            <a:endParaRPr lang="en-GB"/>
          </a:p>
        </p:txBody>
      </p:sp>
    </p:spTree>
    <p:extLst>
      <p:ext uri="{BB962C8B-B14F-4D97-AF65-F5344CB8AC3E}">
        <p14:creationId xmlns:p14="http://schemas.microsoft.com/office/powerpoint/2010/main" val="2952821858"/>
      </p:ext>
    </p:extLst>
  </p:cSld>
  <p:clrMapOvr>
    <a:masterClrMapping/>
  </p:clrMapOvr>
  <p:transition>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C4A05E23-5857-411E-9D2A-514D7259FDB2}" type="slidenum">
              <a:rPr lang="en-GB"/>
              <a:pPr>
                <a:defRPr/>
              </a:pPr>
              <a:t>‹#›</a:t>
            </a:fld>
            <a:endParaRPr lang="en-GB"/>
          </a:p>
        </p:txBody>
      </p:sp>
    </p:spTree>
    <p:extLst>
      <p:ext uri="{BB962C8B-B14F-4D97-AF65-F5344CB8AC3E}">
        <p14:creationId xmlns:p14="http://schemas.microsoft.com/office/powerpoint/2010/main" val="1067456738"/>
      </p:ext>
    </p:extLst>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0F59BA-CA8B-4569-A5B3-5DA296581990}" type="datetimeFigureOut">
              <a:rPr lang="en-GB" smtClean="0"/>
              <a:t>10/12/2018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74824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0F59BA-CA8B-4569-A5B3-5DA296581990}" type="datetimeFigureOut">
              <a:rPr lang="en-GB" smtClean="0"/>
              <a:t>10/12/2018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96854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0F59BA-CA8B-4569-A5B3-5DA296581990}" type="datetimeFigureOut">
              <a:rPr lang="en-GB" smtClean="0"/>
              <a:t>10/12/2018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121297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0F59BA-CA8B-4569-A5B3-5DA296581990}" type="datetimeFigureOut">
              <a:rPr lang="en-GB" smtClean="0"/>
              <a:t>10/12/2018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41687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0F59BA-CA8B-4569-A5B3-5DA296581990}" type="datetimeFigureOut">
              <a:rPr lang="en-GB" smtClean="0"/>
              <a:t>10/12/2018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36907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F59BA-CA8B-4569-A5B3-5DA296581990}" type="datetimeFigureOut">
              <a:rPr lang="en-GB" smtClean="0"/>
              <a:t>10/12/2018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416982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0F59BA-CA8B-4569-A5B3-5DA296581990}" type="datetimeFigureOut">
              <a:rPr lang="en-GB" smtClean="0"/>
              <a:t>10/12/2018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115914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0F59BA-CA8B-4569-A5B3-5DA296581990}" type="datetimeFigureOut">
              <a:rPr lang="en-GB" smtClean="0"/>
              <a:t>10/12/2018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60533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0F59BA-CA8B-4569-A5B3-5DA296581990}" type="datetimeFigureOut">
              <a:rPr lang="en-GB" smtClean="0"/>
              <a:t>10/12/2018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ADE74A-8B83-4A8C-BDF2-F06D8EDB36BD}" type="slidenum">
              <a:rPr lang="en-GB" smtClean="0"/>
              <a:t>‹#›</a:t>
            </a:fld>
            <a:endParaRPr lang="en-GB"/>
          </a:p>
        </p:txBody>
      </p:sp>
    </p:spTree>
    <p:extLst>
      <p:ext uri="{BB962C8B-B14F-4D97-AF65-F5344CB8AC3E}">
        <p14:creationId xmlns:p14="http://schemas.microsoft.com/office/powerpoint/2010/main" val="16726138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3.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776" t="2143" r="7894" b="-390"/>
          <a:stretch/>
        </p:blipFill>
        <p:spPr>
          <a:xfrm>
            <a:off x="4401" y="0"/>
            <a:ext cx="9217024" cy="6912768"/>
          </a:xfrm>
          <a:prstGeom prst="rect">
            <a:avLst/>
          </a:prstGeom>
        </p:spPr>
      </p:pic>
      <p:sp>
        <p:nvSpPr>
          <p:cNvPr id="14338" name="Title 1"/>
          <p:cNvSpPr>
            <a:spLocks noGrp="1"/>
          </p:cNvSpPr>
          <p:nvPr>
            <p:ph type="title"/>
          </p:nvPr>
        </p:nvSpPr>
        <p:spPr>
          <a:xfrm>
            <a:off x="724481" y="1620180"/>
            <a:ext cx="7776864" cy="3672408"/>
          </a:xfrm>
          <a:solidFill>
            <a:srgbClr val="F89C0E"/>
          </a:solidFill>
          <a:effectLst>
            <a:outerShdw blurRad="50800" dist="50800" dir="5400000" algn="ctr" rotWithShape="0">
              <a:schemeClr val="tx1">
                <a:alpha val="54000"/>
              </a:schemeClr>
            </a:outerShdw>
          </a:effectLst>
        </p:spPr>
        <p:txBody>
          <a:bodyPr>
            <a:normAutofit/>
          </a:bodyPr>
          <a:lstStyle/>
          <a:p>
            <a:pPr algn="ctr" eaLnBrk="1" hangingPunct="1"/>
            <a:r>
              <a:rPr lang="en-GB" sz="6600" dirty="0">
                <a:solidFill>
                  <a:schemeClr val="bg1"/>
                </a:solidFill>
                <a:latin typeface="Century Gothic" panose="020B0502020202020204" pitchFamily="34" charset="0"/>
              </a:rPr>
              <a:t>Who had breakfast </a:t>
            </a:r>
            <a:br>
              <a:rPr lang="en-GB" sz="6600" dirty="0">
                <a:solidFill>
                  <a:schemeClr val="bg1"/>
                </a:solidFill>
                <a:latin typeface="Century Gothic" panose="020B0502020202020204" pitchFamily="34" charset="0"/>
              </a:rPr>
            </a:br>
            <a:r>
              <a:rPr lang="en-GB" sz="6600" dirty="0">
                <a:solidFill>
                  <a:schemeClr val="bg1"/>
                </a:solidFill>
                <a:latin typeface="Century Gothic" panose="020B0502020202020204" pitchFamily="34" charset="0"/>
              </a:rPr>
              <a:t>this morning</a:t>
            </a:r>
            <a:r>
              <a:rPr lang="en-GB" sz="66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287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body" sz="half" idx="4294967295"/>
          </p:nvPr>
        </p:nvSpPr>
        <p:spPr>
          <a:xfrm>
            <a:off x="0" y="188913"/>
            <a:ext cx="9144000" cy="5865812"/>
          </a:xfrm>
          <a:effectLst>
            <a:outerShdw dist="35921" dir="2700000" algn="ctr" rotWithShape="0">
              <a:schemeClr val="bg1"/>
            </a:outerShdw>
          </a:effectLst>
        </p:spPr>
        <p:txBody>
          <a:bodyPr>
            <a:normAutofit/>
          </a:bodyPr>
          <a:lstStyle/>
          <a:p>
            <a:pPr algn="ctr" eaLnBrk="1" hangingPunct="1">
              <a:buFontTx/>
              <a:buNone/>
              <a:defRPr/>
            </a:pPr>
            <a:endParaRPr lang="en-GB" sz="3300" dirty="0">
              <a:solidFill>
                <a:srgbClr val="F89C0E"/>
              </a:solidFill>
              <a:latin typeface="Arial" panose="020B0604020202020204" pitchFamily="34" charset="0"/>
              <a:cs typeface="Arial" panose="020B0604020202020204" pitchFamily="34" charset="0"/>
            </a:endParaRPr>
          </a:p>
          <a:p>
            <a:pPr algn="ctr" eaLnBrk="1" hangingPunct="1">
              <a:buFontTx/>
              <a:buNone/>
              <a:defRPr/>
            </a:pPr>
            <a:endParaRPr lang="en-GB" sz="3300" dirty="0">
              <a:solidFill>
                <a:srgbClr val="F89C0E"/>
              </a:solidFill>
              <a:latin typeface="Century Gothic" panose="020B0502020202020204" pitchFamily="34" charset="0"/>
              <a:cs typeface="Arial" panose="020B0604020202020204" pitchFamily="34" charset="0"/>
            </a:endParaRPr>
          </a:p>
          <a:p>
            <a:pPr algn="ctr" eaLnBrk="1" hangingPunct="1">
              <a:buFontTx/>
              <a:buNone/>
              <a:defRPr/>
            </a:pPr>
            <a:r>
              <a:rPr lang="en-GB" sz="3300" b="1" dirty="0">
                <a:solidFill>
                  <a:srgbClr val="F89C0E"/>
                </a:solidFill>
                <a:latin typeface="Century Gothic" panose="020B0502020202020204" pitchFamily="34" charset="0"/>
                <a:cs typeface="Arial" panose="020B0604020202020204" pitchFamily="34" charset="0"/>
              </a:rPr>
              <a:t>Have you tried a ‘magic’ school breakfast?</a:t>
            </a:r>
          </a:p>
          <a:p>
            <a:pPr algn="ctr" eaLnBrk="1" hangingPunct="1">
              <a:buFontTx/>
              <a:buNone/>
              <a:defRPr/>
            </a:pPr>
            <a:r>
              <a:rPr lang="en-GB" sz="3300" dirty="0">
                <a:solidFill>
                  <a:srgbClr val="F89C0E"/>
                </a:solidFill>
                <a:latin typeface="Century Gothic" panose="020B0502020202020204" pitchFamily="34" charset="0"/>
                <a:cs typeface="Arial" panose="020B0604020202020204" pitchFamily="34" charset="0"/>
              </a:rPr>
              <a:t/>
            </a:r>
            <a:br>
              <a:rPr lang="en-GB" sz="3300" dirty="0">
                <a:solidFill>
                  <a:srgbClr val="F89C0E"/>
                </a:solidFill>
                <a:latin typeface="Century Gothic" panose="020B0502020202020204" pitchFamily="34" charset="0"/>
                <a:cs typeface="Arial" panose="020B0604020202020204" pitchFamily="34" charset="0"/>
              </a:rPr>
            </a:br>
            <a:r>
              <a:rPr lang="en-GB" sz="3300" dirty="0">
                <a:solidFill>
                  <a:srgbClr val="F89C0E"/>
                </a:solidFill>
                <a:latin typeface="Century Gothic" panose="020B0502020202020204" pitchFamily="34" charset="0"/>
                <a:cs typeface="Arial" panose="020B0604020202020204" pitchFamily="34" charset="0"/>
              </a:rPr>
              <a:t>Our school is proud to be part of the National School Breakfast Programme, making sure every child has the right fuel for learning!</a:t>
            </a:r>
          </a:p>
        </p:txBody>
      </p:sp>
      <p:sp>
        <p:nvSpPr>
          <p:cNvPr id="2" name="TextBox 1"/>
          <p:cNvSpPr txBox="1"/>
          <p:nvPr/>
        </p:nvSpPr>
        <p:spPr>
          <a:xfrm>
            <a:off x="1979713" y="3429000"/>
            <a:ext cx="5562088" cy="369332"/>
          </a:xfrm>
          <a:prstGeom prst="rect">
            <a:avLst/>
          </a:prstGeom>
          <a:noFill/>
        </p:spPr>
        <p:txBody>
          <a:bodyPr wrap="square" rtlCol="0">
            <a:spAutoFit/>
          </a:bodyPr>
          <a:lstStyle/>
          <a:p>
            <a:endParaRPr lang="en-US" dirty="0"/>
          </a:p>
        </p:txBody>
      </p:sp>
      <p:sp>
        <p:nvSpPr>
          <p:cNvPr id="4" name="Rectangle 3"/>
          <p:cNvSpPr/>
          <p:nvPr/>
        </p:nvSpPr>
        <p:spPr>
          <a:xfrm>
            <a:off x="0" y="5085184"/>
            <a:ext cx="9144000" cy="1772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5247299"/>
            <a:ext cx="3995936" cy="1448585"/>
          </a:xfrm>
          <a:prstGeom prst="rect">
            <a:avLst/>
          </a:prstGeom>
          <a:ln>
            <a:noFill/>
          </a:ln>
          <a:effectLst>
            <a:outerShdw blurRad="292100" dist="139700" dir="2700000" algn="tl" rotWithShape="0">
              <a:srgbClr val="333333">
                <a:alpha val="0"/>
              </a:srgbClr>
            </a:outerShdw>
          </a:effectLst>
        </p:spPr>
      </p:pic>
    </p:spTree>
    <p:extLst>
      <p:ext uri="{BB962C8B-B14F-4D97-AF65-F5344CB8AC3E}">
        <p14:creationId xmlns:p14="http://schemas.microsoft.com/office/powerpoint/2010/main" val="38055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fade">
                                      <p:cBhvr>
                                        <p:cTn id="7" dur="1000"/>
                                        <p:tgtEl>
                                          <p:spTgt spid="32771">
                                            <p:txEl>
                                              <p:pRg st="2" end="2"/>
                                            </p:txEl>
                                          </p:spTgt>
                                        </p:tgtEl>
                                      </p:cBhvr>
                                    </p:animEffect>
                                    <p:anim calcmode="lin" valueType="num">
                                      <p:cBhvr>
                                        <p:cTn id="8" dur="1000" fill="hold"/>
                                        <p:tgtEl>
                                          <p:spTgt spid="32771">
                                            <p:txEl>
                                              <p:pRg st="2" end="2"/>
                                            </p:txEl>
                                          </p:spTgt>
                                        </p:tgtEl>
                                        <p:attrNameLst>
                                          <p:attrName>ppt_w</p:attrName>
                                        </p:attrNameLst>
                                      </p:cBhvr>
                                      <p:tavLst>
                                        <p:tav tm="0" fmla="#ppt_w*sin(2.5*pi*$)">
                                          <p:val>
                                            <p:fltVal val="0"/>
                                          </p:val>
                                        </p:tav>
                                        <p:tav tm="100000">
                                          <p:val>
                                            <p:fltVal val="1"/>
                                          </p:val>
                                        </p:tav>
                                      </p:tavLst>
                                    </p:anim>
                                    <p:anim calcmode="lin" valueType="num">
                                      <p:cBhvr>
                                        <p:cTn id="9" dur="1000" fill="hold"/>
                                        <p:tgtEl>
                                          <p:spTgt spid="3277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2771">
                                            <p:txEl>
                                              <p:pRg st="3" end="3"/>
                                            </p:txEl>
                                          </p:spTgt>
                                        </p:tgtEl>
                                        <p:attrNameLst>
                                          <p:attrName>style.visibility</p:attrName>
                                        </p:attrNameLst>
                                      </p:cBhvr>
                                      <p:to>
                                        <p:strVal val="visible"/>
                                      </p:to>
                                    </p:set>
                                    <p:animEffect transition="in" filter="fade">
                                      <p:cBhvr>
                                        <p:cTn id="14" dur="1000"/>
                                        <p:tgtEl>
                                          <p:spTgt spid="32771">
                                            <p:txEl>
                                              <p:pRg st="3" end="3"/>
                                            </p:txEl>
                                          </p:spTgt>
                                        </p:tgtEl>
                                      </p:cBhvr>
                                    </p:animEffect>
                                    <p:anim calcmode="lin" valueType="num">
                                      <p:cBhvr>
                                        <p:cTn id="15" dur="1000" fill="hold"/>
                                        <p:tgtEl>
                                          <p:spTgt spid="32771">
                                            <p:txEl>
                                              <p:pRg st="3" end="3"/>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277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1309" y="260648"/>
            <a:ext cx="8229600" cy="1143000"/>
          </a:xfrm>
        </p:spPr>
        <p:txBody>
          <a:bodyPr/>
          <a:lstStyle/>
          <a:p>
            <a:pPr eaLnBrk="1" hangingPunct="1"/>
            <a:r>
              <a:rPr lang="en-GB" b="1" dirty="0">
                <a:solidFill>
                  <a:srgbClr val="F89C0E"/>
                </a:solidFill>
                <a:latin typeface="Century Gothic" panose="020B0502020202020204" pitchFamily="34" charset="0"/>
                <a:cs typeface="Arial Black"/>
              </a:rPr>
              <a:t>What is breakfast?</a:t>
            </a:r>
          </a:p>
        </p:txBody>
      </p:sp>
      <p:sp>
        <p:nvSpPr>
          <p:cNvPr id="3075" name="Rectangle 3"/>
          <p:cNvSpPr>
            <a:spLocks noGrp="1" noChangeArrowheads="1"/>
          </p:cNvSpPr>
          <p:nvPr>
            <p:ph type="body" sz="half" idx="1"/>
          </p:nvPr>
        </p:nvSpPr>
        <p:spPr>
          <a:xfrm>
            <a:off x="395288" y="1916113"/>
            <a:ext cx="4824784" cy="4525962"/>
          </a:xfrm>
        </p:spPr>
        <p:txBody>
          <a:bodyPr>
            <a:normAutofit/>
          </a:bodyPr>
          <a:lstStyle/>
          <a:p>
            <a:r>
              <a:rPr lang="en-GB" sz="2400" dirty="0">
                <a:latin typeface="Century Gothic" panose="020B0502020202020204" pitchFamily="34" charset="0"/>
                <a:cs typeface="Arial" panose="020B0604020202020204" pitchFamily="34" charset="0"/>
              </a:rPr>
              <a:t>Breakfast is the first meal of the day for most people</a:t>
            </a:r>
          </a:p>
          <a:p>
            <a:pPr marL="0" indent="0">
              <a:buNone/>
            </a:pPr>
            <a:endParaRPr lang="en-GB" sz="2400" dirty="0">
              <a:latin typeface="Century Gothic" panose="020B0502020202020204" pitchFamily="34" charset="0"/>
              <a:cs typeface="Arial" panose="020B0604020202020204" pitchFamily="34" charset="0"/>
            </a:endParaRPr>
          </a:p>
          <a:p>
            <a:r>
              <a:rPr lang="en-GB" sz="2400" dirty="0">
                <a:latin typeface="Century Gothic" panose="020B0502020202020204" pitchFamily="34" charset="0"/>
                <a:cs typeface="Arial" panose="020B0604020202020204" pitchFamily="34" charset="0"/>
              </a:rPr>
              <a:t>The word ‘breakfast’ is shortened from ‘</a:t>
            </a:r>
            <a:r>
              <a:rPr lang="en-GB" sz="2400" dirty="0">
                <a:solidFill>
                  <a:schemeClr val="accent2"/>
                </a:solidFill>
                <a:latin typeface="Century Gothic" panose="020B0502020202020204" pitchFamily="34" charset="0"/>
                <a:cs typeface="Arial" panose="020B0604020202020204" pitchFamily="34" charset="0"/>
              </a:rPr>
              <a:t>break</a:t>
            </a:r>
            <a:r>
              <a:rPr lang="en-GB" sz="2400" dirty="0">
                <a:latin typeface="Century Gothic" panose="020B0502020202020204" pitchFamily="34" charset="0"/>
                <a:cs typeface="Arial" panose="020B0604020202020204" pitchFamily="34" charset="0"/>
              </a:rPr>
              <a:t>ing </a:t>
            </a:r>
            <a:r>
              <a:rPr lang="en-GB" sz="2400" dirty="0">
                <a:solidFill>
                  <a:srgbClr val="ED7D31"/>
                </a:solidFill>
                <a:latin typeface="Century Gothic" panose="020B0502020202020204" pitchFamily="34" charset="0"/>
                <a:cs typeface="Arial" panose="020B0604020202020204" pitchFamily="34" charset="0"/>
              </a:rPr>
              <a:t>fast</a:t>
            </a:r>
            <a:r>
              <a:rPr lang="en-GB" sz="2400" dirty="0">
                <a:latin typeface="Century Gothic" panose="020B0502020202020204" pitchFamily="34" charset="0"/>
                <a:cs typeface="Arial" panose="020B0604020202020204" pitchFamily="34" charset="0"/>
              </a:rPr>
              <a:t>’</a:t>
            </a:r>
          </a:p>
          <a:p>
            <a:pPr marL="0" indent="0">
              <a:buNone/>
            </a:pPr>
            <a:endParaRPr lang="en-GB" sz="2400" dirty="0">
              <a:latin typeface="Century Gothic" panose="020B0502020202020204" pitchFamily="34" charset="0"/>
              <a:cs typeface="Arial" panose="020B0604020202020204" pitchFamily="34" charset="0"/>
            </a:endParaRPr>
          </a:p>
          <a:p>
            <a:r>
              <a:rPr lang="en-GB" sz="2400" dirty="0">
                <a:latin typeface="Century Gothic" panose="020B0502020202020204" pitchFamily="34" charset="0"/>
                <a:cs typeface="Arial" panose="020B0604020202020204" pitchFamily="34" charset="0"/>
              </a:rPr>
              <a:t>‘Breaking fast’ means ending a time of not eating</a:t>
            </a:r>
            <a:r>
              <a:rPr lang="mr-IN" sz="2400" dirty="0">
                <a:latin typeface="Century Gothic" panose="020B0502020202020204" pitchFamily="34" charset="0"/>
              </a:rPr>
              <a:t>…</a:t>
            </a:r>
            <a:r>
              <a:rPr lang="en-GB" sz="2400" dirty="0">
                <a:latin typeface="Century Gothic" panose="020B0502020202020204" pitchFamily="34" charset="0"/>
              </a:rPr>
              <a:t> (</a:t>
            </a:r>
            <a:r>
              <a:rPr lang="en-GB" sz="2400" dirty="0">
                <a:latin typeface="Century Gothic" panose="020B0502020202020204" pitchFamily="34" charset="0"/>
                <a:cs typeface="Arial" panose="020B0604020202020204" pitchFamily="34" charset="0"/>
              </a:rPr>
              <a:t>you were fasting while you were asleep!)</a:t>
            </a:r>
          </a:p>
        </p:txBody>
      </p:sp>
      <p:pic>
        <p:nvPicPr>
          <p:cNvPr id="3076" name="Picture 4" descr="dv19780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112" y="2060848"/>
            <a:ext cx="2520280" cy="3116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9427371"/>
      </p:ext>
    </p:extLst>
  </p:cSld>
  <p:clrMapOvr>
    <a:masterClrMapping/>
  </p:clrMapOvr>
  <mc:AlternateContent xmlns:mc="http://schemas.openxmlformats.org/markup-compatibility/2006" xmlns:p14="http://schemas.microsoft.com/office/powerpoint/2010/main">
    <mc:Choice Requires="p14">
      <p:transition p14:dur="250">
        <p:wheel spokes="1"/>
      </p:transition>
    </mc:Choice>
    <mc:Fallback xmlns="">
      <p:transition>
        <p:wheel spokes="1"/>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par>
                                <p:cTn id="10" presetID="6"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1000"/>
                                        <p:tgtEl>
                                          <p:spTgt spid="3076"/>
                                        </p:tgtEl>
                                      </p:cBhvr>
                                    </p:animEffect>
                                  </p:childTnLst>
                                </p:cTn>
                              </p:par>
                            </p:childTnLst>
                          </p:cTn>
                        </p:par>
                        <p:par>
                          <p:cTn id="13" fill="hold">
                            <p:stCondLst>
                              <p:cond delay="1000"/>
                            </p:stCondLst>
                            <p:childTnLst>
                              <p:par>
                                <p:cTn id="14" presetID="45" presetClass="entr" presetSubtype="0" fill="hold" grpId="0" nodeType="afterEffect">
                                  <p:stCondLst>
                                    <p:cond delay="0"/>
                                  </p:stCondLst>
                                  <p:iterate type="lt">
                                    <p:tmPct val="10000"/>
                                  </p:iterate>
                                  <p:childTnLst>
                                    <p:set>
                                      <p:cBhvr>
                                        <p:cTn id="15" dur="1" fill="hold">
                                          <p:stCondLst>
                                            <p:cond delay="0"/>
                                          </p:stCondLst>
                                        </p:cTn>
                                        <p:tgtEl>
                                          <p:spTgt spid="3075">
                                            <p:txEl>
                                              <p:pRg st="0" end="0"/>
                                            </p:txEl>
                                          </p:spTgt>
                                        </p:tgtEl>
                                        <p:attrNameLst>
                                          <p:attrName>style.visibility</p:attrName>
                                        </p:attrNameLst>
                                      </p:cBhvr>
                                      <p:to>
                                        <p:strVal val="visible"/>
                                      </p:to>
                                    </p:set>
                                    <p:animEffect transition="in" filter="fade">
                                      <p:cBhvr>
                                        <p:cTn id="16" dur="250"/>
                                        <p:tgtEl>
                                          <p:spTgt spid="3075">
                                            <p:txEl>
                                              <p:pRg st="0" end="0"/>
                                            </p:txEl>
                                          </p:spTgt>
                                        </p:tgtEl>
                                      </p:cBhvr>
                                    </p:animEffect>
                                    <p:anim calcmode="lin" valueType="num">
                                      <p:cBhvr>
                                        <p:cTn id="17" dur="250" fill="hold"/>
                                        <p:tgtEl>
                                          <p:spTgt spid="3075">
                                            <p:txEl>
                                              <p:pRg st="0" end="0"/>
                                            </p:txEl>
                                          </p:spTgt>
                                        </p:tgtEl>
                                        <p:attrNameLst>
                                          <p:attrName>ppt_w</p:attrName>
                                        </p:attrNameLst>
                                      </p:cBhvr>
                                      <p:tavLst>
                                        <p:tav tm="0" fmla="#ppt_w*sin(2.5*pi*$)">
                                          <p:val>
                                            <p:fltVal val="0"/>
                                          </p:val>
                                        </p:tav>
                                        <p:tav tm="100000">
                                          <p:val>
                                            <p:fltVal val="1"/>
                                          </p:val>
                                        </p:tav>
                                      </p:tavLst>
                                    </p:anim>
                                    <p:anim calcmode="lin" valueType="num">
                                      <p:cBhvr>
                                        <p:cTn id="18" dur="250" fill="hold"/>
                                        <p:tgtEl>
                                          <p:spTgt spid="3075">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2325"/>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250"/>
                                        <p:tgtEl>
                                          <p:spTgt spid="3075">
                                            <p:txEl>
                                              <p:pRg st="2" end="2"/>
                                            </p:txEl>
                                          </p:spTgt>
                                        </p:tgtEl>
                                      </p:cBhvr>
                                    </p:animEffect>
                                    <p:anim calcmode="lin" valueType="num">
                                      <p:cBhvr>
                                        <p:cTn id="23" dur="250" fill="hold"/>
                                        <p:tgtEl>
                                          <p:spTgt spid="3075">
                                            <p:txEl>
                                              <p:pRg st="2" end="2"/>
                                            </p:txEl>
                                          </p:spTgt>
                                        </p:tgtEl>
                                        <p:attrNameLst>
                                          <p:attrName>ppt_w</p:attrName>
                                        </p:attrNameLst>
                                      </p:cBhvr>
                                      <p:tavLst>
                                        <p:tav tm="0" fmla="#ppt_w*sin(2.5*pi*$)">
                                          <p:val>
                                            <p:fltVal val="0"/>
                                          </p:val>
                                        </p:tav>
                                        <p:tav tm="100000">
                                          <p:val>
                                            <p:fltVal val="1"/>
                                          </p:val>
                                        </p:tav>
                                      </p:tavLst>
                                    </p:anim>
                                    <p:anim calcmode="lin" valueType="num">
                                      <p:cBhvr>
                                        <p:cTn id="24" dur="250" fill="hold"/>
                                        <p:tgtEl>
                                          <p:spTgt spid="3075">
                                            <p:txEl>
                                              <p:pRg st="2" end="2"/>
                                            </p:txEl>
                                          </p:spTgt>
                                        </p:tgtEl>
                                        <p:attrNameLst>
                                          <p:attrName>ppt_h</p:attrName>
                                        </p:attrNameLst>
                                      </p:cBhvr>
                                      <p:tavLst>
                                        <p:tav tm="0">
                                          <p:val>
                                            <p:strVal val="#ppt_h"/>
                                          </p:val>
                                        </p:tav>
                                        <p:tav tm="100000">
                                          <p:val>
                                            <p:strVal val="#ppt_h"/>
                                          </p:val>
                                        </p:tav>
                                      </p:tavLst>
                                    </p:anim>
                                  </p:childTnLst>
                                </p:cTn>
                              </p:par>
                            </p:childTnLst>
                          </p:cTn>
                        </p:par>
                        <p:par>
                          <p:cTn id="25" fill="hold">
                            <p:stCondLst>
                              <p:cond delay="3725"/>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250"/>
                                        <p:tgtEl>
                                          <p:spTgt spid="3075">
                                            <p:txEl>
                                              <p:pRg st="4" end="4"/>
                                            </p:txEl>
                                          </p:spTgt>
                                        </p:tgtEl>
                                      </p:cBhvr>
                                    </p:animEffect>
                                    <p:anim calcmode="lin" valueType="num">
                                      <p:cBhvr>
                                        <p:cTn id="29" dur="250" fill="hold"/>
                                        <p:tgtEl>
                                          <p:spTgt spid="3075">
                                            <p:txEl>
                                              <p:pRg st="4" end="4"/>
                                            </p:txEl>
                                          </p:spTgt>
                                        </p:tgtEl>
                                        <p:attrNameLst>
                                          <p:attrName>ppt_w</p:attrName>
                                        </p:attrNameLst>
                                      </p:cBhvr>
                                      <p:tavLst>
                                        <p:tav tm="0" fmla="#ppt_w*sin(2.5*pi*$)">
                                          <p:val>
                                            <p:fltVal val="0"/>
                                          </p:val>
                                        </p:tav>
                                        <p:tav tm="100000">
                                          <p:val>
                                            <p:fltVal val="1"/>
                                          </p:val>
                                        </p:tav>
                                      </p:tavLst>
                                    </p:anim>
                                    <p:anim calcmode="lin" valueType="num">
                                      <p:cBhvr>
                                        <p:cTn id="30" dur="250" fill="hold"/>
                                        <p:tgtEl>
                                          <p:spTgt spid="30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b="1" dirty="0">
                <a:solidFill>
                  <a:srgbClr val="F89C0E"/>
                </a:solidFill>
                <a:latin typeface="Century Gothic" panose="020B0502020202020204" pitchFamily="34" charset="0"/>
                <a:cs typeface="Arial Black"/>
              </a:rPr>
              <a:t>Why is breakfast important?</a:t>
            </a:r>
          </a:p>
        </p:txBody>
      </p:sp>
      <p:sp>
        <p:nvSpPr>
          <p:cNvPr id="18435" name="Content Placeholder 2"/>
          <p:cNvSpPr>
            <a:spLocks noGrp="1"/>
          </p:cNvSpPr>
          <p:nvPr>
            <p:ph idx="1"/>
          </p:nvPr>
        </p:nvSpPr>
        <p:spPr>
          <a:xfrm>
            <a:off x="457200" y="1341438"/>
            <a:ext cx="8229600" cy="5108834"/>
          </a:xfrm>
        </p:spPr>
        <p:txBody>
          <a:bodyPr>
            <a:noAutofit/>
          </a:bodyPr>
          <a:lstStyle/>
          <a:p>
            <a:pPr marL="355600" lvl="1" indent="-273050" eaLnBrk="1" hangingPunct="1">
              <a:buFont typeface="Arial" charset="0"/>
              <a:buNone/>
            </a:pPr>
            <a:endParaRPr lang="en-GB" sz="2000" dirty="0"/>
          </a:p>
          <a:p>
            <a:pPr marL="355600" lvl="1" indent="-273050" eaLnBrk="1" hangingPunct="1">
              <a:lnSpc>
                <a:spcPct val="70000"/>
              </a:lnSpc>
              <a:buFont typeface="Arial" charset="0"/>
              <a:buNone/>
            </a:pPr>
            <a:r>
              <a:rPr lang="en-GB" sz="2400" b="1" dirty="0">
                <a:latin typeface="Century Gothic" panose="020B0502020202020204" pitchFamily="34" charset="0"/>
                <a:cs typeface="Arial" panose="020B0604020202020204" pitchFamily="34" charset="0"/>
              </a:rPr>
              <a:t>Breakfast</a:t>
            </a:r>
            <a:br>
              <a:rPr lang="en-GB" sz="2400" b="1" dirty="0">
                <a:latin typeface="Century Gothic" panose="020B0502020202020204" pitchFamily="34" charset="0"/>
                <a:cs typeface="Arial" panose="020B0604020202020204" pitchFamily="34" charset="0"/>
              </a:rPr>
            </a:br>
            <a:endParaRPr lang="en-GB" sz="2400" b="1"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helps our bodies to </a:t>
            </a:r>
            <a:r>
              <a:rPr lang="en-GB" sz="2400" b="1" dirty="0">
                <a:latin typeface="Century Gothic" panose="020B0502020202020204" pitchFamily="34" charset="0"/>
                <a:cs typeface="Arial" panose="020B0604020202020204" pitchFamily="34" charset="0"/>
              </a:rPr>
              <a:t>wake up </a:t>
            </a:r>
            <a:r>
              <a:rPr lang="en-GB" sz="2400" dirty="0">
                <a:latin typeface="Century Gothic" panose="020B0502020202020204" pitchFamily="34" charset="0"/>
                <a:cs typeface="Arial" panose="020B0604020202020204" pitchFamily="34" charset="0"/>
              </a:rPr>
              <a:t>in the morning</a:t>
            </a:r>
          </a:p>
          <a:p>
            <a:pPr marL="355600" lvl="1" indent="-273050" eaLnBrk="1" hangingPunct="1">
              <a:lnSpc>
                <a:spcPct val="70000"/>
              </a:lnSpc>
              <a:buFont typeface="Arial" charset="0"/>
              <a:buChar char="•"/>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gives </a:t>
            </a:r>
            <a:r>
              <a:rPr lang="en-GB" sz="2400" b="1" dirty="0">
                <a:latin typeface="Century Gothic" panose="020B0502020202020204" pitchFamily="34" charset="0"/>
                <a:cs typeface="Arial" panose="020B0604020202020204" pitchFamily="34" charset="0"/>
              </a:rPr>
              <a:t>energy</a:t>
            </a:r>
            <a:r>
              <a:rPr lang="en-GB" sz="2400" dirty="0">
                <a:latin typeface="Century Gothic" panose="020B0502020202020204" pitchFamily="34" charset="0"/>
                <a:cs typeface="Arial" panose="020B0604020202020204" pitchFamily="34" charset="0"/>
              </a:rPr>
              <a:t> to our bodies and brains</a:t>
            </a:r>
          </a:p>
          <a:p>
            <a:pPr marL="355600" lvl="1" indent="-273050" eaLnBrk="1" hangingPunct="1">
              <a:lnSpc>
                <a:spcPct val="70000"/>
              </a:lnSpc>
              <a:buFont typeface="Arial" charset="0"/>
              <a:buChar char="•"/>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b="1" dirty="0">
                <a:latin typeface="Century Gothic" panose="020B0502020202020204" pitchFamily="34" charset="0"/>
                <a:cs typeface="Arial" panose="020B0604020202020204" pitchFamily="34" charset="0"/>
              </a:rPr>
              <a:t>stops us feeling hungry </a:t>
            </a:r>
            <a:r>
              <a:rPr lang="en-GB" sz="2400" dirty="0">
                <a:latin typeface="Century Gothic" panose="020B0502020202020204" pitchFamily="34" charset="0"/>
                <a:cs typeface="Arial" panose="020B0604020202020204" pitchFamily="34" charset="0"/>
              </a:rPr>
              <a:t>before lunch</a:t>
            </a:r>
          </a:p>
          <a:p>
            <a:pPr marL="355600" lvl="1" indent="-273050" eaLnBrk="1" hangingPunct="1">
              <a:lnSpc>
                <a:spcPct val="70000"/>
              </a:lnSpc>
              <a:buFont typeface="Arial" charset="0"/>
              <a:buChar char="•"/>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helps us to </a:t>
            </a:r>
            <a:r>
              <a:rPr lang="en-GB" sz="2400" b="1" dirty="0">
                <a:latin typeface="Century Gothic" panose="020B0502020202020204" pitchFamily="34" charset="0"/>
                <a:cs typeface="Arial" panose="020B0604020202020204" pitchFamily="34" charset="0"/>
              </a:rPr>
              <a:t>think better and faster</a:t>
            </a:r>
          </a:p>
          <a:p>
            <a:pPr marL="355600" lvl="1" indent="-273050" eaLnBrk="1" hangingPunct="1">
              <a:lnSpc>
                <a:spcPct val="70000"/>
              </a:lnSpc>
              <a:buFont typeface="Arial" charset="0"/>
              <a:buChar char="•"/>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stops us feeling tired and grumpy</a:t>
            </a:r>
          </a:p>
          <a:p>
            <a:pPr marL="355600" lvl="1" indent="-273050" eaLnBrk="1" hangingPunct="1">
              <a:lnSpc>
                <a:spcPct val="70000"/>
              </a:lnSpc>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can help us </a:t>
            </a:r>
            <a:r>
              <a:rPr lang="en-GB" sz="2400" b="1" dirty="0">
                <a:latin typeface="Century Gothic" panose="020B0502020202020204" pitchFamily="34" charset="0"/>
                <a:cs typeface="Arial" panose="020B0604020202020204" pitchFamily="34" charset="0"/>
              </a:rPr>
              <a:t>stay a healthy weight</a:t>
            </a:r>
            <a:r>
              <a:rPr lang="en-GB" sz="2400" dirty="0">
                <a:latin typeface="Century Gothic" panose="020B0502020202020204" pitchFamily="34" charset="0"/>
                <a:cs typeface="Arial" panose="020B0604020202020204" pitchFamily="34" charset="0"/>
              </a:rPr>
              <a:t>.</a:t>
            </a:r>
          </a:p>
        </p:txBody>
      </p:sp>
      <p:pic>
        <p:nvPicPr>
          <p:cNvPr id="18436" name="Picture 3" descr="\\bnf01\Company\Shared\BNF Photographs\iStock Photo Images\Foods and drinks\Protein_Boiled egg.jpg"/>
          <p:cNvPicPr>
            <a:picLocks noChangeAspect="1" noChangeArrowheads="1"/>
          </p:cNvPicPr>
          <p:nvPr/>
        </p:nvPicPr>
        <p:blipFill>
          <a:blip r:embed="rId3">
            <a:extLst>
              <a:ext uri="{28A0092B-C50C-407E-A947-70E740481C1C}">
                <a14:useLocalDpi xmlns:a14="http://schemas.microsoft.com/office/drawing/2010/main" val="0"/>
              </a:ext>
            </a:extLst>
          </a:blip>
          <a:srcRect l="21159" t="9660" r="20131" b="8607"/>
          <a:stretch>
            <a:fillRect/>
          </a:stretch>
        </p:blipFill>
        <p:spPr bwMode="auto">
          <a:xfrm>
            <a:off x="6660232" y="2852936"/>
            <a:ext cx="1662472" cy="3199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80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 calcmode="lin" valueType="num">
                                      <p:cBhvr additive="base">
                                        <p:cTn id="1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 calcmode="lin" valueType="num">
                                      <p:cBhvr additive="base">
                                        <p:cTn id="17"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 calcmode="lin" valueType="num">
                                      <p:cBhvr additive="base">
                                        <p:cTn id="22" dur="1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400"/>
                                  </p:stCondLst>
                                  <p:childTnLst>
                                    <p:set>
                                      <p:cBhvr>
                                        <p:cTn id="26" dur="1" fill="hold">
                                          <p:stCondLst>
                                            <p:cond delay="0"/>
                                          </p:stCondLst>
                                        </p:cTn>
                                        <p:tgtEl>
                                          <p:spTgt spid="18435">
                                            <p:txEl>
                                              <p:pRg st="8" end="8"/>
                                            </p:txEl>
                                          </p:spTgt>
                                        </p:tgtEl>
                                        <p:attrNameLst>
                                          <p:attrName>style.visibility</p:attrName>
                                        </p:attrNameLst>
                                      </p:cBhvr>
                                      <p:to>
                                        <p:strVal val="visible"/>
                                      </p:to>
                                    </p:set>
                                    <p:anim calcmode="lin" valueType="num">
                                      <p:cBhvr additive="base">
                                        <p:cTn id="27" dur="10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900"/>
                            </p:stCondLst>
                            <p:childTnLst>
                              <p:par>
                                <p:cTn id="30" presetID="2" presetClass="entr" presetSubtype="4" fill="hold" nodeType="afterEffect">
                                  <p:stCondLst>
                                    <p:cond delay="0"/>
                                  </p:stCondLst>
                                  <p:childTnLst>
                                    <p:set>
                                      <p:cBhvr>
                                        <p:cTn id="31" dur="1" fill="hold">
                                          <p:stCondLst>
                                            <p:cond delay="0"/>
                                          </p:stCondLst>
                                        </p:cTn>
                                        <p:tgtEl>
                                          <p:spTgt spid="18435">
                                            <p:txEl>
                                              <p:pRg st="10" end="10"/>
                                            </p:txEl>
                                          </p:spTgt>
                                        </p:tgtEl>
                                        <p:attrNameLst>
                                          <p:attrName>style.visibility</p:attrName>
                                        </p:attrNameLst>
                                      </p:cBhvr>
                                      <p:to>
                                        <p:strVal val="visible"/>
                                      </p:to>
                                    </p:set>
                                    <p:anim calcmode="lin" valueType="num">
                                      <p:cBhvr additive="base">
                                        <p:cTn id="32" dur="10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8435">
                                            <p:txEl>
                                              <p:pRg st="10" end="1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900"/>
                            </p:stCondLst>
                            <p:childTnLst>
                              <p:par>
                                <p:cTn id="35" presetID="2" presetClass="entr" presetSubtype="4" fill="hold" nodeType="afterEffect">
                                  <p:stCondLst>
                                    <p:cond delay="0"/>
                                  </p:stCondLst>
                                  <p:childTnLst>
                                    <p:set>
                                      <p:cBhvr>
                                        <p:cTn id="36" dur="1" fill="hold">
                                          <p:stCondLst>
                                            <p:cond delay="0"/>
                                          </p:stCondLst>
                                        </p:cTn>
                                        <p:tgtEl>
                                          <p:spTgt spid="18435">
                                            <p:txEl>
                                              <p:pRg st="12" end="12"/>
                                            </p:txEl>
                                          </p:spTgt>
                                        </p:tgtEl>
                                        <p:attrNameLst>
                                          <p:attrName>style.visibility</p:attrName>
                                        </p:attrNameLst>
                                      </p:cBhvr>
                                      <p:to>
                                        <p:strVal val="visible"/>
                                      </p:to>
                                    </p:set>
                                    <p:anim calcmode="lin" valueType="num">
                                      <p:cBhvr additive="base">
                                        <p:cTn id="37" dur="1000" fill="hold"/>
                                        <p:tgtEl>
                                          <p:spTgt spid="18435">
                                            <p:txEl>
                                              <p:pRg st="12" end="1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843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GB" b="1" dirty="0">
                <a:solidFill>
                  <a:srgbClr val="F89C0E"/>
                </a:solidFill>
                <a:latin typeface="Century Gothic" panose="020B0502020202020204" pitchFamily="34" charset="0"/>
                <a:cs typeface="Arial Black"/>
              </a:rPr>
              <a:t>Breakfast is especially important for children!</a:t>
            </a:r>
          </a:p>
        </p:txBody>
      </p:sp>
      <p:sp>
        <p:nvSpPr>
          <p:cNvPr id="4" name="Content Placeholder 3"/>
          <p:cNvSpPr>
            <a:spLocks noGrp="1"/>
          </p:cNvSpPr>
          <p:nvPr>
            <p:ph idx="1"/>
          </p:nvPr>
        </p:nvSpPr>
        <p:spPr>
          <a:xfrm>
            <a:off x="539552" y="1844824"/>
            <a:ext cx="7886700" cy="4187445"/>
          </a:xfrm>
        </p:spPr>
        <p:txBody>
          <a:bodyPr>
            <a:noAutofit/>
          </a:bodyPr>
          <a:lstStyle/>
          <a:p>
            <a:r>
              <a:rPr lang="en-US" sz="2400" dirty="0">
                <a:latin typeface="Century Gothic" panose="020B0502020202020204" pitchFamily="34" charset="0"/>
                <a:cs typeface="Arial" panose="020B0604020202020204" pitchFamily="34" charset="0"/>
              </a:rPr>
              <a:t>Your brain needs energy for </a:t>
            </a:r>
          </a:p>
          <a:p>
            <a:pPr marL="0" indent="0">
              <a:buNone/>
            </a:pPr>
            <a:r>
              <a:rPr lang="en-US" sz="2400" dirty="0">
                <a:latin typeface="Century Gothic" panose="020B0502020202020204" pitchFamily="34" charset="0"/>
                <a:cs typeface="Arial" panose="020B0604020202020204" pitchFamily="34" charset="0"/>
              </a:rPr>
              <a:t>   you to think!</a:t>
            </a:r>
            <a:br>
              <a:rPr lang="en-US" sz="2400" dirty="0">
                <a:latin typeface="Century Gothic" panose="020B0502020202020204" pitchFamily="34" charset="0"/>
                <a:cs typeface="Arial" panose="020B0604020202020204" pitchFamily="34" charset="0"/>
              </a:rPr>
            </a:br>
            <a:r>
              <a:rPr lang="en-US" sz="2400" dirty="0">
                <a:latin typeface="Century Gothic" panose="020B0502020202020204" pitchFamily="34" charset="0"/>
                <a:cs typeface="Arial" panose="020B0604020202020204" pitchFamily="34" charset="0"/>
              </a:rPr>
              <a:t> </a:t>
            </a:r>
          </a:p>
          <a:p>
            <a:r>
              <a:rPr lang="en-US" sz="2400" dirty="0">
                <a:latin typeface="Century Gothic" panose="020B0502020202020204" pitchFamily="34" charset="0"/>
                <a:cs typeface="Arial" panose="020B0604020202020204" pitchFamily="34" charset="0"/>
              </a:rPr>
              <a:t>Your body needs energy for </a:t>
            </a:r>
          </a:p>
          <a:p>
            <a:pPr marL="0" indent="0">
              <a:buNone/>
            </a:pPr>
            <a:r>
              <a:rPr lang="en-US" sz="2400" dirty="0">
                <a:latin typeface="Century Gothic" panose="020B0502020202020204" pitchFamily="34" charset="0"/>
                <a:cs typeface="Arial" panose="020B0604020202020204" pitchFamily="34" charset="0"/>
              </a:rPr>
              <a:t>   you to run and play</a:t>
            </a:r>
            <a:br>
              <a:rPr lang="en-US" sz="2400" dirty="0">
                <a:latin typeface="Century Gothic" panose="020B0502020202020204" pitchFamily="34" charset="0"/>
                <a:cs typeface="Arial" panose="020B0604020202020204" pitchFamily="34" charset="0"/>
              </a:rPr>
            </a:br>
            <a:endParaRPr lang="en-US" sz="2400" dirty="0">
              <a:latin typeface="Century Gothic" panose="020B0502020202020204" pitchFamily="34" charset="0"/>
              <a:cs typeface="Arial" panose="020B0604020202020204" pitchFamily="34" charset="0"/>
            </a:endParaRPr>
          </a:p>
          <a:p>
            <a:r>
              <a:rPr lang="en-US" sz="2400" dirty="0">
                <a:latin typeface="Century Gothic" panose="020B0502020202020204" pitchFamily="34" charset="0"/>
                <a:cs typeface="Arial" panose="020B0604020202020204" pitchFamily="34" charset="0"/>
              </a:rPr>
              <a:t>Without the right fuel in </a:t>
            </a:r>
          </a:p>
          <a:p>
            <a:pPr marL="0" indent="0">
              <a:buNone/>
            </a:pPr>
            <a:r>
              <a:rPr lang="en-US" sz="2400" dirty="0">
                <a:latin typeface="Century Gothic" panose="020B0502020202020204" pitchFamily="34" charset="0"/>
                <a:cs typeface="Arial" panose="020B0604020202020204" pitchFamily="34" charset="0"/>
              </a:rPr>
              <a:t>  your tummy, it’s harder to </a:t>
            </a:r>
          </a:p>
          <a:p>
            <a:pPr marL="0" indent="0">
              <a:buNone/>
            </a:pPr>
            <a:r>
              <a:rPr lang="en-US" sz="2400" dirty="0">
                <a:latin typeface="Century Gothic" panose="020B0502020202020204" pitchFamily="34" charset="0"/>
                <a:cs typeface="Arial" panose="020B0604020202020204" pitchFamily="34" charset="0"/>
              </a:rPr>
              <a:t>  concentrate, to think clearly </a:t>
            </a:r>
          </a:p>
          <a:p>
            <a:pPr marL="0" indent="0">
              <a:buNone/>
            </a:pPr>
            <a:r>
              <a:rPr lang="en-US" sz="2400" dirty="0">
                <a:latin typeface="Century Gothic" panose="020B0502020202020204" pitchFamily="34" charset="0"/>
                <a:cs typeface="Arial" panose="020B0604020202020204" pitchFamily="34" charset="0"/>
              </a:rPr>
              <a:t>  in lessons and to be fast and strong in PE</a:t>
            </a:r>
          </a:p>
          <a:p>
            <a:endParaRPr lang="en-GB" sz="2400" dirty="0"/>
          </a:p>
        </p:txBody>
      </p:sp>
      <p:sp>
        <p:nvSpPr>
          <p:cNvPr id="9" name="Rectangle 2"/>
          <p:cNvSpPr txBox="1">
            <a:spLocks noChangeArrowheads="1"/>
          </p:cNvSpPr>
          <p:nvPr/>
        </p:nvSpPr>
        <p:spPr>
          <a:xfrm>
            <a:off x="539552" y="332656"/>
            <a:ext cx="8147248" cy="10849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988840"/>
            <a:ext cx="3438128" cy="3177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6363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ppt_w</p:attrName>
                                        </p:attrNameLst>
                                      </p:cBhvr>
                                      <p:tavLst>
                                        <p:tav tm="0">
                                          <p:val>
                                            <p:strVal val="#ppt_w*0.70"/>
                                          </p:val>
                                        </p:tav>
                                        <p:tav tm="100000">
                                          <p:val>
                                            <p:strVal val="#ppt_w"/>
                                          </p:val>
                                        </p:tav>
                                      </p:tavLst>
                                    </p:anim>
                                    <p:anim calcmode="lin" valueType="num">
                                      <p:cBhvr>
                                        <p:cTn id="8" dur="2000" fill="hold"/>
                                        <p:tgtEl>
                                          <p:spTgt spid="4098"/>
                                        </p:tgtEl>
                                        <p:attrNameLst>
                                          <p:attrName>ppt_h</p:attrName>
                                        </p:attrNameLst>
                                      </p:cBhvr>
                                      <p:tavLst>
                                        <p:tav tm="0">
                                          <p:val>
                                            <p:strVal val="#ppt_h"/>
                                          </p:val>
                                        </p:tav>
                                        <p:tav tm="100000">
                                          <p:val>
                                            <p:strVal val="#ppt_h"/>
                                          </p:val>
                                        </p:tav>
                                      </p:tavLst>
                                    </p:anim>
                                    <p:animEffect transition="in" filter="fade">
                                      <p:cBhvr>
                                        <p:cTn id="9" dur="2000"/>
                                        <p:tgtEl>
                                          <p:spTgt spid="4098"/>
                                        </p:tgtEl>
                                      </p:cBhvr>
                                    </p:animEffec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499"/>
                                          </p:stCondLst>
                                        </p:cTn>
                                        <p:tgtEl>
                                          <p:spTgt spid="4">
                                            <p:txEl>
                                              <p:pRg st="0" end="0"/>
                                            </p:txEl>
                                          </p:spTgt>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0"/>
                                  </p:stCondLst>
                                  <p:childTnLst>
                                    <p:set>
                                      <p:cBhvr>
                                        <p:cTn id="15" dur="1" fill="hold">
                                          <p:stCondLst>
                                            <p:cond delay="499"/>
                                          </p:stCondLst>
                                        </p:cTn>
                                        <p:tgtEl>
                                          <p:spTgt spid="4">
                                            <p:txEl>
                                              <p:pRg st="1" end="1"/>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0"/>
                                  </p:stCondLst>
                                  <p:childTnLst>
                                    <p:set>
                                      <p:cBhvr>
                                        <p:cTn id="21"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817240" y="249112"/>
            <a:ext cx="7787208" cy="803624"/>
          </a:xfrm>
        </p:spPr>
        <p:txBody>
          <a:bodyPr>
            <a:normAutofit/>
          </a:bodyPr>
          <a:lstStyle/>
          <a:p>
            <a:pPr eaLnBrk="1" hangingPunct="1"/>
            <a:r>
              <a:rPr lang="en-GB" b="1" dirty="0">
                <a:solidFill>
                  <a:srgbClr val="F89C0E"/>
                </a:solidFill>
                <a:latin typeface="Century Gothic" panose="020B0502020202020204" pitchFamily="34" charset="0"/>
                <a:cs typeface="Arial Black"/>
              </a:rPr>
              <a:t>Here are some </a:t>
            </a:r>
            <a:r>
              <a:rPr lang="en-GB" b="1" dirty="0" smtClean="0">
                <a:solidFill>
                  <a:srgbClr val="F89C0E"/>
                </a:solidFill>
                <a:latin typeface="Century Gothic" panose="020B0502020202020204" pitchFamily="34" charset="0"/>
                <a:cs typeface="Arial Black"/>
              </a:rPr>
              <a:t>smarter choices</a:t>
            </a:r>
            <a:r>
              <a:rPr lang="en-GB" b="1" dirty="0">
                <a:solidFill>
                  <a:srgbClr val="F89C0E"/>
                </a:solidFill>
                <a:latin typeface="Century Gothic" panose="020B0502020202020204" pitchFamily="34" charset="0"/>
                <a:cs typeface="Arial Black"/>
              </a:rPr>
              <a:t>…</a:t>
            </a:r>
            <a:endParaRPr lang="en-GB" b="1" dirty="0">
              <a:solidFill>
                <a:srgbClr val="FF0000"/>
              </a:solidFill>
              <a:latin typeface="Century Gothic" panose="020B0502020202020204" pitchFamily="34" charset="0"/>
              <a:cs typeface="Arial Black"/>
            </a:endParaRPr>
          </a:p>
        </p:txBody>
      </p:sp>
      <p:pic>
        <p:nvPicPr>
          <p:cNvPr id="19461" name="Picture 6" descr="\\bnf01\Company\Shared\BNF Photographs\iStock Photo Images\Foods and drinks\Fruit_Berries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84984"/>
            <a:ext cx="2460625" cy="1355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Picture 9" descr="\\bnf01\Company\Shared\BNF Photographs\iStock Photo Images\Foods and drinks\Protein_Boiled egg.jpg"/>
          <p:cNvPicPr>
            <a:picLocks noChangeAspect="1" noChangeArrowheads="1"/>
          </p:cNvPicPr>
          <p:nvPr/>
        </p:nvPicPr>
        <p:blipFill>
          <a:blip r:embed="rId4">
            <a:extLst>
              <a:ext uri="{28A0092B-C50C-407E-A947-70E740481C1C}">
                <a14:useLocalDpi xmlns:a14="http://schemas.microsoft.com/office/drawing/2010/main" val="0"/>
              </a:ext>
            </a:extLst>
          </a:blip>
          <a:srcRect l="19762" t="8420" r="18869" b="7474"/>
          <a:stretch>
            <a:fillRect/>
          </a:stretch>
        </p:blipFill>
        <p:spPr bwMode="auto">
          <a:xfrm>
            <a:off x="4283968" y="3140968"/>
            <a:ext cx="960438" cy="1774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5" name="Picture 10" descr="\\bnf01\Company\Shared\BNF Photographs\iStock Photo Images\Foods and drinks\Orange juice.jpg"/>
          <p:cNvPicPr>
            <a:picLocks noChangeAspect="1" noChangeArrowheads="1"/>
          </p:cNvPicPr>
          <p:nvPr/>
        </p:nvPicPr>
        <p:blipFill rotWithShape="1">
          <a:blip r:embed="rId5">
            <a:extLst>
              <a:ext uri="{28A0092B-C50C-407E-A947-70E740481C1C}">
                <a14:useLocalDpi xmlns:a14="http://schemas.microsoft.com/office/drawing/2010/main" val="0"/>
              </a:ext>
            </a:extLst>
          </a:blip>
          <a:srcRect t="12313"/>
          <a:stretch/>
        </p:blipFill>
        <p:spPr bwMode="auto">
          <a:xfrm>
            <a:off x="5220072" y="5085184"/>
            <a:ext cx="1293222" cy="1490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6" name="Picture 11" descr="\\bnf01\Company\Shared\BNF Photographs\iStock Photo Images\Foods and drinks\Starchy_Breakfast cereal.jpg"/>
          <p:cNvPicPr>
            <a:picLocks noChangeAspect="1" noChangeArrowheads="1"/>
          </p:cNvPicPr>
          <p:nvPr/>
        </p:nvPicPr>
        <p:blipFill rotWithShape="1">
          <a:blip r:embed="rId6">
            <a:extLst>
              <a:ext uri="{28A0092B-C50C-407E-A947-70E740481C1C}">
                <a14:useLocalDpi xmlns:a14="http://schemas.microsoft.com/office/drawing/2010/main" val="0"/>
              </a:ext>
            </a:extLst>
          </a:blip>
          <a:srcRect l="4387" t="3238" r="7743" b="-1959"/>
          <a:stretch/>
        </p:blipFill>
        <p:spPr bwMode="auto">
          <a:xfrm>
            <a:off x="827584" y="1412776"/>
            <a:ext cx="2088232"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7" name="Picture 12" descr="\\bnf01\Company\Shared\BNF Photographs\iStock Photo Images\Foods and drinks\Corn flakes.jpg"/>
          <p:cNvPicPr>
            <a:picLocks noChangeAspect="1" noChangeArrowheads="1"/>
          </p:cNvPicPr>
          <p:nvPr/>
        </p:nvPicPr>
        <p:blipFill>
          <a:blip r:embed="rId7">
            <a:extLst>
              <a:ext uri="{28A0092B-C50C-407E-A947-70E740481C1C}">
                <a14:useLocalDpi xmlns:a14="http://schemas.microsoft.com/office/drawing/2010/main" val="0"/>
              </a:ext>
            </a:extLst>
          </a:blip>
          <a:srcRect b="11220"/>
          <a:stretch>
            <a:fillRect/>
          </a:stretch>
        </p:blipFill>
        <p:spPr bwMode="auto">
          <a:xfrm>
            <a:off x="1763688" y="5329954"/>
            <a:ext cx="2109788" cy="111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8" name="Picture 13" descr="\\bnf01\Company\Shared\BNF Photographs\iStock Photo Images\Foods and drinks\Starchy food_Bread_Bagel.jpg"/>
          <p:cNvPicPr>
            <a:picLocks noChangeAspect="1" noChangeArrowheads="1"/>
          </p:cNvPicPr>
          <p:nvPr/>
        </p:nvPicPr>
        <p:blipFill rotWithShape="1">
          <a:blip r:embed="rId8">
            <a:extLst>
              <a:ext uri="{28A0092B-C50C-407E-A947-70E740481C1C}">
                <a14:useLocalDpi xmlns:a14="http://schemas.microsoft.com/office/drawing/2010/main" val="0"/>
              </a:ext>
            </a:extLst>
          </a:blip>
          <a:srcRect l="17973" t="2840" r="14265" b="-13852"/>
          <a:stretch/>
        </p:blipFill>
        <p:spPr bwMode="auto">
          <a:xfrm>
            <a:off x="3707904" y="1556792"/>
            <a:ext cx="1368152" cy="1398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0" name="Picture 15" descr="\\bnf01\Company\Shared\BNF Photographs\iStock Photo Images\Foods and drinks\Fruit_Banana.jpg"/>
          <p:cNvPicPr>
            <a:picLocks noChangeAspect="1" noChangeArrowheads="1"/>
          </p:cNvPicPr>
          <p:nvPr/>
        </p:nvPicPr>
        <p:blipFill rotWithShape="1">
          <a:blip r:embed="rId9">
            <a:extLst>
              <a:ext uri="{28A0092B-C50C-407E-A947-70E740481C1C}">
                <a14:useLocalDpi xmlns:a14="http://schemas.microsoft.com/office/drawing/2010/main" val="0"/>
              </a:ext>
            </a:extLst>
          </a:blip>
          <a:srcRect t="10025" r="2590"/>
          <a:stretch/>
        </p:blipFill>
        <p:spPr bwMode="auto">
          <a:xfrm>
            <a:off x="6156176" y="1556792"/>
            <a:ext cx="2081436" cy="1069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https://www.abbottnutrition.co.uk/media/8699/porridg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2160" y="3356992"/>
            <a:ext cx="2124236" cy="1532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 name="Picture 11" descr="\\bnf01\Company\Shared\BNF Photographs\iStock Photo Images\Foods and drinks\Starchy_Breakfast cereal.jpg"/>
          <p:cNvPicPr>
            <a:picLocks noChangeAspect="1" noChangeArrowheads="1"/>
          </p:cNvPicPr>
          <p:nvPr/>
        </p:nvPicPr>
        <p:blipFill rotWithShape="1">
          <a:blip r:embed="rId6">
            <a:extLst>
              <a:ext uri="{28A0092B-C50C-407E-A947-70E740481C1C}">
                <a14:useLocalDpi xmlns:a14="http://schemas.microsoft.com/office/drawing/2010/main" val="0"/>
              </a:ext>
            </a:extLst>
          </a:blip>
          <a:srcRect l="4387" t="3238" r="7743" b="-1959"/>
          <a:stretch/>
        </p:blipFill>
        <p:spPr bwMode="auto">
          <a:xfrm>
            <a:off x="912168" y="1385732"/>
            <a:ext cx="2088232" cy="1368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bnf01\Company\Shared\BNF Photographs\iStock Photo Images\Foods and drinks\Starchy food_Bread_Bagel.jpg"/>
          <p:cNvPicPr>
            <a:picLocks noChangeAspect="1" noChangeArrowheads="1"/>
          </p:cNvPicPr>
          <p:nvPr/>
        </p:nvPicPr>
        <p:blipFill rotWithShape="1">
          <a:blip r:embed="rId8">
            <a:extLst>
              <a:ext uri="{28A0092B-C50C-407E-A947-70E740481C1C}">
                <a14:useLocalDpi xmlns:a14="http://schemas.microsoft.com/office/drawing/2010/main" val="0"/>
              </a:ext>
            </a:extLst>
          </a:blip>
          <a:srcRect l="17973" t="2840" r="14265" b="-13852"/>
          <a:stretch/>
        </p:blipFill>
        <p:spPr bwMode="auto">
          <a:xfrm>
            <a:off x="3792488" y="1529748"/>
            <a:ext cx="1368152" cy="1398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7098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b="1" dirty="0" smtClean="0">
                <a:solidFill>
                  <a:srgbClr val="F89C0E"/>
                </a:solidFill>
                <a:latin typeface="Century Gothic" panose="020B0502020202020204" pitchFamily="34" charset="0"/>
                <a:cs typeface="Arial Black"/>
              </a:rPr>
              <a:t>Beware sugary cereals!</a:t>
            </a:r>
            <a:endParaRPr lang="en-GB" b="1" dirty="0">
              <a:solidFill>
                <a:srgbClr val="FF0000"/>
              </a:solidFill>
              <a:latin typeface="Century Gothic" panose="020B0502020202020204" pitchFamily="34" charset="0"/>
              <a:cs typeface="Arial Black"/>
            </a:endParaRPr>
          </a:p>
        </p:txBody>
      </p:sp>
      <p:sp>
        <p:nvSpPr>
          <p:cNvPr id="15364" name="Rectangle 4"/>
          <p:cNvSpPr>
            <a:spLocks noGrp="1" noChangeArrowheads="1"/>
          </p:cNvSpPr>
          <p:nvPr>
            <p:ph type="body" sz="half" idx="1"/>
          </p:nvPr>
        </p:nvSpPr>
        <p:spPr>
          <a:xfrm>
            <a:off x="457200" y="1412776"/>
            <a:ext cx="8075613" cy="4713387"/>
          </a:xfrm>
          <a:noFill/>
        </p:spPr>
        <p:txBody>
          <a:bodyPr>
            <a:normAutofit/>
          </a:bodyPr>
          <a:lstStyle/>
          <a:p>
            <a:pPr marL="0" indent="0" eaLnBrk="1" hangingPunct="1">
              <a:buNone/>
            </a:pPr>
            <a:r>
              <a:rPr lang="en-GB" sz="2400" dirty="0" smtClean="0">
                <a:latin typeface="Century Gothic" panose="020B0502020202020204" pitchFamily="34" charset="0"/>
                <a:cs typeface="Arial" panose="020B0604020202020204" pitchFamily="34" charset="0"/>
              </a:rPr>
              <a:t>Here </a:t>
            </a:r>
            <a:r>
              <a:rPr lang="en-GB" sz="2400" dirty="0">
                <a:latin typeface="Century Gothic" panose="020B0502020202020204" pitchFamily="34" charset="0"/>
                <a:cs typeface="Arial" panose="020B0604020202020204" pitchFamily="34" charset="0"/>
              </a:rPr>
              <a:t>are examples of </a:t>
            </a:r>
            <a:r>
              <a:rPr lang="en-GB" sz="2400" dirty="0" smtClean="0">
                <a:latin typeface="Century Gothic" panose="020B0502020202020204" pitchFamily="34" charset="0"/>
                <a:cs typeface="Arial" panose="020B0604020202020204" pitchFamily="34" charset="0"/>
              </a:rPr>
              <a:t>breakfast </a:t>
            </a:r>
            <a:r>
              <a:rPr lang="en-GB" sz="2400" dirty="0">
                <a:latin typeface="Century Gothic" panose="020B0502020202020204" pitchFamily="34" charset="0"/>
                <a:cs typeface="Arial" panose="020B0604020202020204" pitchFamily="34" charset="0"/>
              </a:rPr>
              <a:t>cereals </a:t>
            </a:r>
            <a:r>
              <a:rPr lang="en-GB" sz="2400" dirty="0" smtClean="0">
                <a:solidFill>
                  <a:srgbClr val="000000"/>
                </a:solidFill>
                <a:latin typeface="Century Gothic" panose="020B0502020202020204" pitchFamily="34" charset="0"/>
                <a:cs typeface="Arial" panose="020B0604020202020204" pitchFamily="34" charset="0"/>
              </a:rPr>
              <a:t>that </a:t>
            </a:r>
            <a:r>
              <a:rPr lang="en-GB" sz="2400" dirty="0">
                <a:solidFill>
                  <a:srgbClr val="000000"/>
                </a:solidFill>
                <a:latin typeface="Century Gothic" panose="020B0502020202020204" pitchFamily="34" charset="0"/>
                <a:cs typeface="Arial" panose="020B0604020202020204" pitchFamily="34" charset="0"/>
              </a:rPr>
              <a:t>are </a:t>
            </a:r>
            <a:r>
              <a:rPr lang="en-GB" sz="2400" dirty="0">
                <a:latin typeface="Century Gothic" panose="020B0502020202020204" pitchFamily="34" charset="0"/>
                <a:cs typeface="Arial" panose="020B0604020202020204" pitchFamily="34" charset="0"/>
              </a:rPr>
              <a:t>low in fibre and high in sugar</a:t>
            </a:r>
            <a:r>
              <a:rPr lang="en-GB" sz="2400" dirty="0">
                <a:solidFill>
                  <a:srgbClr val="000000"/>
                </a:solidFill>
                <a:latin typeface="Century Gothic" panose="020B0502020202020204" pitchFamily="34" charset="0"/>
                <a:cs typeface="Arial" panose="020B0604020202020204" pitchFamily="34" charset="0"/>
              </a:rPr>
              <a:t>. </a:t>
            </a:r>
            <a:r>
              <a:rPr lang="en-GB" sz="2400" dirty="0" smtClean="0">
                <a:solidFill>
                  <a:srgbClr val="000000"/>
                </a:solidFill>
                <a:latin typeface="Century Gothic" panose="020B0502020202020204" pitchFamily="34" charset="0"/>
                <a:cs typeface="Arial" panose="020B0604020202020204" pitchFamily="34" charset="0"/>
              </a:rPr>
              <a:t>Anything </a:t>
            </a:r>
            <a:r>
              <a:rPr lang="en-GB" sz="2400" dirty="0">
                <a:solidFill>
                  <a:srgbClr val="000000"/>
                </a:solidFill>
                <a:latin typeface="Century Gothic" panose="020B0502020202020204" pitchFamily="34" charset="0"/>
                <a:cs typeface="Arial" panose="020B0604020202020204" pitchFamily="34" charset="0"/>
              </a:rPr>
              <a:t>covered in chocolate or sugar coated </a:t>
            </a:r>
            <a:r>
              <a:rPr lang="en-GB" sz="2400" dirty="0" smtClean="0">
                <a:solidFill>
                  <a:srgbClr val="000000"/>
                </a:solidFill>
                <a:latin typeface="Century Gothic" panose="020B0502020202020204" pitchFamily="34" charset="0"/>
                <a:cs typeface="Arial" panose="020B0604020202020204" pitchFamily="34" charset="0"/>
              </a:rPr>
              <a:t>shouldn’t be eaten very often </a:t>
            </a:r>
            <a:r>
              <a:rPr lang="mr-IN" sz="2400" dirty="0" smtClean="0">
                <a:solidFill>
                  <a:srgbClr val="000000"/>
                </a:solidFill>
                <a:latin typeface="Century Gothic" panose="020B0502020202020204" pitchFamily="34" charset="0"/>
                <a:cs typeface="Arial" panose="020B0604020202020204" pitchFamily="34" charset="0"/>
              </a:rPr>
              <a:t>–</a:t>
            </a:r>
            <a:r>
              <a:rPr lang="en-GB" sz="2400" dirty="0" smtClean="0">
                <a:solidFill>
                  <a:srgbClr val="000000"/>
                </a:solidFill>
                <a:latin typeface="Century Gothic" panose="020B0502020202020204" pitchFamily="34" charset="0"/>
                <a:cs typeface="Arial" panose="020B0604020202020204" pitchFamily="34" charset="0"/>
              </a:rPr>
              <a:t> definitely not every day!</a:t>
            </a:r>
            <a:endParaRPr lang="en-GB" sz="2400" dirty="0">
              <a:solidFill>
                <a:srgbClr val="000000"/>
              </a:solidFill>
              <a:latin typeface="Century Gothic" panose="020B0502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040" t="2059" r="18040" b="-399"/>
          <a:stretch/>
        </p:blipFill>
        <p:spPr>
          <a:xfrm>
            <a:off x="634849" y="2987786"/>
            <a:ext cx="2337518" cy="359618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744" r="15744"/>
          <a:stretch/>
        </p:blipFill>
        <p:spPr>
          <a:xfrm>
            <a:off x="3188764" y="2987787"/>
            <a:ext cx="2433569" cy="355205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5351" r="14300"/>
          <a:stretch/>
        </p:blipFill>
        <p:spPr>
          <a:xfrm>
            <a:off x="5799983" y="2996952"/>
            <a:ext cx="2516433" cy="3577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1411914"/>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64283"/>
            <a:ext cx="8229600" cy="1143000"/>
          </a:xfrm>
        </p:spPr>
        <p:txBody>
          <a:bodyPr/>
          <a:lstStyle/>
          <a:p>
            <a:pPr eaLnBrk="1" hangingPunct="1"/>
            <a:r>
              <a:rPr lang="en-GB" b="1" dirty="0" smtClean="0">
                <a:solidFill>
                  <a:srgbClr val="F89C0E"/>
                </a:solidFill>
                <a:latin typeface="Century Gothic" panose="020B0502020202020204" pitchFamily="34" charset="0"/>
                <a:cs typeface="Arial Black"/>
              </a:rPr>
              <a:t>Lower sugar breakfast cereals</a:t>
            </a:r>
            <a:endParaRPr lang="en-GB" b="1" dirty="0">
              <a:solidFill>
                <a:srgbClr val="FF0000"/>
              </a:solidFill>
              <a:latin typeface="Century Gothic" panose="020B0502020202020204" pitchFamily="34" charset="0"/>
              <a:cs typeface="Arial Black"/>
            </a:endParaRPr>
          </a:p>
        </p:txBody>
      </p:sp>
      <p:sp>
        <p:nvSpPr>
          <p:cNvPr id="14346" name="Rectangle 10"/>
          <p:cNvSpPr>
            <a:spLocks noChangeArrowheads="1"/>
          </p:cNvSpPr>
          <p:nvPr/>
        </p:nvSpPr>
        <p:spPr bwMode="auto">
          <a:xfrm>
            <a:off x="611189" y="1166018"/>
            <a:ext cx="8002587"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 typeface="Wingdings" pitchFamily="2" charset="2"/>
              <a:buChar char="§"/>
            </a:pPr>
            <a:r>
              <a:rPr lang="en-GB" sz="2800" dirty="0" smtClean="0">
                <a:latin typeface="Century Gothic" panose="020B0502020202020204" pitchFamily="34" charset="0"/>
              </a:rPr>
              <a:t>For everyday breakfast, </a:t>
            </a:r>
            <a:r>
              <a:rPr lang="en-GB" sz="2800" dirty="0">
                <a:latin typeface="Century Gothic" panose="020B0502020202020204" pitchFamily="34" charset="0"/>
              </a:rPr>
              <a:t>c</a:t>
            </a:r>
            <a:r>
              <a:rPr lang="en-GB" sz="2800" dirty="0" smtClean="0">
                <a:latin typeface="Century Gothic" panose="020B0502020202020204" pitchFamily="34" charset="0"/>
              </a:rPr>
              <a:t>hoose </a:t>
            </a:r>
            <a:r>
              <a:rPr lang="en-GB" sz="2800" dirty="0">
                <a:latin typeface="Century Gothic" panose="020B0502020202020204" pitchFamily="34" charset="0"/>
              </a:rPr>
              <a:t>breakfast cereals </a:t>
            </a:r>
            <a:r>
              <a:rPr lang="en-GB" sz="2800" dirty="0">
                <a:solidFill>
                  <a:srgbClr val="000000"/>
                </a:solidFill>
                <a:latin typeface="Century Gothic" panose="020B0502020202020204" pitchFamily="34" charset="0"/>
              </a:rPr>
              <a:t>that are:</a:t>
            </a:r>
          </a:p>
          <a:p>
            <a:pPr marL="800100" lvl="1" indent="-342900">
              <a:spcBef>
                <a:spcPct val="20000"/>
              </a:spcBef>
              <a:buFont typeface="Wingdings" pitchFamily="2" charset="2"/>
              <a:buChar char="§"/>
            </a:pPr>
            <a:r>
              <a:rPr lang="en-GB" sz="2800" dirty="0" smtClean="0">
                <a:latin typeface="Century Gothic" panose="020B0502020202020204" pitchFamily="34" charset="0"/>
              </a:rPr>
              <a:t>low </a:t>
            </a:r>
            <a:r>
              <a:rPr lang="en-GB" sz="2800" dirty="0">
                <a:latin typeface="Century Gothic" panose="020B0502020202020204" pitchFamily="34" charset="0"/>
              </a:rPr>
              <a:t>in </a:t>
            </a:r>
            <a:r>
              <a:rPr lang="en-GB" sz="2800" dirty="0" smtClean="0">
                <a:latin typeface="Century Gothic" panose="020B0502020202020204" pitchFamily="34" charset="0"/>
              </a:rPr>
              <a:t>sugar</a:t>
            </a:r>
            <a:endParaRPr lang="en-GB" sz="2800" dirty="0">
              <a:latin typeface="Century Gothic" panose="020B0502020202020204" pitchFamily="34" charset="0"/>
            </a:endParaRPr>
          </a:p>
          <a:p>
            <a:pPr marL="800100" lvl="1" indent="-342900">
              <a:spcBef>
                <a:spcPct val="20000"/>
              </a:spcBef>
              <a:buFont typeface="Wingdings" pitchFamily="2" charset="2"/>
              <a:buChar char="§"/>
            </a:pPr>
            <a:r>
              <a:rPr lang="en-GB" sz="2800" dirty="0">
                <a:latin typeface="Century Gothic" panose="020B0502020202020204" pitchFamily="34" charset="0"/>
              </a:rPr>
              <a:t>h</a:t>
            </a:r>
            <a:r>
              <a:rPr lang="en-GB" sz="2800" dirty="0" smtClean="0">
                <a:latin typeface="Century Gothic" panose="020B0502020202020204" pitchFamily="34" charset="0"/>
              </a:rPr>
              <a:t>igher in wholegrain</a:t>
            </a:r>
            <a:endParaRPr lang="en-GB" sz="28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24" y="3068960"/>
            <a:ext cx="2749865" cy="367128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051" y="2964682"/>
            <a:ext cx="2749865" cy="3671285"/>
          </a:xfrm>
          <a:prstGeom prst="rect">
            <a:avLst/>
          </a:prstGeom>
          <a:ln>
            <a:noFill/>
          </a:ln>
          <a:effectLst>
            <a:outerShdw blurRad="292100" dist="139700" dir="2700000" algn="tl" rotWithShape="0">
              <a:srgbClr val="333333">
                <a:alpha val="65000"/>
              </a:srgbClr>
            </a:outerShdw>
          </a:effectLst>
        </p:spPr>
      </p:pic>
      <p:pic>
        <p:nvPicPr>
          <p:cNvPr id="7" name="Picture 2" descr="Kelloggs Cornflakes 750G"/>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16666" r="14287"/>
          <a:stretch/>
        </p:blipFill>
        <p:spPr bwMode="auto">
          <a:xfrm>
            <a:off x="3419872" y="3429000"/>
            <a:ext cx="2088232" cy="3024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41287475"/>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par>
                          <p:cTn id="10" fill="hold" nodeType="withGroup">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14346"/>
                                        </p:tgtEl>
                                        <p:attrNameLst>
                                          <p:attrName>style.visibility</p:attrName>
                                        </p:attrNameLst>
                                      </p:cBhvr>
                                      <p:to>
                                        <p:strVal val="visible"/>
                                      </p:to>
                                    </p:set>
                                    <p:animEffect transition="in" filter="fade">
                                      <p:cBhvr>
                                        <p:cTn id="13" dur="500"/>
                                        <p:tgtEl>
                                          <p:spTgt spid="14346"/>
                                        </p:tgtEl>
                                      </p:cBhvr>
                                    </p:animEffect>
                                    <p:anim calcmode="lin" valueType="num">
                                      <p:cBhvr>
                                        <p:cTn id="14" dur="500" fill="hold"/>
                                        <p:tgtEl>
                                          <p:spTgt spid="14346"/>
                                        </p:tgtEl>
                                        <p:attrNameLst>
                                          <p:attrName>ppt_w</p:attrName>
                                        </p:attrNameLst>
                                      </p:cBhvr>
                                      <p:tavLst>
                                        <p:tav tm="0" fmla="#ppt_w*sin(2.5*pi*$)">
                                          <p:val>
                                            <p:fltVal val="0"/>
                                          </p:val>
                                        </p:tav>
                                        <p:tav tm="100000">
                                          <p:val>
                                            <p:fltVal val="1"/>
                                          </p:val>
                                        </p:tav>
                                      </p:tavLst>
                                    </p:anim>
                                    <p:anim calcmode="lin" valueType="num">
                                      <p:cBhvr>
                                        <p:cTn id="15" dur="500" fill="hold"/>
                                        <p:tgtEl>
                                          <p:spTgt spid="14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b="1" dirty="0">
                <a:solidFill>
                  <a:srgbClr val="F89C0E"/>
                </a:solidFill>
                <a:latin typeface="Century Gothic" panose="020B0502020202020204" pitchFamily="34" charset="0"/>
                <a:cs typeface="Arial Black"/>
              </a:rPr>
              <a:t>Cereal bars</a:t>
            </a:r>
          </a:p>
        </p:txBody>
      </p:sp>
      <p:sp>
        <p:nvSpPr>
          <p:cNvPr id="23555" name="Rectangle 3"/>
          <p:cNvSpPr>
            <a:spLocks noGrp="1" noChangeArrowheads="1"/>
          </p:cNvSpPr>
          <p:nvPr>
            <p:ph type="body" sz="half" idx="1"/>
          </p:nvPr>
        </p:nvSpPr>
        <p:spPr>
          <a:xfrm>
            <a:off x="467544" y="1124744"/>
            <a:ext cx="8075613" cy="4525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p>
            <a:pPr marL="0" indent="0" eaLnBrk="1" hangingPunct="1">
              <a:buNone/>
            </a:pPr>
            <a:r>
              <a:rPr lang="en-GB" sz="2400" dirty="0">
                <a:latin typeface="Century Gothic" panose="020B0502020202020204" pitchFamily="34" charset="0"/>
                <a:cs typeface="Arial" panose="020B0604020202020204" pitchFamily="34" charset="0"/>
              </a:rPr>
              <a:t>C</a:t>
            </a:r>
            <a:r>
              <a:rPr lang="en-GB" sz="2400" dirty="0" smtClean="0">
                <a:latin typeface="Century Gothic" panose="020B0502020202020204" pitchFamily="34" charset="0"/>
                <a:cs typeface="Arial" panose="020B0604020202020204" pitchFamily="34" charset="0"/>
              </a:rPr>
              <a:t>ereal </a:t>
            </a:r>
            <a:r>
              <a:rPr lang="en-GB" sz="2400" dirty="0">
                <a:latin typeface="Century Gothic" panose="020B0502020202020204" pitchFamily="34" charset="0"/>
                <a:cs typeface="Arial" panose="020B0604020202020204" pitchFamily="34" charset="0"/>
              </a:rPr>
              <a:t>bars are not </a:t>
            </a:r>
            <a:r>
              <a:rPr lang="en-GB" sz="2400" dirty="0" smtClean="0">
                <a:solidFill>
                  <a:srgbClr val="000000"/>
                </a:solidFill>
                <a:latin typeface="Century Gothic" panose="020B0502020202020204" pitchFamily="34" charset="0"/>
                <a:cs typeface="Arial" panose="020B0604020202020204" pitchFamily="34" charset="0"/>
              </a:rPr>
              <a:t>smart </a:t>
            </a:r>
            <a:r>
              <a:rPr lang="en-GB" sz="2400" dirty="0">
                <a:solidFill>
                  <a:srgbClr val="000000"/>
                </a:solidFill>
                <a:latin typeface="Century Gothic" panose="020B0502020202020204" pitchFamily="34" charset="0"/>
                <a:cs typeface="Arial" panose="020B0604020202020204" pitchFamily="34" charset="0"/>
              </a:rPr>
              <a:t>choices </a:t>
            </a:r>
            <a:r>
              <a:rPr lang="en-GB" sz="2400" dirty="0" smtClean="0">
                <a:latin typeface="Century Gothic" panose="020B0502020202020204" pitchFamily="34" charset="0"/>
                <a:cs typeface="Arial" panose="020B0604020202020204" pitchFamily="34" charset="0"/>
              </a:rPr>
              <a:t>because </a:t>
            </a:r>
            <a:r>
              <a:rPr lang="en-GB" sz="2400" dirty="0">
                <a:latin typeface="Century Gothic" panose="020B0502020202020204" pitchFamily="34" charset="0"/>
                <a:cs typeface="Arial" panose="020B0604020202020204" pitchFamily="34" charset="0"/>
              </a:rPr>
              <a:t>they are usually full of sugar and fat. The sugar and fat is used to thicken the ingredients to become solid. </a:t>
            </a:r>
          </a:p>
          <a:p>
            <a:pPr marL="0" indent="0" eaLnBrk="1" hangingPunct="1">
              <a:buNone/>
            </a:pPr>
            <a:r>
              <a:rPr lang="en-GB" sz="2400" dirty="0">
                <a:latin typeface="Century Gothic" panose="020B0502020202020204" pitchFamily="34" charset="0"/>
                <a:cs typeface="Arial" panose="020B0604020202020204" pitchFamily="34" charset="0"/>
              </a:rPr>
              <a:t>It’s better to have a bowl of cereal </a:t>
            </a:r>
            <a:r>
              <a:rPr lang="mr-IN" sz="2400" dirty="0">
                <a:latin typeface="Century Gothic" panose="020B0502020202020204" pitchFamily="34" charset="0"/>
                <a:cs typeface="Arial" panose="020B0604020202020204" pitchFamily="34" charset="0"/>
              </a:rPr>
              <a:t>–</a:t>
            </a:r>
            <a:r>
              <a:rPr lang="en-GB" sz="2400" dirty="0">
                <a:latin typeface="Century Gothic" panose="020B0502020202020204" pitchFamily="34" charset="0"/>
                <a:cs typeface="Arial" panose="020B0604020202020204" pitchFamily="34" charset="0"/>
              </a:rPr>
              <a:t> even better with fruit!</a:t>
            </a:r>
          </a:p>
        </p:txBody>
      </p:sp>
      <p:pic>
        <p:nvPicPr>
          <p:cNvPr id="23556" name="Picture 4" descr="Cereal_Bars"/>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artisticCutout trans="51000" numberOfShades="6"/>
                    </a14:imgEffect>
                  </a14:imgLayer>
                </a14:imgProps>
              </a:ext>
              <a:ext uri="{28A0092B-C50C-407E-A947-70E740481C1C}">
                <a14:useLocalDpi xmlns:a14="http://schemas.microsoft.com/office/drawing/2010/main" val="0"/>
              </a:ext>
            </a:extLst>
          </a:blip>
          <a:srcRect t="33826" b="3933"/>
          <a:stretch/>
        </p:blipFill>
        <p:spPr>
          <a:xfrm>
            <a:off x="560327" y="2996952"/>
            <a:ext cx="8013949"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433848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strVal val="#ppt_w*0.70"/>
                                          </p:val>
                                        </p:tav>
                                        <p:tav tm="100000">
                                          <p:val>
                                            <p:strVal val="#ppt_w"/>
                                          </p:val>
                                        </p:tav>
                                      </p:tavLst>
                                    </p:anim>
                                    <p:anim calcmode="lin" valueType="num">
                                      <p:cBhvr>
                                        <p:cTn id="8" dur="1000" fill="hold"/>
                                        <p:tgtEl>
                                          <p:spTgt spid="23554"/>
                                        </p:tgtEl>
                                        <p:attrNameLst>
                                          <p:attrName>ppt_h</p:attrName>
                                        </p:attrNameLst>
                                      </p:cBhvr>
                                      <p:tavLst>
                                        <p:tav tm="0">
                                          <p:val>
                                            <p:strVal val="#ppt_h"/>
                                          </p:val>
                                        </p:tav>
                                        <p:tav tm="100000">
                                          <p:val>
                                            <p:strVal val="#ppt_h"/>
                                          </p:val>
                                        </p:tav>
                                      </p:tavLst>
                                    </p:anim>
                                    <p:animEffect transition="in" filter="fade">
                                      <p:cBhvr>
                                        <p:cTn id="9" dur="1000"/>
                                        <p:tgtEl>
                                          <p:spTgt spid="23554"/>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fade">
                                      <p:cBhvr>
                                        <p:cTn id="13" dur="500"/>
                                        <p:tgtEl>
                                          <p:spTgt spid="23555">
                                            <p:txEl>
                                              <p:pRg st="0" end="0"/>
                                            </p:txEl>
                                          </p:spTgt>
                                        </p:tgtEl>
                                      </p:cBhvr>
                                    </p:animEffect>
                                    <p:anim calcmode="lin" valueType="num">
                                      <p:cBhvr>
                                        <p:cTn id="14" dur="500" fill="hold"/>
                                        <p:tgtEl>
                                          <p:spTgt spid="23555">
                                            <p:txEl>
                                              <p:pRg st="0" end="0"/>
                                            </p:txEl>
                                          </p:spTgt>
                                        </p:tgtEl>
                                        <p:attrNameLst>
                                          <p:attrName>ppt_w</p:attrName>
                                        </p:attrNameLst>
                                      </p:cBhvr>
                                      <p:tavLst>
                                        <p:tav tm="0" fmla="#ppt_w*sin(2.5*pi*$)">
                                          <p:val>
                                            <p:fltVal val="0"/>
                                          </p:val>
                                        </p:tav>
                                        <p:tav tm="100000">
                                          <p:val>
                                            <p:fltVal val="1"/>
                                          </p:val>
                                        </p:tav>
                                      </p:tavLst>
                                    </p:anim>
                                    <p:anim calcmode="lin" valueType="num">
                                      <p:cBhvr>
                                        <p:cTn id="15" dur="500" fill="hold"/>
                                        <p:tgtEl>
                                          <p:spTgt spid="235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iterate type="wd">
                                    <p:tmPct val="10000"/>
                                  </p:iterate>
                                  <p:childTnLst>
                                    <p:set>
                                      <p:cBhvr>
                                        <p:cTn id="19" dur="1" fill="hold">
                                          <p:stCondLst>
                                            <p:cond delay="0"/>
                                          </p:stCondLst>
                                        </p:cTn>
                                        <p:tgtEl>
                                          <p:spTgt spid="23555">
                                            <p:txEl>
                                              <p:pRg st="1" end="1"/>
                                            </p:txEl>
                                          </p:spTgt>
                                        </p:tgtEl>
                                        <p:attrNameLst>
                                          <p:attrName>style.visibility</p:attrName>
                                        </p:attrNameLst>
                                      </p:cBhvr>
                                      <p:to>
                                        <p:strVal val="visible"/>
                                      </p:to>
                                    </p:set>
                                    <p:animEffect transition="in" filter="fade">
                                      <p:cBhvr>
                                        <p:cTn id="20" dur="500"/>
                                        <p:tgtEl>
                                          <p:spTgt spid="23555">
                                            <p:txEl>
                                              <p:pRg st="1" end="1"/>
                                            </p:txEl>
                                          </p:spTgt>
                                        </p:tgtEl>
                                      </p:cBhvr>
                                    </p:animEffect>
                                    <p:anim calcmode="lin" valueType="num">
                                      <p:cBhvr>
                                        <p:cTn id="21" dur="500" fill="hold"/>
                                        <p:tgtEl>
                                          <p:spTgt spid="23555">
                                            <p:txEl>
                                              <p:pRg st="1" end="1"/>
                                            </p:txEl>
                                          </p:spTgt>
                                        </p:tgtEl>
                                        <p:attrNameLst>
                                          <p:attrName>ppt_w</p:attrName>
                                        </p:attrNameLst>
                                      </p:cBhvr>
                                      <p:tavLst>
                                        <p:tav tm="0" fmla="#ppt_w*sin(2.5*pi*$)">
                                          <p:val>
                                            <p:fltVal val="0"/>
                                          </p:val>
                                        </p:tav>
                                        <p:tav tm="100000">
                                          <p:val>
                                            <p:fltVal val="1"/>
                                          </p:val>
                                        </p:tav>
                                      </p:tavLst>
                                    </p:anim>
                                    <p:anim calcmode="lin" valueType="num">
                                      <p:cBhvr>
                                        <p:cTn id="22" dur="500" fill="hold"/>
                                        <p:tgtEl>
                                          <p:spTgt spid="23555">
                                            <p:txEl>
                                              <p:pRg st="1" end="1"/>
                                            </p:txEl>
                                          </p:spTgt>
                                        </p:tgtEl>
                                        <p:attrNameLst>
                                          <p:attrName>ppt_h</p:attrName>
                                        </p:attrNameLst>
                                      </p:cBhvr>
                                      <p:tavLst>
                                        <p:tav tm="0">
                                          <p:val>
                                            <p:strVal val="#ppt_h"/>
                                          </p:val>
                                        </p:tav>
                                        <p:tav tm="100000">
                                          <p:val>
                                            <p:strVal val="#ppt_h"/>
                                          </p:val>
                                        </p:tav>
                                      </p:tavLst>
                                    </p:anim>
                                  </p:childTnLst>
                                </p:cTn>
                              </p:par>
                            </p:childTnLst>
                          </p:cTn>
                        </p:par>
                        <p:par>
                          <p:cTn id="23" fill="hold" nodeType="withGroup">
                            <p:stCondLst>
                              <p:cond delay="1150"/>
                            </p:stCondLst>
                            <p:childTnLst>
                              <p:par>
                                <p:cTn id="24" presetID="6" presetClass="entr" presetSubtype="16" fill="hold" nodeType="afterEffect">
                                  <p:stCondLst>
                                    <p:cond delay="0"/>
                                  </p:stCondLst>
                                  <p:childTnLst>
                                    <p:set>
                                      <p:cBhvr>
                                        <p:cTn id="25" dur="1" fill="hold">
                                          <p:stCondLst>
                                            <p:cond delay="0"/>
                                          </p:stCondLst>
                                        </p:cTn>
                                        <p:tgtEl>
                                          <p:spTgt spid="23556"/>
                                        </p:tgtEl>
                                        <p:attrNameLst>
                                          <p:attrName>style.visibility</p:attrName>
                                        </p:attrNameLst>
                                      </p:cBhvr>
                                      <p:to>
                                        <p:strVal val="visible"/>
                                      </p:to>
                                    </p:set>
                                    <p:animEffect transition="in" filter="circle(in)">
                                      <p:cBhvr>
                                        <p:cTn id="26"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628650" y="365127"/>
            <a:ext cx="7886700" cy="687610"/>
          </a:xfrm>
        </p:spPr>
        <p:txBody>
          <a:bodyPr/>
          <a:lstStyle/>
          <a:p>
            <a:pPr eaLnBrk="1" hangingPunct="1"/>
            <a:r>
              <a:rPr lang="en-GB" b="1" dirty="0" smtClean="0">
                <a:solidFill>
                  <a:srgbClr val="F89C0E"/>
                </a:solidFill>
                <a:latin typeface="Century Gothic" panose="020B0502020202020204" pitchFamily="34" charset="0"/>
                <a:cs typeface="Arial Black"/>
              </a:rPr>
              <a:t>So remember…</a:t>
            </a:r>
            <a:endParaRPr lang="en-GB" b="1" dirty="0">
              <a:solidFill>
                <a:srgbClr val="F89C0E"/>
              </a:solidFill>
              <a:latin typeface="Century Gothic" panose="020B0502020202020204" pitchFamily="34" charset="0"/>
              <a:cs typeface="Arial Black"/>
            </a:endParaRPr>
          </a:p>
        </p:txBody>
      </p:sp>
      <p:sp>
        <p:nvSpPr>
          <p:cNvPr id="22531" name="Content Placeholder 2"/>
          <p:cNvSpPr>
            <a:spLocks noGrp="1"/>
          </p:cNvSpPr>
          <p:nvPr>
            <p:ph idx="1"/>
          </p:nvPr>
        </p:nvSpPr>
        <p:spPr>
          <a:xfrm>
            <a:off x="323528" y="836924"/>
            <a:ext cx="6635080" cy="5472608"/>
          </a:xfrm>
        </p:spPr>
        <p:txBody>
          <a:bodyPr>
            <a:noAutofit/>
          </a:bodyPr>
          <a:lstStyle/>
          <a:p>
            <a:pPr marL="0" indent="0" eaLnBrk="1" hangingPunct="1">
              <a:lnSpc>
                <a:spcPct val="100000"/>
              </a:lnSpc>
              <a:buFont typeface="Arial" charset="0"/>
              <a:buNone/>
            </a:pPr>
            <a:endParaRPr lang="en-GB" sz="2200" dirty="0">
              <a:latin typeface="Century Gothic" panose="020B0502020202020204" pitchFamily="34" charset="0"/>
              <a:cs typeface="Arial" panose="020B0604020202020204" pitchFamily="34" charset="0"/>
            </a:endParaRPr>
          </a:p>
          <a:p>
            <a:pPr marL="342900" lvl="1" indent="-342900">
              <a:lnSpc>
                <a:spcPct val="100000"/>
              </a:lnSpc>
            </a:pPr>
            <a:r>
              <a:rPr lang="en-GB" sz="2200" dirty="0">
                <a:latin typeface="Century Gothic" panose="020B0502020202020204" pitchFamily="34" charset="0"/>
                <a:cs typeface="Arial" panose="020B0604020202020204" pitchFamily="34" charset="0"/>
              </a:rPr>
              <a:t>Don’t miss breakfast – eat it every </a:t>
            </a:r>
          </a:p>
          <a:p>
            <a:pPr marL="0" lvl="1" indent="0">
              <a:lnSpc>
                <a:spcPct val="100000"/>
              </a:lnSpc>
              <a:buNone/>
            </a:pPr>
            <a:r>
              <a:rPr lang="en-GB" sz="2200" dirty="0">
                <a:latin typeface="Century Gothic" panose="020B0502020202020204" pitchFamily="34" charset="0"/>
                <a:cs typeface="Arial" panose="020B0604020202020204" pitchFamily="34" charset="0"/>
              </a:rPr>
              <a:t>    day!</a:t>
            </a:r>
          </a:p>
          <a:p>
            <a:pPr marL="342900" lvl="1" indent="-342900">
              <a:lnSpc>
                <a:spcPct val="100000"/>
              </a:lnSpc>
            </a:pPr>
            <a:endParaRPr lang="en-GB" sz="2200" dirty="0">
              <a:latin typeface="Century Gothic" panose="020B0502020202020204" pitchFamily="34" charset="0"/>
              <a:cs typeface="Arial" panose="020B0604020202020204" pitchFamily="34" charset="0"/>
            </a:endParaRPr>
          </a:p>
          <a:p>
            <a:pPr marL="342900" lvl="1" indent="-342900">
              <a:lnSpc>
                <a:spcPct val="100000"/>
              </a:lnSpc>
            </a:pPr>
            <a:r>
              <a:rPr lang="en-GB" sz="2200" dirty="0" smtClean="0">
                <a:solidFill>
                  <a:srgbClr val="000000"/>
                </a:solidFill>
                <a:latin typeface="Century Gothic" panose="020B0502020202020204" pitchFamily="34" charset="0"/>
                <a:cs typeface="Arial" panose="020B0604020202020204" pitchFamily="34" charset="0"/>
              </a:rPr>
              <a:t>Make smarter choices for your health</a:t>
            </a:r>
          </a:p>
          <a:p>
            <a:pPr marL="0" lvl="1" indent="0">
              <a:lnSpc>
                <a:spcPct val="100000"/>
              </a:lnSpc>
              <a:buNone/>
            </a:pPr>
            <a:r>
              <a:rPr lang="en-GB" sz="2200" dirty="0" smtClean="0">
                <a:solidFill>
                  <a:srgbClr val="000000"/>
                </a:solidFill>
                <a:latin typeface="Century Gothic" panose="020B0502020202020204" pitchFamily="34" charset="0"/>
                <a:cs typeface="Arial" panose="020B0604020202020204" pitchFamily="34" charset="0"/>
              </a:rPr>
              <a:t> 	- </a:t>
            </a:r>
            <a:r>
              <a:rPr lang="en-GB" sz="2200" dirty="0">
                <a:solidFill>
                  <a:srgbClr val="000000"/>
                </a:solidFill>
                <a:latin typeface="Century Gothic" panose="020B0502020202020204" pitchFamily="34" charset="0"/>
                <a:cs typeface="Arial" panose="020B0604020202020204" pitchFamily="34" charset="0"/>
              </a:rPr>
              <a:t>not </a:t>
            </a:r>
            <a:r>
              <a:rPr lang="en-GB" sz="2200" dirty="0" smtClean="0">
                <a:solidFill>
                  <a:srgbClr val="000000"/>
                </a:solidFill>
                <a:latin typeface="Century Gothic" panose="020B0502020202020204" pitchFamily="34" charset="0"/>
                <a:cs typeface="Arial" panose="020B0604020202020204" pitchFamily="34" charset="0"/>
              </a:rPr>
              <a:t>biscuits </a:t>
            </a:r>
          </a:p>
          <a:p>
            <a:pPr marL="0" lvl="1" indent="0">
              <a:lnSpc>
                <a:spcPct val="100000"/>
              </a:lnSpc>
              <a:buNone/>
            </a:pPr>
            <a:r>
              <a:rPr lang="en-GB" sz="2200" dirty="0">
                <a:solidFill>
                  <a:srgbClr val="000000"/>
                </a:solidFill>
                <a:latin typeface="Century Gothic" panose="020B0502020202020204" pitchFamily="34" charset="0"/>
                <a:cs typeface="Arial" panose="020B0604020202020204" pitchFamily="34" charset="0"/>
              </a:rPr>
              <a:t>	</a:t>
            </a:r>
            <a:r>
              <a:rPr lang="en-GB" sz="2200" dirty="0" smtClean="0">
                <a:solidFill>
                  <a:srgbClr val="000000"/>
                </a:solidFill>
                <a:latin typeface="Century Gothic" panose="020B0502020202020204" pitchFamily="34" charset="0"/>
                <a:cs typeface="Arial" panose="020B0604020202020204" pitchFamily="34" charset="0"/>
              </a:rPr>
              <a:t>- or </a:t>
            </a:r>
            <a:r>
              <a:rPr lang="en-GB" sz="2200" dirty="0">
                <a:solidFill>
                  <a:srgbClr val="000000"/>
                </a:solidFill>
                <a:latin typeface="Century Gothic" panose="020B0502020202020204" pitchFamily="34" charset="0"/>
                <a:cs typeface="Arial" panose="020B0604020202020204" pitchFamily="34" charset="0"/>
              </a:rPr>
              <a:t>crisps </a:t>
            </a:r>
            <a:endParaRPr lang="en-GB" sz="2200" dirty="0" smtClean="0">
              <a:solidFill>
                <a:srgbClr val="000000"/>
              </a:solidFill>
              <a:latin typeface="Century Gothic" panose="020B0502020202020204" pitchFamily="34" charset="0"/>
              <a:cs typeface="Arial" panose="020B0604020202020204" pitchFamily="34" charset="0"/>
            </a:endParaRPr>
          </a:p>
          <a:p>
            <a:pPr marL="0" lvl="1" indent="0">
              <a:lnSpc>
                <a:spcPct val="100000"/>
              </a:lnSpc>
              <a:buNone/>
            </a:pPr>
            <a:r>
              <a:rPr lang="en-GB" sz="2200" dirty="0">
                <a:solidFill>
                  <a:srgbClr val="000000"/>
                </a:solidFill>
                <a:latin typeface="Century Gothic" panose="020B0502020202020204" pitchFamily="34" charset="0"/>
                <a:cs typeface="Arial" panose="020B0604020202020204" pitchFamily="34" charset="0"/>
              </a:rPr>
              <a:t>	</a:t>
            </a:r>
            <a:r>
              <a:rPr lang="en-GB" sz="2200" dirty="0" smtClean="0">
                <a:solidFill>
                  <a:srgbClr val="000000"/>
                </a:solidFill>
                <a:latin typeface="Century Gothic" panose="020B0502020202020204" pitchFamily="34" charset="0"/>
                <a:cs typeface="Arial" panose="020B0604020202020204" pitchFamily="34" charset="0"/>
              </a:rPr>
              <a:t>- or </a:t>
            </a:r>
            <a:r>
              <a:rPr lang="en-GB" sz="2200" dirty="0">
                <a:solidFill>
                  <a:srgbClr val="000000"/>
                </a:solidFill>
                <a:latin typeface="Century Gothic" panose="020B0502020202020204" pitchFamily="34" charset="0"/>
                <a:cs typeface="Arial" panose="020B0604020202020204" pitchFamily="34" charset="0"/>
              </a:rPr>
              <a:t>sweet </a:t>
            </a:r>
            <a:r>
              <a:rPr lang="en-GB" sz="2200" dirty="0" smtClean="0">
                <a:solidFill>
                  <a:srgbClr val="000000"/>
                </a:solidFill>
                <a:latin typeface="Century Gothic" panose="020B0502020202020204" pitchFamily="34" charset="0"/>
                <a:cs typeface="Arial" panose="020B0604020202020204" pitchFamily="34" charset="0"/>
              </a:rPr>
              <a:t>drinks!</a:t>
            </a:r>
          </a:p>
          <a:p>
            <a:pPr marL="0" lvl="1" indent="0">
              <a:lnSpc>
                <a:spcPct val="100000"/>
              </a:lnSpc>
              <a:buNone/>
            </a:pPr>
            <a:r>
              <a:rPr lang="en-GB" sz="2200" dirty="0">
                <a:solidFill>
                  <a:srgbClr val="000000"/>
                </a:solidFill>
                <a:latin typeface="Century Gothic" panose="020B0502020202020204" pitchFamily="34" charset="0"/>
                <a:cs typeface="Arial" panose="020B0604020202020204" pitchFamily="34" charset="0"/>
              </a:rPr>
              <a:t>	</a:t>
            </a:r>
            <a:endParaRPr lang="en-GB" sz="2200" dirty="0">
              <a:latin typeface="Century Gothic" panose="020B0502020202020204" pitchFamily="34" charset="0"/>
              <a:cs typeface="Arial" panose="020B0604020202020204" pitchFamily="34" charset="0"/>
            </a:endParaRPr>
          </a:p>
          <a:p>
            <a:pPr marL="342900" lvl="1" indent="-342900">
              <a:lnSpc>
                <a:spcPct val="100000"/>
              </a:lnSpc>
            </a:pPr>
            <a:r>
              <a:rPr lang="en-GB" sz="2200" dirty="0">
                <a:latin typeface="Century Gothic" panose="020B0502020202020204" pitchFamily="34" charset="0"/>
                <a:cs typeface="Arial" panose="020B0604020202020204" pitchFamily="34" charset="0"/>
              </a:rPr>
              <a:t>Have different food groups – like </a:t>
            </a:r>
          </a:p>
          <a:p>
            <a:pPr marL="0" lvl="1" indent="0">
              <a:lnSpc>
                <a:spcPct val="100000"/>
              </a:lnSpc>
              <a:buNone/>
            </a:pPr>
            <a:r>
              <a:rPr lang="en-GB" sz="2200" dirty="0">
                <a:latin typeface="Century Gothic" panose="020B0502020202020204" pitchFamily="34" charset="0"/>
                <a:cs typeface="Arial" panose="020B0604020202020204" pitchFamily="34" charset="0"/>
              </a:rPr>
              <a:t>    cereal with milk or bagel with a </a:t>
            </a:r>
          </a:p>
          <a:p>
            <a:pPr marL="0" lvl="1" indent="0">
              <a:lnSpc>
                <a:spcPct val="100000"/>
              </a:lnSpc>
              <a:buNone/>
            </a:pPr>
            <a:r>
              <a:rPr lang="en-GB" sz="2200" dirty="0">
                <a:latin typeface="Century Gothic" panose="020B0502020202020204" pitchFamily="34" charset="0"/>
                <a:cs typeface="Arial" panose="020B0604020202020204" pitchFamily="34" charset="0"/>
              </a:rPr>
              <a:t>    banana</a:t>
            </a:r>
          </a:p>
          <a:p>
            <a:pPr marL="342900" lvl="1" indent="-342900">
              <a:lnSpc>
                <a:spcPct val="100000"/>
              </a:lnSpc>
            </a:pPr>
            <a:endParaRPr lang="en-GB" sz="2200" dirty="0">
              <a:latin typeface="Century Gothic" panose="020B0502020202020204" pitchFamily="34" charset="0"/>
              <a:cs typeface="Arial" panose="020B0604020202020204" pitchFamily="34" charset="0"/>
            </a:endParaRPr>
          </a:p>
          <a:p>
            <a:pPr marL="342900" lvl="1" indent="-342900">
              <a:lnSpc>
                <a:spcPct val="100000"/>
              </a:lnSpc>
            </a:pPr>
            <a:r>
              <a:rPr lang="en-GB" sz="2200" dirty="0">
                <a:latin typeface="Century Gothic" panose="020B0502020202020204" pitchFamily="34" charset="0"/>
                <a:cs typeface="Arial" panose="020B0604020202020204" pitchFamily="34" charset="0"/>
              </a:rPr>
              <a:t>Why not come and have breakfast </a:t>
            </a:r>
          </a:p>
          <a:p>
            <a:pPr marL="0" lvl="1" indent="0">
              <a:lnSpc>
                <a:spcPct val="100000"/>
              </a:lnSpc>
              <a:buNone/>
            </a:pPr>
            <a:r>
              <a:rPr lang="en-GB" sz="2200" dirty="0">
                <a:latin typeface="Century Gothic" panose="020B0502020202020204" pitchFamily="34" charset="0"/>
                <a:cs typeface="Arial" panose="020B0604020202020204" pitchFamily="34" charset="0"/>
              </a:rPr>
              <a:t>    at school with your friends</a:t>
            </a:r>
            <a:r>
              <a:rPr lang="en-GB" sz="2200" dirty="0" smtClean="0">
                <a:latin typeface="Century Gothic" panose="020B0502020202020204" pitchFamily="34" charset="0"/>
                <a:cs typeface="Arial" panose="020B0604020202020204" pitchFamily="34" charset="0"/>
              </a:rPr>
              <a:t>?</a:t>
            </a:r>
            <a:endParaRPr lang="en-GB" sz="2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023" y="1690689"/>
            <a:ext cx="2510052" cy="3765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05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style.rotation</p:attrName>
                                        </p:attrNameLst>
                                      </p:cBhvr>
                                      <p:tavLst>
                                        <p:tav tm="0">
                                          <p:val>
                                            <p:fltVal val="90"/>
                                          </p:val>
                                        </p:tav>
                                        <p:tav tm="100000">
                                          <p:val>
                                            <p:fltVal val="0"/>
                                          </p:val>
                                        </p:tav>
                                      </p:tavLst>
                                    </p:anim>
                                    <p:animEffect transition="in" filter="fade">
                                      <p:cBhvr>
                                        <p:cTn id="10" dur="1000"/>
                                        <p:tgtEl>
                                          <p:spTgt spid="22530"/>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circle(in)">
                                      <p:cBhvr>
                                        <p:cTn id="14" dur="1000"/>
                                        <p:tgtEl>
                                          <p:spTgt spid="22531">
                                            <p:txEl>
                                              <p:pRg st="1" end="1"/>
                                            </p:txEl>
                                          </p:spTgt>
                                        </p:tgtEl>
                                      </p:cBhvr>
                                    </p:animEffect>
                                  </p:childTnLst>
                                </p:cTn>
                              </p:par>
                            </p:childTnLst>
                          </p:cTn>
                        </p:par>
                        <p:par>
                          <p:cTn id="15" fill="hold">
                            <p:stCondLst>
                              <p:cond delay="2000"/>
                            </p:stCondLst>
                            <p:childTnLst>
                              <p:par>
                                <p:cTn id="16" presetID="6" presetClass="entr" presetSubtype="16" fill="hold" nodeType="after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animEffect transition="in" filter="circle(in)">
                                      <p:cBhvr>
                                        <p:cTn id="18" dur="1000"/>
                                        <p:tgtEl>
                                          <p:spTgt spid="22531">
                                            <p:txEl>
                                              <p:pRg st="2" end="2"/>
                                            </p:txEl>
                                          </p:spTgt>
                                        </p:tgtEl>
                                      </p:cBhvr>
                                    </p:animEffect>
                                  </p:childTnLst>
                                </p:cTn>
                              </p:par>
                            </p:childTnLst>
                          </p:cTn>
                        </p:par>
                        <p:par>
                          <p:cTn id="19" fill="hold">
                            <p:stCondLst>
                              <p:cond delay="3000"/>
                            </p:stCondLst>
                            <p:childTnLst>
                              <p:par>
                                <p:cTn id="20" presetID="6" presetClass="entr" presetSubtype="16" fill="hold" nodeType="after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circle(in)">
                                      <p:cBhvr>
                                        <p:cTn id="22" dur="1000"/>
                                        <p:tgtEl>
                                          <p:spTgt spid="22531">
                                            <p:txEl>
                                              <p:pRg st="4" end="4"/>
                                            </p:txEl>
                                          </p:spTgt>
                                        </p:tgtEl>
                                      </p:cBhvr>
                                    </p:animEffect>
                                  </p:childTnLst>
                                </p:cTn>
                              </p:par>
                            </p:childTnLst>
                          </p:cTn>
                        </p:par>
                        <p:par>
                          <p:cTn id="23" fill="hold">
                            <p:stCondLst>
                              <p:cond delay="4000"/>
                            </p:stCondLst>
                            <p:childTnLst>
                              <p:par>
                                <p:cTn id="24" presetID="6" presetClass="entr" presetSubtype="16" fill="hold" nodeType="afterEffect">
                                  <p:stCondLst>
                                    <p:cond delay="0"/>
                                  </p:stCondLst>
                                  <p:childTnLst>
                                    <p:set>
                                      <p:cBhvr>
                                        <p:cTn id="25" dur="1" fill="hold">
                                          <p:stCondLst>
                                            <p:cond delay="0"/>
                                          </p:stCondLst>
                                        </p:cTn>
                                        <p:tgtEl>
                                          <p:spTgt spid="22531">
                                            <p:txEl>
                                              <p:pRg st="5" end="5"/>
                                            </p:txEl>
                                          </p:spTgt>
                                        </p:tgtEl>
                                        <p:attrNameLst>
                                          <p:attrName>style.visibility</p:attrName>
                                        </p:attrNameLst>
                                      </p:cBhvr>
                                      <p:to>
                                        <p:strVal val="visible"/>
                                      </p:to>
                                    </p:set>
                                    <p:animEffect transition="in" filter="circle(in)">
                                      <p:cBhvr>
                                        <p:cTn id="26" dur="1000"/>
                                        <p:tgtEl>
                                          <p:spTgt spid="22531">
                                            <p:txEl>
                                              <p:pRg st="5" end="5"/>
                                            </p:txEl>
                                          </p:spTgt>
                                        </p:tgtEl>
                                      </p:cBhvr>
                                    </p:animEffect>
                                  </p:childTnLst>
                                </p:cTn>
                              </p:par>
                            </p:childTnLst>
                          </p:cTn>
                        </p:par>
                        <p:par>
                          <p:cTn id="27" fill="hold">
                            <p:stCondLst>
                              <p:cond delay="5000"/>
                            </p:stCondLst>
                            <p:childTnLst>
                              <p:par>
                                <p:cTn id="28" presetID="6" presetClass="entr" presetSubtype="16" fill="hold" nodeType="afterEffect">
                                  <p:stCondLst>
                                    <p:cond delay="0"/>
                                  </p:stCondLst>
                                  <p:childTnLst>
                                    <p:set>
                                      <p:cBhvr>
                                        <p:cTn id="29" dur="1" fill="hold">
                                          <p:stCondLst>
                                            <p:cond delay="0"/>
                                          </p:stCondLst>
                                        </p:cTn>
                                        <p:tgtEl>
                                          <p:spTgt spid="22531">
                                            <p:txEl>
                                              <p:pRg st="6" end="6"/>
                                            </p:txEl>
                                          </p:spTgt>
                                        </p:tgtEl>
                                        <p:attrNameLst>
                                          <p:attrName>style.visibility</p:attrName>
                                        </p:attrNameLst>
                                      </p:cBhvr>
                                      <p:to>
                                        <p:strVal val="visible"/>
                                      </p:to>
                                    </p:set>
                                    <p:animEffect transition="in" filter="circle(in)">
                                      <p:cBhvr>
                                        <p:cTn id="30" dur="1000"/>
                                        <p:tgtEl>
                                          <p:spTgt spid="22531">
                                            <p:txEl>
                                              <p:pRg st="6" end="6"/>
                                            </p:txEl>
                                          </p:spTgt>
                                        </p:tgtEl>
                                      </p:cBhvr>
                                    </p:animEffect>
                                  </p:childTnLst>
                                </p:cTn>
                              </p:par>
                            </p:childTnLst>
                          </p:cTn>
                        </p:par>
                        <p:par>
                          <p:cTn id="31" fill="hold">
                            <p:stCondLst>
                              <p:cond delay="6000"/>
                            </p:stCondLst>
                            <p:childTnLst>
                              <p:par>
                                <p:cTn id="32" presetID="6" presetClass="entr" presetSubtype="16" fill="hold" nodeType="afterEffect">
                                  <p:stCondLst>
                                    <p:cond delay="0"/>
                                  </p:stCondLst>
                                  <p:childTnLst>
                                    <p:set>
                                      <p:cBhvr>
                                        <p:cTn id="33" dur="1" fill="hold">
                                          <p:stCondLst>
                                            <p:cond delay="0"/>
                                          </p:stCondLst>
                                        </p:cTn>
                                        <p:tgtEl>
                                          <p:spTgt spid="22531">
                                            <p:txEl>
                                              <p:pRg st="7" end="7"/>
                                            </p:txEl>
                                          </p:spTgt>
                                        </p:tgtEl>
                                        <p:attrNameLst>
                                          <p:attrName>style.visibility</p:attrName>
                                        </p:attrNameLst>
                                      </p:cBhvr>
                                      <p:to>
                                        <p:strVal val="visible"/>
                                      </p:to>
                                    </p:set>
                                    <p:animEffect transition="in" filter="circle(in)">
                                      <p:cBhvr>
                                        <p:cTn id="34" dur="1000"/>
                                        <p:tgtEl>
                                          <p:spTgt spid="22531">
                                            <p:txEl>
                                              <p:pRg st="7" end="7"/>
                                            </p:txEl>
                                          </p:spTgt>
                                        </p:tgtEl>
                                      </p:cBhvr>
                                    </p:animEffect>
                                  </p:childTnLst>
                                </p:cTn>
                              </p:par>
                            </p:childTnLst>
                          </p:cTn>
                        </p:par>
                        <p:par>
                          <p:cTn id="35" fill="hold">
                            <p:stCondLst>
                              <p:cond delay="7000"/>
                            </p:stCondLst>
                            <p:childTnLst>
                              <p:par>
                                <p:cTn id="36" presetID="6" presetClass="entr" presetSubtype="16" fill="hold" nodeType="afterEffect">
                                  <p:stCondLst>
                                    <p:cond delay="0"/>
                                  </p:stCondLst>
                                  <p:childTnLst>
                                    <p:set>
                                      <p:cBhvr>
                                        <p:cTn id="37" dur="1" fill="hold">
                                          <p:stCondLst>
                                            <p:cond delay="0"/>
                                          </p:stCondLst>
                                        </p:cTn>
                                        <p:tgtEl>
                                          <p:spTgt spid="22531">
                                            <p:txEl>
                                              <p:pRg st="8" end="8"/>
                                            </p:txEl>
                                          </p:spTgt>
                                        </p:tgtEl>
                                        <p:attrNameLst>
                                          <p:attrName>style.visibility</p:attrName>
                                        </p:attrNameLst>
                                      </p:cBhvr>
                                      <p:to>
                                        <p:strVal val="visible"/>
                                      </p:to>
                                    </p:set>
                                    <p:animEffect transition="in" filter="circle(in)">
                                      <p:cBhvr>
                                        <p:cTn id="38" dur="1000"/>
                                        <p:tgtEl>
                                          <p:spTgt spid="22531">
                                            <p:txEl>
                                              <p:pRg st="8" end="8"/>
                                            </p:txEl>
                                          </p:spTgt>
                                        </p:tgtEl>
                                      </p:cBhvr>
                                    </p:animEffect>
                                  </p:childTnLst>
                                </p:cTn>
                              </p:par>
                            </p:childTnLst>
                          </p:cTn>
                        </p:par>
                        <p:par>
                          <p:cTn id="39" fill="hold">
                            <p:stCondLst>
                              <p:cond delay="8000"/>
                            </p:stCondLst>
                            <p:childTnLst>
                              <p:par>
                                <p:cTn id="40" presetID="6" presetClass="entr" presetSubtype="16" fill="hold" nodeType="afterEffect">
                                  <p:stCondLst>
                                    <p:cond delay="0"/>
                                  </p:stCondLst>
                                  <p:childTnLst>
                                    <p:set>
                                      <p:cBhvr>
                                        <p:cTn id="41" dur="1" fill="hold">
                                          <p:stCondLst>
                                            <p:cond delay="0"/>
                                          </p:stCondLst>
                                        </p:cTn>
                                        <p:tgtEl>
                                          <p:spTgt spid="22531">
                                            <p:txEl>
                                              <p:pRg st="9" end="9"/>
                                            </p:txEl>
                                          </p:spTgt>
                                        </p:tgtEl>
                                        <p:attrNameLst>
                                          <p:attrName>style.visibility</p:attrName>
                                        </p:attrNameLst>
                                      </p:cBhvr>
                                      <p:to>
                                        <p:strVal val="visible"/>
                                      </p:to>
                                    </p:set>
                                    <p:animEffect transition="in" filter="circle(in)">
                                      <p:cBhvr>
                                        <p:cTn id="42" dur="1000"/>
                                        <p:tgtEl>
                                          <p:spTgt spid="22531">
                                            <p:txEl>
                                              <p:pRg st="9" end="9"/>
                                            </p:txEl>
                                          </p:spTgt>
                                        </p:tgtEl>
                                      </p:cBhvr>
                                    </p:animEffect>
                                  </p:childTnLst>
                                </p:cTn>
                              </p:par>
                            </p:childTnLst>
                          </p:cTn>
                        </p:par>
                        <p:par>
                          <p:cTn id="43" fill="hold">
                            <p:stCondLst>
                              <p:cond delay="9000"/>
                            </p:stCondLst>
                            <p:childTnLst>
                              <p:par>
                                <p:cTn id="44" presetID="6" presetClass="entr" presetSubtype="16" fill="hold" nodeType="afterEffect">
                                  <p:stCondLst>
                                    <p:cond delay="0"/>
                                  </p:stCondLst>
                                  <p:childTnLst>
                                    <p:set>
                                      <p:cBhvr>
                                        <p:cTn id="45" dur="1" fill="hold">
                                          <p:stCondLst>
                                            <p:cond delay="0"/>
                                          </p:stCondLst>
                                        </p:cTn>
                                        <p:tgtEl>
                                          <p:spTgt spid="22531">
                                            <p:txEl>
                                              <p:pRg st="10" end="10"/>
                                            </p:txEl>
                                          </p:spTgt>
                                        </p:tgtEl>
                                        <p:attrNameLst>
                                          <p:attrName>style.visibility</p:attrName>
                                        </p:attrNameLst>
                                      </p:cBhvr>
                                      <p:to>
                                        <p:strVal val="visible"/>
                                      </p:to>
                                    </p:set>
                                    <p:animEffect transition="in" filter="circle(in)">
                                      <p:cBhvr>
                                        <p:cTn id="46" dur="1000"/>
                                        <p:tgtEl>
                                          <p:spTgt spid="22531">
                                            <p:txEl>
                                              <p:pRg st="10" end="10"/>
                                            </p:txEl>
                                          </p:spTgt>
                                        </p:tgtEl>
                                      </p:cBhvr>
                                    </p:animEffect>
                                  </p:childTnLst>
                                </p:cTn>
                              </p:par>
                            </p:childTnLst>
                          </p:cTn>
                        </p:par>
                        <p:par>
                          <p:cTn id="47" fill="hold">
                            <p:stCondLst>
                              <p:cond delay="10000"/>
                            </p:stCondLst>
                            <p:childTnLst>
                              <p:par>
                                <p:cTn id="48" presetID="6" presetClass="entr" presetSubtype="16" fill="hold" nodeType="afterEffect">
                                  <p:stCondLst>
                                    <p:cond delay="0"/>
                                  </p:stCondLst>
                                  <p:childTnLst>
                                    <p:set>
                                      <p:cBhvr>
                                        <p:cTn id="49" dur="1" fill="hold">
                                          <p:stCondLst>
                                            <p:cond delay="0"/>
                                          </p:stCondLst>
                                        </p:cTn>
                                        <p:tgtEl>
                                          <p:spTgt spid="22531">
                                            <p:txEl>
                                              <p:pRg st="11" end="11"/>
                                            </p:txEl>
                                          </p:spTgt>
                                        </p:tgtEl>
                                        <p:attrNameLst>
                                          <p:attrName>style.visibility</p:attrName>
                                        </p:attrNameLst>
                                      </p:cBhvr>
                                      <p:to>
                                        <p:strVal val="visible"/>
                                      </p:to>
                                    </p:set>
                                    <p:animEffect transition="in" filter="circle(in)">
                                      <p:cBhvr>
                                        <p:cTn id="50" dur="1000"/>
                                        <p:tgtEl>
                                          <p:spTgt spid="22531">
                                            <p:txEl>
                                              <p:pRg st="11" end="11"/>
                                            </p:txEl>
                                          </p:spTgt>
                                        </p:tgtEl>
                                      </p:cBhvr>
                                    </p:animEffect>
                                  </p:childTnLst>
                                </p:cTn>
                              </p:par>
                            </p:childTnLst>
                          </p:cTn>
                        </p:par>
                        <p:par>
                          <p:cTn id="51" fill="hold">
                            <p:stCondLst>
                              <p:cond delay="11000"/>
                            </p:stCondLst>
                            <p:childTnLst>
                              <p:par>
                                <p:cTn id="52" presetID="6" presetClass="entr" presetSubtype="16" fill="hold" nodeType="afterEffect">
                                  <p:stCondLst>
                                    <p:cond delay="0"/>
                                  </p:stCondLst>
                                  <p:childTnLst>
                                    <p:set>
                                      <p:cBhvr>
                                        <p:cTn id="53" dur="1" fill="hold">
                                          <p:stCondLst>
                                            <p:cond delay="0"/>
                                          </p:stCondLst>
                                        </p:cTn>
                                        <p:tgtEl>
                                          <p:spTgt spid="22531">
                                            <p:txEl>
                                              <p:pRg st="13" end="13"/>
                                            </p:txEl>
                                          </p:spTgt>
                                        </p:tgtEl>
                                        <p:attrNameLst>
                                          <p:attrName>style.visibility</p:attrName>
                                        </p:attrNameLst>
                                      </p:cBhvr>
                                      <p:to>
                                        <p:strVal val="visible"/>
                                      </p:to>
                                    </p:set>
                                    <p:animEffect transition="in" filter="circle(in)">
                                      <p:cBhvr>
                                        <p:cTn id="54" dur="1000"/>
                                        <p:tgtEl>
                                          <p:spTgt spid="22531">
                                            <p:txEl>
                                              <p:pRg st="13" end="13"/>
                                            </p:txEl>
                                          </p:spTgt>
                                        </p:tgtEl>
                                      </p:cBhvr>
                                    </p:animEffect>
                                  </p:childTnLst>
                                </p:cTn>
                              </p:par>
                            </p:childTnLst>
                          </p:cTn>
                        </p:par>
                        <p:par>
                          <p:cTn id="55" fill="hold">
                            <p:stCondLst>
                              <p:cond delay="12000"/>
                            </p:stCondLst>
                            <p:childTnLst>
                              <p:par>
                                <p:cTn id="56" presetID="6" presetClass="entr" presetSubtype="16" fill="hold" nodeType="afterEffect">
                                  <p:stCondLst>
                                    <p:cond delay="0"/>
                                  </p:stCondLst>
                                  <p:childTnLst>
                                    <p:set>
                                      <p:cBhvr>
                                        <p:cTn id="57" dur="1" fill="hold">
                                          <p:stCondLst>
                                            <p:cond delay="0"/>
                                          </p:stCondLst>
                                        </p:cTn>
                                        <p:tgtEl>
                                          <p:spTgt spid="22531">
                                            <p:txEl>
                                              <p:pRg st="14" end="14"/>
                                            </p:txEl>
                                          </p:spTgt>
                                        </p:tgtEl>
                                        <p:attrNameLst>
                                          <p:attrName>style.visibility</p:attrName>
                                        </p:attrNameLst>
                                      </p:cBhvr>
                                      <p:to>
                                        <p:strVal val="visible"/>
                                      </p:to>
                                    </p:set>
                                    <p:animEffect transition="in" filter="circle(in)">
                                      <p:cBhvr>
                                        <p:cTn id="58" dur="1000"/>
                                        <p:tgtEl>
                                          <p:spTgt spid="2253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2305</TotalTime>
  <Words>1060</Words>
  <Application>Microsoft Office PowerPoint</Application>
  <PresentationFormat>On-screen Show (4:3)</PresentationFormat>
  <Paragraphs>114</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Calibri Light</vt:lpstr>
      <vt:lpstr>Century Gothic</vt:lpstr>
      <vt:lpstr>Mangal</vt:lpstr>
      <vt:lpstr>Wingdings</vt:lpstr>
      <vt:lpstr>Office Theme</vt:lpstr>
      <vt:lpstr>Who had breakfast  this morning?</vt:lpstr>
      <vt:lpstr>What is breakfast?</vt:lpstr>
      <vt:lpstr>Why is breakfast important?</vt:lpstr>
      <vt:lpstr>Breakfast is especially important for children!</vt:lpstr>
      <vt:lpstr>Here are some smarter choices…</vt:lpstr>
      <vt:lpstr>Beware sugary cereals!</vt:lpstr>
      <vt:lpstr>Lower sugar breakfast cereals</vt:lpstr>
      <vt:lpstr>Cereal bars</vt:lpstr>
      <vt:lpstr>So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Tim Simpson</cp:lastModifiedBy>
  <cp:revision>103</cp:revision>
  <dcterms:created xsi:type="dcterms:W3CDTF">2014-05-01T07:35:46Z</dcterms:created>
  <dcterms:modified xsi:type="dcterms:W3CDTF">2018-12-10T12:08:34Z</dcterms:modified>
</cp:coreProperties>
</file>