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1" r:id="rId1"/>
  </p:sldMasterIdLst>
  <p:notesMasterIdLst>
    <p:notesMasterId r:id="rId12"/>
  </p:notesMasterIdLst>
  <p:sldIdLst>
    <p:sldId id="267" r:id="rId2"/>
    <p:sldId id="258" r:id="rId3"/>
    <p:sldId id="268" r:id="rId4"/>
    <p:sldId id="259" r:id="rId5"/>
    <p:sldId id="269" r:id="rId6"/>
    <p:sldId id="261" r:id="rId7"/>
    <p:sldId id="260" r:id="rId8"/>
    <p:sldId id="274" r:id="rId9"/>
    <p:sldId id="273"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BC16"/>
    <a:srgbClr val="F89C0E"/>
    <a:srgbClr val="FFFFE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99" autoAdjust="0"/>
    <p:restoredTop sz="61481" autoAdjust="0"/>
  </p:normalViewPr>
  <p:slideViewPr>
    <p:cSldViewPr>
      <p:cViewPr varScale="1">
        <p:scale>
          <a:sx n="54" d="100"/>
          <a:sy n="54" d="100"/>
        </p:scale>
        <p:origin x="2290" y="29"/>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25BA8F3-2389-4461-807B-111AC6E02CC4}" type="datetimeFigureOut">
              <a:rPr lang="en-GB" smtClean="0"/>
              <a:t>10/12/2018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60F487-03E4-47F2-ADF5-F5A50A782850}" type="slidenum">
              <a:rPr lang="en-GB" smtClean="0"/>
              <a:t>‹#›</a:t>
            </a:fld>
            <a:endParaRPr lang="en-GB"/>
          </a:p>
        </p:txBody>
      </p:sp>
    </p:spTree>
    <p:extLst>
      <p:ext uri="{BB962C8B-B14F-4D97-AF65-F5344CB8AC3E}">
        <p14:creationId xmlns:p14="http://schemas.microsoft.com/office/powerpoint/2010/main" val="18340460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a:t>Who likes breakfast? Hands</a:t>
            </a:r>
            <a:r>
              <a:rPr lang="en-GB" baseline="0" dirty="0"/>
              <a:t> up?</a:t>
            </a:r>
            <a:endParaRPr lang="en-GB" dirty="0"/>
          </a:p>
          <a:p>
            <a:pPr eaLnBrk="1" hangingPunct="1">
              <a:spcBef>
                <a:spcPct val="0"/>
              </a:spcBef>
            </a:pPr>
            <a:endParaRPr lang="en-GB" dirty="0"/>
          </a:p>
          <a:p>
            <a:pPr eaLnBrk="1" hangingPunct="1">
              <a:spcBef>
                <a:spcPct val="0"/>
              </a:spcBef>
            </a:pPr>
            <a:endParaRPr lang="en-GB" dirty="0"/>
          </a:p>
          <a:p>
            <a:pPr eaLnBrk="1" hangingPunct="1">
              <a:spcBef>
                <a:spcPct val="0"/>
              </a:spcBef>
            </a:pPr>
            <a:endParaRPr lang="en-GB" dirty="0"/>
          </a:p>
        </p:txBody>
      </p:sp>
      <p:sp>
        <p:nvSpPr>
          <p:cNvPr id="30724"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7FA7E714-D3C2-476B-BC8E-065D42AB448A}" type="slidenum">
              <a:rPr lang="en-GB" smtClean="0"/>
              <a:pPr eaLnBrk="1" fontAlgn="base" hangingPunct="1">
                <a:spcBef>
                  <a:spcPct val="0"/>
                </a:spcBef>
                <a:spcAft>
                  <a:spcPct val="0"/>
                </a:spcAft>
              </a:pPr>
              <a:t>1</a:t>
            </a:fld>
            <a:endParaRPr lang="en-GB"/>
          </a:p>
        </p:txBody>
      </p:sp>
    </p:spTree>
    <p:extLst>
      <p:ext uri="{BB962C8B-B14F-4D97-AF65-F5344CB8AC3E}">
        <p14:creationId xmlns:p14="http://schemas.microsoft.com/office/powerpoint/2010/main" val="21614752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aseline="0" dirty="0" smtClean="0"/>
              <a:t>We </a:t>
            </a:r>
            <a:r>
              <a:rPr lang="en-US" baseline="0" dirty="0"/>
              <a:t>think of fasting usually for religious reasons, between certain times of day, but that all of us have a mini fast, every night which means your body and brain are low on energy </a:t>
            </a:r>
            <a:r>
              <a:rPr lang="en-US" b="0" i="0" baseline="0" dirty="0">
                <a:solidFill>
                  <a:srgbClr val="FF0000"/>
                </a:solidFill>
              </a:rPr>
              <a:t>and need refueling when </a:t>
            </a:r>
            <a:r>
              <a:rPr lang="en-US" b="0" i="0" baseline="0" dirty="0"/>
              <a:t>you wake up</a:t>
            </a:r>
            <a:r>
              <a:rPr lang="en-US" b="0" i="0"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Could talk about</a:t>
            </a:r>
            <a:r>
              <a:rPr lang="en-US" baseline="0" dirty="0" smtClean="0"/>
              <a:t> this not being true if you get up in the night for a midnight feast of course! </a:t>
            </a:r>
          </a:p>
          <a:p>
            <a:endParaRPr lang="en-US" b="0" i="0" dirty="0"/>
          </a:p>
        </p:txBody>
      </p:sp>
      <p:sp>
        <p:nvSpPr>
          <p:cNvPr id="4" name="Slide Number Placeholder 3"/>
          <p:cNvSpPr>
            <a:spLocks noGrp="1"/>
          </p:cNvSpPr>
          <p:nvPr>
            <p:ph type="sldNum" sz="quarter" idx="10"/>
          </p:nvPr>
        </p:nvSpPr>
        <p:spPr/>
        <p:txBody>
          <a:bodyPr/>
          <a:lstStyle/>
          <a:p>
            <a:fld id="{DC60F487-03E4-47F2-ADF5-F5A50A782850}" type="slidenum">
              <a:rPr lang="en-GB" smtClean="0"/>
              <a:t>2</a:t>
            </a:fld>
            <a:endParaRPr lang="en-GB"/>
          </a:p>
        </p:txBody>
      </p:sp>
    </p:spTree>
    <p:extLst>
      <p:ext uri="{BB962C8B-B14F-4D97-AF65-F5344CB8AC3E}">
        <p14:creationId xmlns:p14="http://schemas.microsoft.com/office/powerpoint/2010/main" val="184501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a:t>So, ‘Why is breakfast important?’</a:t>
            </a:r>
          </a:p>
          <a:p>
            <a:pPr eaLnBrk="1" hangingPunct="1">
              <a:spcBef>
                <a:spcPct val="0"/>
              </a:spcBef>
            </a:pPr>
            <a:endParaRPr lang="en-GB" dirty="0"/>
          </a:p>
          <a:p>
            <a:pPr eaLnBrk="1" hangingPunct="1">
              <a:spcBef>
                <a:spcPct val="0"/>
              </a:spcBef>
            </a:pPr>
            <a:r>
              <a:rPr lang="en-GB" dirty="0"/>
              <a:t>Breakfast is the most important meal of the day, as it helps our bodies wake up and get going for the day ahead, by providing us with energy.</a:t>
            </a:r>
          </a:p>
          <a:p>
            <a:pPr eaLnBrk="1" hangingPunct="1">
              <a:spcBef>
                <a:spcPct val="0"/>
              </a:spcBef>
            </a:pPr>
            <a:endParaRPr lang="en-GB" dirty="0"/>
          </a:p>
          <a:p>
            <a:pPr eaLnBrk="1" hangingPunct="1">
              <a:spcBef>
                <a:spcPct val="0"/>
              </a:spcBef>
            </a:pPr>
            <a:r>
              <a:rPr lang="en-GB" dirty="0"/>
              <a:t>Eating breakfast also helps stop us from feeling hungry mid-morning/before lunch, and so</a:t>
            </a:r>
            <a:r>
              <a:rPr lang="en-GB" baseline="0" dirty="0"/>
              <a:t> </a:t>
            </a:r>
            <a:r>
              <a:rPr lang="en-GB" dirty="0"/>
              <a:t>helps prevent us from wanting to snacking on unhealthy food.</a:t>
            </a:r>
          </a:p>
          <a:p>
            <a:pPr eaLnBrk="1" hangingPunct="1">
              <a:spcBef>
                <a:spcPct val="0"/>
              </a:spcBef>
            </a:pPr>
            <a:endParaRPr lang="en-GB" dirty="0"/>
          </a:p>
          <a:p>
            <a:pPr eaLnBrk="1" hangingPunct="1">
              <a:spcBef>
                <a:spcPct val="0"/>
              </a:spcBef>
            </a:pPr>
            <a:r>
              <a:rPr lang="en-GB" dirty="0"/>
              <a:t>Breakfast has also been shown to help us concentrate at school or work, and stop us from feeling tired or moody.</a:t>
            </a:r>
          </a:p>
          <a:p>
            <a:pPr eaLnBrk="1" hangingPunct="1">
              <a:spcBef>
                <a:spcPct val="0"/>
              </a:spcBef>
            </a:pPr>
            <a:endParaRPr lang="en-GB" dirty="0"/>
          </a:p>
          <a:p>
            <a:pPr eaLnBrk="1" hangingPunct="1">
              <a:spcBef>
                <a:spcPct val="0"/>
              </a:spcBef>
            </a:pPr>
            <a:r>
              <a:rPr lang="en-GB" dirty="0"/>
              <a:t>Research</a:t>
            </a:r>
            <a:r>
              <a:rPr lang="en-GB" baseline="0" dirty="0"/>
              <a:t> says that e</a:t>
            </a:r>
            <a:r>
              <a:rPr lang="en-GB" dirty="0"/>
              <a:t>ating breakfast in the morning helps people maintain a healthy </a:t>
            </a:r>
            <a:r>
              <a:rPr lang="en-GB" dirty="0" smtClean="0"/>
              <a:t>weight.</a:t>
            </a:r>
            <a:r>
              <a:rPr lang="en-GB" baseline="0" dirty="0" smtClean="0"/>
              <a:t> It’s </a:t>
            </a:r>
            <a:r>
              <a:rPr lang="en-GB" baseline="0" dirty="0"/>
              <a:t>all about eating the right food at the right time!</a:t>
            </a:r>
            <a:endParaRPr lang="en-GB" dirty="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F8203749-F034-4992-92EE-EDDF38955947}" type="slidenum">
              <a:rPr lang="en-GB" smtClean="0"/>
              <a:pPr eaLnBrk="1" fontAlgn="base" hangingPunct="1">
                <a:spcBef>
                  <a:spcPct val="0"/>
                </a:spcBef>
                <a:spcAft>
                  <a:spcPct val="0"/>
                </a:spcAft>
              </a:pPr>
              <a:t>3</a:t>
            </a:fld>
            <a:endParaRPr lang="en-GB"/>
          </a:p>
        </p:txBody>
      </p:sp>
    </p:spTree>
    <p:extLst>
      <p:ext uri="{BB962C8B-B14F-4D97-AF65-F5344CB8AC3E}">
        <p14:creationId xmlns:p14="http://schemas.microsoft.com/office/powerpoint/2010/main" val="17925913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People with a lot going on</a:t>
            </a:r>
            <a:r>
              <a:rPr lang="en-US" baseline="0" dirty="0"/>
              <a:t> in their brains, and who are very active, really need the right fuel in their bodies. A bit like a car can’t run without the right fuel, neither can your brain or your body.</a:t>
            </a:r>
          </a:p>
          <a:p>
            <a:endParaRPr lang="en-US" dirty="0"/>
          </a:p>
        </p:txBody>
      </p:sp>
      <p:sp>
        <p:nvSpPr>
          <p:cNvPr id="4" name="Slide Number Placeholder 3"/>
          <p:cNvSpPr>
            <a:spLocks noGrp="1"/>
          </p:cNvSpPr>
          <p:nvPr>
            <p:ph type="sldNum" sz="quarter" idx="10"/>
          </p:nvPr>
        </p:nvSpPr>
        <p:spPr/>
        <p:txBody>
          <a:bodyPr/>
          <a:lstStyle/>
          <a:p>
            <a:fld id="{DC60F487-03E4-47F2-ADF5-F5A50A782850}" type="slidenum">
              <a:rPr lang="en-GB" smtClean="0"/>
              <a:t>4</a:t>
            </a:fld>
            <a:endParaRPr lang="en-GB"/>
          </a:p>
        </p:txBody>
      </p:sp>
    </p:spTree>
    <p:extLst>
      <p:ext uri="{BB962C8B-B14F-4D97-AF65-F5344CB8AC3E}">
        <p14:creationId xmlns:p14="http://schemas.microsoft.com/office/powerpoint/2010/main" val="9802080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GB" dirty="0"/>
              <a:t>Here are some common breakfast foods.</a:t>
            </a:r>
          </a:p>
          <a:p>
            <a:pPr eaLnBrk="1" hangingPunct="1">
              <a:spcBef>
                <a:spcPct val="0"/>
              </a:spcBef>
            </a:pPr>
            <a:r>
              <a:rPr lang="en-GB" dirty="0"/>
              <a:t>Can you name them?</a:t>
            </a:r>
          </a:p>
          <a:p>
            <a:pPr eaLnBrk="1" hangingPunct="1">
              <a:spcBef>
                <a:spcPct val="0"/>
              </a:spcBef>
            </a:pPr>
            <a:r>
              <a:rPr lang="en-GB" dirty="0"/>
              <a:t>What is/are your favourite one(s)?</a:t>
            </a:r>
          </a:p>
          <a:p>
            <a:pPr eaLnBrk="1" hangingPunct="1">
              <a:spcBef>
                <a:spcPct val="0"/>
              </a:spcBef>
            </a:pPr>
            <a:r>
              <a:rPr lang="en-GB" dirty="0"/>
              <a:t>It</a:t>
            </a:r>
            <a:r>
              <a:rPr lang="en-GB" baseline="0" dirty="0"/>
              <a:t> can be hard to fit in enough portions of fruit and veg a day so it’s a good idea to fit one in at breakfast!</a:t>
            </a:r>
          </a:p>
          <a:p>
            <a:pPr eaLnBrk="1" hangingPunct="1">
              <a:spcBef>
                <a:spcPct val="0"/>
              </a:spcBef>
            </a:pPr>
            <a:r>
              <a:rPr lang="en-GB" baseline="0" dirty="0"/>
              <a:t>Eggs and beans are great at breakfast as they add in protein, which is good for growing bodies.</a:t>
            </a:r>
          </a:p>
          <a:p>
            <a:pPr eaLnBrk="1" hangingPunct="1">
              <a:spcBef>
                <a:spcPct val="0"/>
              </a:spcBef>
            </a:pPr>
            <a:r>
              <a:rPr lang="en-GB" dirty="0"/>
              <a:t>You might want to </a:t>
            </a:r>
            <a:r>
              <a:rPr lang="en-GB" baseline="0" dirty="0"/>
              <a:t>mention </a:t>
            </a:r>
            <a:r>
              <a:rPr lang="en-GB" b="0" i="0" baseline="0" dirty="0"/>
              <a:t>that if children are going to drink juice it should only be </a:t>
            </a:r>
            <a:r>
              <a:rPr lang="en-GB" baseline="0" dirty="0" smtClean="0"/>
              <a:t>a </a:t>
            </a:r>
            <a:r>
              <a:rPr lang="en-GB" baseline="0" dirty="0"/>
              <a:t>small </a:t>
            </a:r>
            <a:r>
              <a:rPr lang="en-GB" b="0" i="0" baseline="0" dirty="0" smtClean="0"/>
              <a:t>serving </a:t>
            </a:r>
            <a:r>
              <a:rPr lang="en-GB" b="0" i="0" baseline="0" dirty="0"/>
              <a:t>once a </a:t>
            </a:r>
            <a:r>
              <a:rPr lang="en-GB" b="0" i="0" baseline="0" dirty="0" smtClean="0"/>
              <a:t>day, of 100% fresh fruit juice, </a:t>
            </a:r>
            <a:r>
              <a:rPr lang="en-GB" baseline="0" dirty="0" smtClean="0"/>
              <a:t>and </a:t>
            </a:r>
            <a:r>
              <a:rPr lang="en-GB" baseline="0" dirty="0"/>
              <a:t>it should be diluted half and half with water. Whole fruit is better for teeth than fruit juice </a:t>
            </a:r>
            <a:r>
              <a:rPr lang="mr-IN" baseline="0" dirty="0"/>
              <a:t>–</a:t>
            </a:r>
            <a:r>
              <a:rPr lang="en-GB" baseline="0" dirty="0"/>
              <a:t> even if </a:t>
            </a:r>
            <a:r>
              <a:rPr lang="en-GB" baseline="0" dirty="0" smtClean="0"/>
              <a:t>the juice </a:t>
            </a:r>
            <a:r>
              <a:rPr lang="en-GB" baseline="0" dirty="0"/>
              <a:t>doesn’t have any added sugar in it. </a:t>
            </a:r>
            <a:endParaRPr lang="en-GB" baseline="0" dirty="0" smtClean="0"/>
          </a:p>
          <a:p>
            <a:pPr eaLnBrk="1" hangingPunct="1">
              <a:spcBef>
                <a:spcPct val="0"/>
              </a:spcBef>
            </a:pPr>
            <a:r>
              <a:rPr lang="en-GB" b="1" i="1" baseline="0" dirty="0" smtClean="0"/>
              <a:t>Interactive option: Ask a child to pour out what they think is a serving of </a:t>
            </a:r>
            <a:r>
              <a:rPr lang="en-GB" b="1" i="1" baseline="0" dirty="0"/>
              <a:t>juice? (Answer = 150ml) </a:t>
            </a:r>
          </a:p>
          <a:p>
            <a:pPr eaLnBrk="1" hangingPunct="1">
              <a:spcBef>
                <a:spcPct val="0"/>
              </a:spcBef>
            </a:pPr>
            <a:r>
              <a:rPr lang="en-GB" b="1" i="1" baseline="0" dirty="0"/>
              <a:t>[For more info on 5-a-day portions: www.nhs.uk/live-well/eat-well/5-a-day-portion-sizes/]</a:t>
            </a:r>
            <a:endParaRPr lang="en-GB" baseline="0" dirty="0"/>
          </a:p>
          <a:p>
            <a:pPr eaLnBrk="1" hangingPunct="1">
              <a:spcBef>
                <a:spcPct val="0"/>
              </a:spcBef>
            </a:pPr>
            <a:endParaRPr lang="en-GB" dirty="0"/>
          </a:p>
          <a:p>
            <a:pPr eaLnBrk="1" hangingPunct="1">
              <a:spcBef>
                <a:spcPct val="0"/>
              </a:spcBef>
            </a:pPr>
            <a:endParaRPr lang="en-GB" dirty="0"/>
          </a:p>
          <a:p>
            <a:pPr eaLnBrk="1" hangingPunct="1">
              <a:spcBef>
                <a:spcPct val="0"/>
              </a:spcBef>
            </a:pPr>
            <a:endParaRPr lang="en-GB" dirty="0"/>
          </a:p>
          <a:p>
            <a:pPr eaLnBrk="1" hangingPunct="1">
              <a:spcBef>
                <a:spcPct val="0"/>
              </a:spcBef>
            </a:pPr>
            <a:endParaRPr lang="en-GB" dirty="0"/>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996E70A9-ED11-473F-8455-D2AC18486A96}" type="slidenum">
              <a:rPr lang="en-GB" smtClean="0"/>
              <a:pPr eaLnBrk="1" fontAlgn="base" hangingPunct="1">
                <a:spcBef>
                  <a:spcPct val="0"/>
                </a:spcBef>
                <a:spcAft>
                  <a:spcPct val="0"/>
                </a:spcAft>
              </a:pPr>
              <a:t>5</a:t>
            </a:fld>
            <a:endParaRPr lang="en-GB"/>
          </a:p>
        </p:txBody>
      </p:sp>
    </p:spTree>
    <p:extLst>
      <p:ext uri="{BB962C8B-B14F-4D97-AF65-F5344CB8AC3E}">
        <p14:creationId xmlns:p14="http://schemas.microsoft.com/office/powerpoint/2010/main" val="2458731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Did you know</a:t>
            </a:r>
            <a:r>
              <a:rPr lang="en-US" baseline="0" dirty="0"/>
              <a:t> that s</a:t>
            </a:r>
            <a:r>
              <a:rPr lang="en-US" dirty="0"/>
              <a:t>chools are not allowed to give children</a:t>
            </a:r>
            <a:r>
              <a:rPr lang="en-US" baseline="0" dirty="0"/>
              <a:t> cereals with chocolate on or in it, or cereals covered in sugar! </a:t>
            </a:r>
          </a:p>
          <a:p>
            <a:r>
              <a:rPr lang="en-US" baseline="0" dirty="0"/>
              <a:t>But why is it bad for you? </a:t>
            </a:r>
            <a:endParaRPr lang="en-US" baseline="0" dirty="0" smtClean="0"/>
          </a:p>
          <a:p>
            <a:r>
              <a:rPr lang="en-US" baseline="0" dirty="0" smtClean="0"/>
              <a:t>Most of us know that too much sugar can damage your teeth </a:t>
            </a:r>
            <a:r>
              <a:rPr lang="mr-IN" baseline="0" dirty="0" smtClean="0"/>
              <a:t>–</a:t>
            </a:r>
            <a:r>
              <a:rPr lang="en-US" baseline="0" dirty="0" smtClean="0"/>
              <a:t> rotten teeth can be very painful and might even need to be removed by surgeons in hospital. </a:t>
            </a:r>
            <a:endParaRPr lang="en-US" baseline="0" dirty="0"/>
          </a:p>
          <a:p>
            <a:r>
              <a:rPr lang="en-US" baseline="0" dirty="0" smtClean="0"/>
              <a:t>But it isn’t just teeth - if </a:t>
            </a:r>
            <a:r>
              <a:rPr lang="en-US" baseline="0" dirty="0"/>
              <a:t>you have too much sugar at the start of the day, you have too much energy in a big burst and want to run round and be silly when you should be settling down to work, and then suddenly all the sugar has been used up and you then slump right in the middle of lessons </a:t>
            </a:r>
            <a:r>
              <a:rPr lang="mr-IN" baseline="0" dirty="0"/>
              <a:t>–</a:t>
            </a:r>
            <a:r>
              <a:rPr lang="en-US" baseline="0" dirty="0"/>
              <a:t> your brain has no fuel to think and you feel grumpy and tired.</a:t>
            </a:r>
          </a:p>
          <a:p>
            <a:r>
              <a:rPr lang="en-US" baseline="0" dirty="0" smtClean="0"/>
              <a:t>Instead </a:t>
            </a:r>
            <a:r>
              <a:rPr lang="en-US" baseline="0" dirty="0"/>
              <a:t>we need less sugar and more ‘slow release’ energy that you get from wholegrain and </a:t>
            </a:r>
            <a:r>
              <a:rPr lang="mr-IN" baseline="0" dirty="0"/>
              <a:t>–</a:t>
            </a:r>
            <a:r>
              <a:rPr lang="en-US" baseline="0" dirty="0"/>
              <a:t> best of all </a:t>
            </a:r>
            <a:r>
              <a:rPr lang="mr-IN" baseline="0" dirty="0"/>
              <a:t>–</a:t>
            </a:r>
            <a:r>
              <a:rPr lang="en-US" baseline="0" dirty="0"/>
              <a:t> porridge</a:t>
            </a:r>
            <a:r>
              <a:rPr lang="en-US" baseline="0" dirty="0" smtClean="0"/>
              <a:t>!</a:t>
            </a:r>
          </a:p>
          <a:p>
            <a:endParaRPr lang="en-US" b="1" i="1" baseline="0" dirty="0" smtClean="0"/>
          </a:p>
          <a:p>
            <a:r>
              <a:rPr lang="en-US" b="1" i="1" baseline="0" dirty="0" smtClean="0"/>
              <a:t>Interactive: could ask a child to measure out of a bag of sugar into a typical cereal bowl how many teaspoons are in a serving of sugary cereal</a:t>
            </a:r>
          </a:p>
          <a:p>
            <a:r>
              <a:rPr lang="en-GB" sz="1400" b="0" dirty="0" smtClean="0"/>
              <a:t>Look at the information panel on the cereal box.</a:t>
            </a:r>
            <a:r>
              <a:rPr lang="en-GB" sz="1400" b="0" baseline="0" dirty="0" smtClean="0"/>
              <a:t> </a:t>
            </a:r>
            <a:r>
              <a:rPr lang="en-US" sz="1000" b="0" dirty="0" smtClean="0"/>
              <a:t>Sugary cereals</a:t>
            </a:r>
            <a:r>
              <a:rPr lang="en-US" sz="1000" b="0" baseline="0" dirty="0" smtClean="0"/>
              <a:t> often have as much as 11g of sugar in </a:t>
            </a:r>
            <a:r>
              <a:rPr lang="en-US" sz="1000" b="0" dirty="0" smtClean="0"/>
              <a:t>30g serving.</a:t>
            </a:r>
            <a:r>
              <a:rPr lang="en-US" sz="1000" b="0" baseline="0" dirty="0" smtClean="0"/>
              <a:t> </a:t>
            </a:r>
            <a:r>
              <a:rPr lang="en-US" sz="1000" b="0" dirty="0" smtClean="0"/>
              <a:t> 11g sugar =</a:t>
            </a:r>
            <a:r>
              <a:rPr lang="en-US" sz="1000" b="0" baseline="0" dirty="0" smtClean="0"/>
              <a:t> </a:t>
            </a:r>
            <a:r>
              <a:rPr lang="en-US" sz="1000" b="0" dirty="0" smtClean="0"/>
              <a:t>2 ¾ teaspoons. This looks a lot in a small bowl!</a:t>
            </a:r>
          </a:p>
          <a:p>
            <a:r>
              <a:rPr lang="en-US" sz="1400" b="0" dirty="0" smtClean="0"/>
              <a:t>NB Make sure you check the packaging for the right amount of sugar, as the cereals can change in formulation.</a:t>
            </a:r>
          </a:p>
          <a:p>
            <a:endParaRPr lang="en-US" b="1" i="1" baseline="0" dirty="0"/>
          </a:p>
        </p:txBody>
      </p:sp>
      <p:sp>
        <p:nvSpPr>
          <p:cNvPr id="4" name="Slide Number Placeholder 3"/>
          <p:cNvSpPr>
            <a:spLocks noGrp="1"/>
          </p:cNvSpPr>
          <p:nvPr>
            <p:ph type="sldNum" sz="quarter" idx="10"/>
          </p:nvPr>
        </p:nvSpPr>
        <p:spPr/>
        <p:txBody>
          <a:bodyPr/>
          <a:lstStyle/>
          <a:p>
            <a:fld id="{DC60F487-03E4-47F2-ADF5-F5A50A782850}" type="slidenum">
              <a:rPr lang="en-GB" smtClean="0"/>
              <a:t>6</a:t>
            </a:fld>
            <a:endParaRPr lang="en-GB"/>
          </a:p>
        </p:txBody>
      </p:sp>
    </p:spTree>
    <p:extLst>
      <p:ext uri="{BB962C8B-B14F-4D97-AF65-F5344CB8AC3E}">
        <p14:creationId xmlns:p14="http://schemas.microsoft.com/office/powerpoint/2010/main" val="36889704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It’s very important</a:t>
            </a:r>
            <a:r>
              <a:rPr lang="en-US" baseline="0" dirty="0"/>
              <a:t> to choose cereals low in sugar. You can see how much sugar is in a packet of cereals by looking on the side of he box. Look for cereal with 15g or less of sugar in 100g of cereal, or under 10g is even better! </a:t>
            </a:r>
          </a:p>
          <a:p>
            <a:endParaRPr lang="en-GB" b="0" i="0" baseline="0" dirty="0"/>
          </a:p>
          <a:p>
            <a:r>
              <a:rPr lang="en-GB" b="0" i="0" baseline="0" dirty="0"/>
              <a:t>L</a:t>
            </a:r>
            <a:r>
              <a:rPr lang="en-US" b="0" i="0" baseline="0" dirty="0" err="1"/>
              <a:t>ook</a:t>
            </a:r>
            <a:r>
              <a:rPr lang="en-US" b="0" i="0" baseline="0" dirty="0"/>
              <a:t> on cereal packets for the word ‘whole’ for wholegrain or </a:t>
            </a:r>
            <a:r>
              <a:rPr lang="en-US" b="0" i="0" baseline="0" dirty="0" err="1"/>
              <a:t>wholewheat</a:t>
            </a:r>
            <a:r>
              <a:rPr lang="en-US" b="0" i="0" baseline="0" dirty="0"/>
              <a:t>. This means that the grains used in the ingredients are less processed </a:t>
            </a:r>
            <a:r>
              <a:rPr lang="en-US" b="0" i="0" baseline="0" dirty="0" smtClean="0"/>
              <a:t>(more like the plant they grow on) and </a:t>
            </a:r>
            <a:r>
              <a:rPr lang="en-US" b="0" i="0" baseline="0" dirty="0"/>
              <a:t>so contain more of the </a:t>
            </a:r>
            <a:r>
              <a:rPr lang="en-US" b="0" i="0" baseline="0" dirty="0" err="1"/>
              <a:t>fibre</a:t>
            </a:r>
            <a:r>
              <a:rPr lang="en-US" b="0" i="0" baseline="0" dirty="0"/>
              <a:t>, which helps keep your tummy fuller for longer. It also helps you go to the toilet (no 2’s!) more </a:t>
            </a:r>
            <a:r>
              <a:rPr lang="en-US" b="0" i="0" baseline="0" dirty="0" smtClean="0"/>
              <a:t>regularly.</a:t>
            </a:r>
            <a:endParaRPr lang="en-US" b="0" i="0" dirty="0"/>
          </a:p>
        </p:txBody>
      </p:sp>
      <p:sp>
        <p:nvSpPr>
          <p:cNvPr id="4" name="Slide Number Placeholder 3"/>
          <p:cNvSpPr>
            <a:spLocks noGrp="1"/>
          </p:cNvSpPr>
          <p:nvPr>
            <p:ph type="sldNum" sz="quarter" idx="10"/>
          </p:nvPr>
        </p:nvSpPr>
        <p:spPr/>
        <p:txBody>
          <a:bodyPr/>
          <a:lstStyle/>
          <a:p>
            <a:fld id="{DC60F487-03E4-47F2-ADF5-F5A50A782850}" type="slidenum">
              <a:rPr lang="en-GB" smtClean="0"/>
              <a:t>7</a:t>
            </a:fld>
            <a:endParaRPr lang="en-GB"/>
          </a:p>
        </p:txBody>
      </p:sp>
    </p:spTree>
    <p:extLst>
      <p:ext uri="{BB962C8B-B14F-4D97-AF65-F5344CB8AC3E}">
        <p14:creationId xmlns:p14="http://schemas.microsoft.com/office/powerpoint/2010/main" val="25364780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 name="Notes Placeholder 2"/>
          <p:cNvSpPr>
            <a:spLocks noGrp="1"/>
          </p:cNvSpPr>
          <p:nvPr>
            <p:ph type="body" idx="1"/>
          </p:nvPr>
        </p:nvSpPr>
        <p:spPr/>
        <p:txBody>
          <a:bodyPr/>
          <a:lstStyle/>
          <a:p>
            <a:pPr marL="0" indent="0" eaLnBrk="1" fontAlgn="auto" hangingPunct="1">
              <a:spcBef>
                <a:spcPts val="0"/>
              </a:spcBef>
              <a:spcAft>
                <a:spcPts val="0"/>
              </a:spcAft>
              <a:buFont typeface="Arial" pitchFamily="34" charset="0"/>
              <a:buNone/>
              <a:defRPr/>
            </a:pPr>
            <a:r>
              <a:rPr lang="en-GB" dirty="0"/>
              <a:t>Always have something for</a:t>
            </a:r>
            <a:r>
              <a:rPr lang="en-GB" baseline="0" dirty="0"/>
              <a:t> breakfast </a:t>
            </a:r>
            <a:r>
              <a:rPr lang="mr-IN" baseline="0" dirty="0"/>
              <a:t>–</a:t>
            </a:r>
            <a:r>
              <a:rPr lang="en-GB" baseline="0" dirty="0"/>
              <a:t> either at home or at school.</a:t>
            </a:r>
          </a:p>
          <a:p>
            <a:pPr marL="0" indent="0" eaLnBrk="1" fontAlgn="auto" hangingPunct="1">
              <a:spcBef>
                <a:spcPts val="0"/>
              </a:spcBef>
              <a:spcAft>
                <a:spcPts val="0"/>
              </a:spcAft>
              <a:buFont typeface="Arial" pitchFamily="34" charset="0"/>
              <a:buNone/>
              <a:defRPr/>
            </a:pPr>
            <a:r>
              <a:rPr lang="en-GB" b="0" baseline="0" dirty="0"/>
              <a:t>Make </a:t>
            </a:r>
            <a:r>
              <a:rPr lang="en-GB" b="0" i="1" baseline="0" dirty="0" smtClean="0"/>
              <a:t>smarter choices </a:t>
            </a:r>
            <a:r>
              <a:rPr lang="mr-IN" b="0" baseline="0" dirty="0" smtClean="0"/>
              <a:t>–</a:t>
            </a:r>
            <a:r>
              <a:rPr lang="en-GB" b="0" baseline="0" dirty="0" smtClean="0"/>
              <a:t> </a:t>
            </a:r>
            <a:r>
              <a:rPr lang="en-GB" b="0" baseline="0" dirty="0"/>
              <a:t>not sugary </a:t>
            </a:r>
            <a:r>
              <a:rPr lang="en-GB" b="0" i="1" baseline="0" dirty="0"/>
              <a:t>ones</a:t>
            </a:r>
            <a:r>
              <a:rPr lang="en-GB" b="0" baseline="0" dirty="0"/>
              <a:t>! </a:t>
            </a:r>
            <a:r>
              <a:rPr lang="en-GB" baseline="0" dirty="0"/>
              <a:t>Give your body the right fuel to make it work best.</a:t>
            </a:r>
          </a:p>
          <a:p>
            <a:pPr marL="0" indent="0" eaLnBrk="1" fontAlgn="auto" hangingPunct="1">
              <a:spcBef>
                <a:spcPts val="0"/>
              </a:spcBef>
              <a:spcAft>
                <a:spcPts val="0"/>
              </a:spcAft>
              <a:buFont typeface="Arial" pitchFamily="34" charset="0"/>
              <a:buNone/>
              <a:defRPr/>
            </a:pPr>
            <a:endParaRPr lang="en-GB" dirty="0"/>
          </a:p>
          <a:p>
            <a:pPr eaLnBrk="1" fontAlgn="auto" hangingPunct="1">
              <a:spcBef>
                <a:spcPts val="0"/>
              </a:spcBef>
              <a:spcAft>
                <a:spcPts val="0"/>
              </a:spcAft>
              <a:defRPr/>
            </a:pPr>
            <a:endParaRPr lang="en-GB" dirty="0"/>
          </a:p>
          <a:p>
            <a:pPr eaLnBrk="1" fontAlgn="auto" hangingPunct="1">
              <a:spcBef>
                <a:spcPts val="0"/>
              </a:spcBef>
              <a:spcAft>
                <a:spcPts val="0"/>
              </a:spcAft>
              <a:defRPr/>
            </a:pPr>
            <a:endParaRPr lang="en-GB" dirty="0"/>
          </a:p>
          <a:p>
            <a:pPr eaLnBrk="1" fontAlgn="auto" hangingPunct="1">
              <a:spcBef>
                <a:spcPts val="0"/>
              </a:spcBef>
              <a:spcAft>
                <a:spcPts val="0"/>
              </a:spcAft>
              <a:defRPr/>
            </a:pPr>
            <a:endParaRPr lang="en-GB" dirty="0"/>
          </a:p>
          <a:p>
            <a:pPr eaLnBrk="1" fontAlgn="auto" hangingPunct="1">
              <a:spcBef>
                <a:spcPts val="0"/>
              </a:spcBef>
              <a:spcAft>
                <a:spcPts val="0"/>
              </a:spcAft>
              <a:defRPr/>
            </a:pPr>
            <a:endParaRPr lang="en-GB" dirty="0"/>
          </a:p>
          <a:p>
            <a:pPr eaLnBrk="1" fontAlgn="auto" hangingPunct="1">
              <a:spcBef>
                <a:spcPts val="0"/>
              </a:spcBef>
              <a:spcAft>
                <a:spcPts val="0"/>
              </a:spcAft>
              <a:defRPr/>
            </a:pPr>
            <a:endParaRPr lang="en-GB" dirty="0"/>
          </a:p>
        </p:txBody>
      </p:sp>
      <p:sp>
        <p:nvSpPr>
          <p:cNvPr id="36868" name="Slide Number Placeholder 3"/>
          <p:cNvSpPr>
            <a:spLocks noGrp="1"/>
          </p:cNvSpPr>
          <p:nvPr>
            <p:ph type="sldNum" sz="quarter" idx="5"/>
          </p:nvPr>
        </p:nvSpPr>
        <p:spPr bwMode="auto">
          <a:noFill/>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a:solidFill>
                  <a:schemeClr val="tx1"/>
                </a:solidFill>
                <a:latin typeface="Calibri" pitchFamily="34" charset="0"/>
              </a:defRPr>
            </a:lvl1pPr>
            <a:lvl2pPr marL="742950" indent="-285750" eaLnBrk="0" hangingPunct="0">
              <a:defRPr>
                <a:solidFill>
                  <a:schemeClr val="tx1"/>
                </a:solidFill>
                <a:latin typeface="Calibri" pitchFamily="34" charset="0"/>
              </a:defRPr>
            </a:lvl2pPr>
            <a:lvl3pPr marL="1143000" indent="-228600" eaLnBrk="0" hangingPunct="0">
              <a:defRPr>
                <a:solidFill>
                  <a:schemeClr val="tx1"/>
                </a:solidFill>
                <a:latin typeface="Calibri" pitchFamily="34" charset="0"/>
              </a:defRPr>
            </a:lvl3pPr>
            <a:lvl4pPr marL="1600200" indent="-228600" eaLnBrk="0" hangingPunct="0">
              <a:defRPr>
                <a:solidFill>
                  <a:schemeClr val="tx1"/>
                </a:solidFill>
                <a:latin typeface="Calibri" pitchFamily="34" charset="0"/>
              </a:defRPr>
            </a:lvl4pPr>
            <a:lvl5pPr marL="2057400" indent="-228600" eaLnBrk="0" hangingPunct="0">
              <a:defRPr>
                <a:solidFill>
                  <a:schemeClr val="tx1"/>
                </a:solidFill>
                <a:latin typeface="Calibri" pitchFamily="34" charset="0"/>
              </a:defRPr>
            </a:lvl5pPr>
            <a:lvl6pPr marL="2514600" indent="-228600" eaLnBrk="0" fontAlgn="base" hangingPunct="0">
              <a:spcBef>
                <a:spcPct val="0"/>
              </a:spcBef>
              <a:spcAft>
                <a:spcPct val="0"/>
              </a:spcAft>
              <a:defRPr>
                <a:solidFill>
                  <a:schemeClr val="tx1"/>
                </a:solidFill>
                <a:latin typeface="Calibri" pitchFamily="34" charset="0"/>
              </a:defRPr>
            </a:lvl6pPr>
            <a:lvl7pPr marL="2971800" indent="-228600" eaLnBrk="0" fontAlgn="base" hangingPunct="0">
              <a:spcBef>
                <a:spcPct val="0"/>
              </a:spcBef>
              <a:spcAft>
                <a:spcPct val="0"/>
              </a:spcAft>
              <a:defRPr>
                <a:solidFill>
                  <a:schemeClr val="tx1"/>
                </a:solidFill>
                <a:latin typeface="Calibri" pitchFamily="34" charset="0"/>
              </a:defRPr>
            </a:lvl7pPr>
            <a:lvl8pPr marL="3429000" indent="-228600" eaLnBrk="0" fontAlgn="base" hangingPunct="0">
              <a:spcBef>
                <a:spcPct val="0"/>
              </a:spcBef>
              <a:spcAft>
                <a:spcPct val="0"/>
              </a:spcAft>
              <a:defRPr>
                <a:solidFill>
                  <a:schemeClr val="tx1"/>
                </a:solidFill>
                <a:latin typeface="Calibri" pitchFamily="34" charset="0"/>
              </a:defRPr>
            </a:lvl8pPr>
            <a:lvl9pPr marL="3886200" indent="-228600" eaLnBrk="0" fontAlgn="base" hangingPunct="0">
              <a:spcBef>
                <a:spcPct val="0"/>
              </a:spcBef>
              <a:spcAft>
                <a:spcPct val="0"/>
              </a:spcAft>
              <a:defRPr>
                <a:solidFill>
                  <a:schemeClr val="tx1"/>
                </a:solidFill>
                <a:latin typeface="Calibri" pitchFamily="34" charset="0"/>
              </a:defRPr>
            </a:lvl9pPr>
          </a:lstStyle>
          <a:p>
            <a:pPr eaLnBrk="1" fontAlgn="base" hangingPunct="1">
              <a:spcBef>
                <a:spcPct val="0"/>
              </a:spcBef>
              <a:spcAft>
                <a:spcPct val="0"/>
              </a:spcAft>
            </a:pPr>
            <a:fld id="{081B8B0C-E30D-48E7-A414-A5CECE279400}" type="slidenum">
              <a:rPr lang="en-GB" smtClean="0"/>
              <a:pPr eaLnBrk="1" fontAlgn="base" hangingPunct="1">
                <a:spcBef>
                  <a:spcPct val="0"/>
                </a:spcBef>
                <a:spcAft>
                  <a:spcPct val="0"/>
                </a:spcAft>
              </a:pPr>
              <a:t>9</a:t>
            </a:fld>
            <a:endParaRPr lang="en-GB"/>
          </a:p>
        </p:txBody>
      </p:sp>
    </p:spTree>
    <p:extLst>
      <p:ext uri="{BB962C8B-B14F-4D97-AF65-F5344CB8AC3E}">
        <p14:creationId xmlns:p14="http://schemas.microsoft.com/office/powerpoint/2010/main" val="183601744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Talk</a:t>
            </a:r>
            <a:r>
              <a:rPr lang="en-US" baseline="0" dirty="0"/>
              <a:t> about your school breakfast. </a:t>
            </a:r>
          </a:p>
          <a:p>
            <a:r>
              <a:rPr lang="en-US" dirty="0"/>
              <a:t>Thousands of children around the country are joining</a:t>
            </a:r>
            <a:r>
              <a:rPr lang="en-US" baseline="0" dirty="0"/>
              <a:t> us in </a:t>
            </a:r>
            <a:r>
              <a:rPr lang="en-US" dirty="0"/>
              <a:t>getting the right fuel</a:t>
            </a:r>
            <a:r>
              <a:rPr lang="en-US" baseline="0" dirty="0"/>
              <a:t> for learning</a:t>
            </a:r>
            <a:r>
              <a:rPr lang="en-US" baseline="0" dirty="0" smtClean="0"/>
              <a:t>. Why not join us?</a:t>
            </a:r>
            <a:endParaRPr lang="en-US" baseline="0" dirty="0"/>
          </a:p>
          <a:p>
            <a:r>
              <a:rPr lang="en-US" baseline="0" dirty="0"/>
              <a:t> </a:t>
            </a:r>
          </a:p>
          <a:p>
            <a:endParaRPr lang="en-US" dirty="0"/>
          </a:p>
        </p:txBody>
      </p:sp>
      <p:sp>
        <p:nvSpPr>
          <p:cNvPr id="4" name="Slide Number Placeholder 3"/>
          <p:cNvSpPr>
            <a:spLocks noGrp="1"/>
          </p:cNvSpPr>
          <p:nvPr>
            <p:ph type="sldNum" sz="quarter" idx="10"/>
          </p:nvPr>
        </p:nvSpPr>
        <p:spPr/>
        <p:txBody>
          <a:bodyPr/>
          <a:lstStyle/>
          <a:p>
            <a:fld id="{DC60F487-03E4-47F2-ADF5-F5A50A782850}" type="slidenum">
              <a:rPr lang="en-GB" smtClean="0"/>
              <a:t>10</a:t>
            </a:fld>
            <a:endParaRPr lang="en-GB"/>
          </a:p>
        </p:txBody>
      </p:sp>
    </p:spTree>
    <p:extLst>
      <p:ext uri="{BB962C8B-B14F-4D97-AF65-F5344CB8AC3E}">
        <p14:creationId xmlns:p14="http://schemas.microsoft.com/office/powerpoint/2010/main" val="21197948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00F59BA-CA8B-4569-A5B3-5DA296581990}" type="datetimeFigureOut">
              <a:rPr lang="en-GB" smtClean="0"/>
              <a:t>10/12/2018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ADE74A-8B83-4A8C-BDF2-F06D8EDB36BD}" type="slidenum">
              <a:rPr lang="en-GB" smtClean="0"/>
              <a:t>‹#›</a:t>
            </a:fld>
            <a:endParaRPr lang="en-GB"/>
          </a:p>
        </p:txBody>
      </p:sp>
    </p:spTree>
    <p:extLst>
      <p:ext uri="{BB962C8B-B14F-4D97-AF65-F5344CB8AC3E}">
        <p14:creationId xmlns:p14="http://schemas.microsoft.com/office/powerpoint/2010/main" val="37380978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0F59BA-CA8B-4569-A5B3-5DA296581990}" type="datetimeFigureOut">
              <a:rPr lang="en-GB" smtClean="0"/>
              <a:t>10/12/2018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ADE74A-8B83-4A8C-BDF2-F06D8EDB36BD}" type="slidenum">
              <a:rPr lang="en-GB" smtClean="0"/>
              <a:t>‹#›</a:t>
            </a:fld>
            <a:endParaRPr lang="en-GB"/>
          </a:p>
        </p:txBody>
      </p:sp>
    </p:spTree>
    <p:extLst>
      <p:ext uri="{BB962C8B-B14F-4D97-AF65-F5344CB8AC3E}">
        <p14:creationId xmlns:p14="http://schemas.microsoft.com/office/powerpoint/2010/main" val="41527840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0F59BA-CA8B-4569-A5B3-5DA296581990}" type="datetimeFigureOut">
              <a:rPr lang="en-GB" smtClean="0"/>
              <a:t>10/12/2018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ADE74A-8B83-4A8C-BDF2-F06D8EDB36BD}" type="slidenum">
              <a:rPr lang="en-GB" smtClean="0"/>
              <a:t>‹#›</a:t>
            </a:fld>
            <a:endParaRPr lang="en-GB"/>
          </a:p>
        </p:txBody>
      </p:sp>
    </p:spTree>
    <p:extLst>
      <p:ext uri="{BB962C8B-B14F-4D97-AF65-F5344CB8AC3E}">
        <p14:creationId xmlns:p14="http://schemas.microsoft.com/office/powerpoint/2010/main" val="198901316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BD9EFD8-EF01-4137-9D5F-23C4B0DAF3CD}" type="slidenum">
              <a:rPr lang="en-GB"/>
              <a:pPr>
                <a:defRPr/>
              </a:pPr>
              <a:t>‹#›</a:t>
            </a:fld>
            <a:endParaRPr lang="en-GB"/>
          </a:p>
        </p:txBody>
      </p:sp>
    </p:spTree>
    <p:extLst>
      <p:ext uri="{BB962C8B-B14F-4D97-AF65-F5344CB8AC3E}">
        <p14:creationId xmlns:p14="http://schemas.microsoft.com/office/powerpoint/2010/main" val="3336020103"/>
      </p:ext>
    </p:extLst>
  </p:cSld>
  <p:clrMapOvr>
    <a:masterClrMapping/>
  </p:clrMapOvr>
  <p:transition>
    <p:wheel spokes="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woObj">
  <p:cSld name="Title, Conten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4"/>
          <p:cNvSpPr>
            <a:spLocks noGrp="1" noChangeArrowheads="1"/>
          </p:cNvSpPr>
          <p:nvPr>
            <p:ph type="dt" sz="half" idx="10"/>
          </p:nvPr>
        </p:nvSpPr>
        <p:spPr>
          <a:ln/>
        </p:spPr>
        <p:txBody>
          <a:bodyPr/>
          <a:lstStyle>
            <a:lvl1pPr>
              <a:defRPr/>
            </a:lvl1pPr>
          </a:lstStyle>
          <a:p>
            <a:pPr>
              <a:defRPr/>
            </a:pPr>
            <a:endParaRPr lang="en-GB"/>
          </a:p>
        </p:txBody>
      </p:sp>
      <p:sp>
        <p:nvSpPr>
          <p:cNvPr id="7" name="Rectangle 5"/>
          <p:cNvSpPr>
            <a:spLocks noGrp="1" noChangeArrowheads="1"/>
          </p:cNvSpPr>
          <p:nvPr>
            <p:ph type="ftr" sz="quarter" idx="11"/>
          </p:nvPr>
        </p:nvSpPr>
        <p:spPr>
          <a:ln/>
        </p:spPr>
        <p:txBody>
          <a:bodyPr/>
          <a:lstStyle>
            <a:lvl1pPr>
              <a:defRPr/>
            </a:lvl1pPr>
          </a:lstStyle>
          <a:p>
            <a:pPr>
              <a:defRPr/>
            </a:pPr>
            <a:endParaRPr lang="en-GB"/>
          </a:p>
        </p:txBody>
      </p:sp>
      <p:sp>
        <p:nvSpPr>
          <p:cNvPr id="8" name="Rectangle 6"/>
          <p:cNvSpPr>
            <a:spLocks noGrp="1" noChangeArrowheads="1"/>
          </p:cNvSpPr>
          <p:nvPr>
            <p:ph type="sldNum" sz="quarter" idx="12"/>
          </p:nvPr>
        </p:nvSpPr>
        <p:spPr>
          <a:ln/>
        </p:spPr>
        <p:txBody>
          <a:bodyPr/>
          <a:lstStyle>
            <a:lvl1pPr>
              <a:defRPr/>
            </a:lvl1pPr>
          </a:lstStyle>
          <a:p>
            <a:pPr>
              <a:defRPr/>
            </a:pPr>
            <a:fld id="{02BF9C02-2106-4045-9AC5-B4A87EEB717D}" type="slidenum">
              <a:rPr lang="en-GB"/>
              <a:pPr>
                <a:defRPr/>
              </a:pPr>
              <a:t>‹#›</a:t>
            </a:fld>
            <a:endParaRPr lang="en-GB"/>
          </a:p>
        </p:txBody>
      </p:sp>
    </p:spTree>
    <p:extLst>
      <p:ext uri="{BB962C8B-B14F-4D97-AF65-F5344CB8AC3E}">
        <p14:creationId xmlns:p14="http://schemas.microsoft.com/office/powerpoint/2010/main" val="2952821858"/>
      </p:ext>
    </p:extLst>
  </p:cSld>
  <p:clrMapOvr>
    <a:masterClrMapping/>
  </p:clrMapOvr>
  <p:transition>
    <p:wheel spokes="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quarter" idx="2"/>
          </p:nvPr>
        </p:nvSpPr>
        <p:spPr>
          <a:xfrm>
            <a:off x="4648200" y="1600200"/>
            <a:ext cx="4038600" cy="21859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Content Placeholder 4"/>
          <p:cNvSpPr>
            <a:spLocks noGrp="1"/>
          </p:cNvSpPr>
          <p:nvPr>
            <p:ph sz="quarter" idx="3"/>
          </p:nvPr>
        </p:nvSpPr>
        <p:spPr>
          <a:xfrm>
            <a:off x="4648200" y="3938588"/>
            <a:ext cx="4038600" cy="2187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Rectangle 4"/>
          <p:cNvSpPr>
            <a:spLocks noGrp="1" noChangeArrowheads="1"/>
          </p:cNvSpPr>
          <p:nvPr>
            <p:ph type="dt" sz="half" idx="10"/>
          </p:nvPr>
        </p:nvSpPr>
        <p:spPr>
          <a:ln/>
        </p:spPr>
        <p:txBody>
          <a:bodyPr/>
          <a:lstStyle>
            <a:lvl1pPr>
              <a:defRPr/>
            </a:lvl1pPr>
          </a:lstStyle>
          <a:p>
            <a:pPr>
              <a:defRPr/>
            </a:pPr>
            <a:endParaRPr lang="en-GB"/>
          </a:p>
        </p:txBody>
      </p:sp>
      <p:sp>
        <p:nvSpPr>
          <p:cNvPr id="7" name="Rectangle 5"/>
          <p:cNvSpPr>
            <a:spLocks noGrp="1" noChangeArrowheads="1"/>
          </p:cNvSpPr>
          <p:nvPr>
            <p:ph type="ftr" sz="quarter" idx="11"/>
          </p:nvPr>
        </p:nvSpPr>
        <p:spPr>
          <a:ln/>
        </p:spPr>
        <p:txBody>
          <a:bodyPr/>
          <a:lstStyle>
            <a:lvl1pPr>
              <a:defRPr/>
            </a:lvl1pPr>
          </a:lstStyle>
          <a:p>
            <a:pPr>
              <a:defRPr/>
            </a:pPr>
            <a:endParaRPr lang="en-GB"/>
          </a:p>
        </p:txBody>
      </p:sp>
      <p:sp>
        <p:nvSpPr>
          <p:cNvPr id="8" name="Rectangle 6"/>
          <p:cNvSpPr>
            <a:spLocks noGrp="1" noChangeArrowheads="1"/>
          </p:cNvSpPr>
          <p:nvPr>
            <p:ph type="sldNum" sz="quarter" idx="12"/>
          </p:nvPr>
        </p:nvSpPr>
        <p:spPr>
          <a:ln/>
        </p:spPr>
        <p:txBody>
          <a:bodyPr/>
          <a:lstStyle>
            <a:lvl1pPr>
              <a:defRPr/>
            </a:lvl1pPr>
          </a:lstStyle>
          <a:p>
            <a:pPr>
              <a:defRPr/>
            </a:pPr>
            <a:fld id="{C4A05E23-5857-411E-9D2A-514D7259FDB2}" type="slidenum">
              <a:rPr lang="en-GB"/>
              <a:pPr>
                <a:defRPr/>
              </a:pPr>
              <a:t>‹#›</a:t>
            </a:fld>
            <a:endParaRPr lang="en-GB"/>
          </a:p>
        </p:txBody>
      </p:sp>
    </p:spTree>
    <p:extLst>
      <p:ext uri="{BB962C8B-B14F-4D97-AF65-F5344CB8AC3E}">
        <p14:creationId xmlns:p14="http://schemas.microsoft.com/office/powerpoint/2010/main" val="1067456738"/>
      </p:ext>
    </p:extLst>
  </p:cSld>
  <p:clrMapOvr>
    <a:masterClrMapping/>
  </p:clrMapOvr>
  <p:transition>
    <p:wheel spokes="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00F59BA-CA8B-4569-A5B3-5DA296581990}" type="datetimeFigureOut">
              <a:rPr lang="en-GB" smtClean="0"/>
              <a:t>10/12/2018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ADE74A-8B83-4A8C-BDF2-F06D8EDB36BD}" type="slidenum">
              <a:rPr lang="en-GB" smtClean="0"/>
              <a:t>‹#›</a:t>
            </a:fld>
            <a:endParaRPr lang="en-GB"/>
          </a:p>
        </p:txBody>
      </p:sp>
    </p:spTree>
    <p:extLst>
      <p:ext uri="{BB962C8B-B14F-4D97-AF65-F5344CB8AC3E}">
        <p14:creationId xmlns:p14="http://schemas.microsoft.com/office/powerpoint/2010/main" val="37482439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00F59BA-CA8B-4569-A5B3-5DA296581990}" type="datetimeFigureOut">
              <a:rPr lang="en-GB" smtClean="0"/>
              <a:t>10/12/2018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B7ADE74A-8B83-4A8C-BDF2-F06D8EDB36BD}" type="slidenum">
              <a:rPr lang="en-GB" smtClean="0"/>
              <a:t>‹#›</a:t>
            </a:fld>
            <a:endParaRPr lang="en-GB"/>
          </a:p>
        </p:txBody>
      </p:sp>
    </p:spTree>
    <p:extLst>
      <p:ext uri="{BB962C8B-B14F-4D97-AF65-F5344CB8AC3E}">
        <p14:creationId xmlns:p14="http://schemas.microsoft.com/office/powerpoint/2010/main" val="9685412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00F59BA-CA8B-4569-A5B3-5DA296581990}" type="datetimeFigureOut">
              <a:rPr lang="en-GB" smtClean="0"/>
              <a:t>10/12/2018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ADE74A-8B83-4A8C-BDF2-F06D8EDB36BD}" type="slidenum">
              <a:rPr lang="en-GB" smtClean="0"/>
              <a:t>‹#›</a:t>
            </a:fld>
            <a:endParaRPr lang="en-GB"/>
          </a:p>
        </p:txBody>
      </p:sp>
    </p:spTree>
    <p:extLst>
      <p:ext uri="{BB962C8B-B14F-4D97-AF65-F5344CB8AC3E}">
        <p14:creationId xmlns:p14="http://schemas.microsoft.com/office/powerpoint/2010/main" val="12129716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00F59BA-CA8B-4569-A5B3-5DA296581990}" type="datetimeFigureOut">
              <a:rPr lang="en-GB" smtClean="0"/>
              <a:t>10/12/2018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B7ADE74A-8B83-4A8C-BDF2-F06D8EDB36BD}" type="slidenum">
              <a:rPr lang="en-GB" smtClean="0"/>
              <a:t>‹#›</a:t>
            </a:fld>
            <a:endParaRPr lang="en-GB"/>
          </a:p>
        </p:txBody>
      </p:sp>
    </p:spTree>
    <p:extLst>
      <p:ext uri="{BB962C8B-B14F-4D97-AF65-F5344CB8AC3E}">
        <p14:creationId xmlns:p14="http://schemas.microsoft.com/office/powerpoint/2010/main" val="34168797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00F59BA-CA8B-4569-A5B3-5DA296581990}" type="datetimeFigureOut">
              <a:rPr lang="en-GB" smtClean="0"/>
              <a:t>10/12/2018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B7ADE74A-8B83-4A8C-BDF2-F06D8EDB36BD}" type="slidenum">
              <a:rPr lang="en-GB" smtClean="0"/>
              <a:t>‹#›</a:t>
            </a:fld>
            <a:endParaRPr lang="en-GB"/>
          </a:p>
        </p:txBody>
      </p:sp>
    </p:spTree>
    <p:extLst>
      <p:ext uri="{BB962C8B-B14F-4D97-AF65-F5344CB8AC3E}">
        <p14:creationId xmlns:p14="http://schemas.microsoft.com/office/powerpoint/2010/main" val="3369071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0F59BA-CA8B-4569-A5B3-5DA296581990}" type="datetimeFigureOut">
              <a:rPr lang="en-GB" smtClean="0"/>
              <a:t>10/12/2018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B7ADE74A-8B83-4A8C-BDF2-F06D8EDB36BD}" type="slidenum">
              <a:rPr lang="en-GB" smtClean="0"/>
              <a:t>‹#›</a:t>
            </a:fld>
            <a:endParaRPr lang="en-GB"/>
          </a:p>
        </p:txBody>
      </p:sp>
    </p:spTree>
    <p:extLst>
      <p:ext uri="{BB962C8B-B14F-4D97-AF65-F5344CB8AC3E}">
        <p14:creationId xmlns:p14="http://schemas.microsoft.com/office/powerpoint/2010/main" val="41698259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00F59BA-CA8B-4569-A5B3-5DA296581990}" type="datetimeFigureOut">
              <a:rPr lang="en-GB" smtClean="0"/>
              <a:t>10/12/2018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ADE74A-8B83-4A8C-BDF2-F06D8EDB36BD}" type="slidenum">
              <a:rPr lang="en-GB" smtClean="0"/>
              <a:t>‹#›</a:t>
            </a:fld>
            <a:endParaRPr lang="en-GB"/>
          </a:p>
        </p:txBody>
      </p:sp>
    </p:spTree>
    <p:extLst>
      <p:ext uri="{BB962C8B-B14F-4D97-AF65-F5344CB8AC3E}">
        <p14:creationId xmlns:p14="http://schemas.microsoft.com/office/powerpoint/2010/main" val="1159143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600F59BA-CA8B-4569-A5B3-5DA296581990}" type="datetimeFigureOut">
              <a:rPr lang="en-GB" smtClean="0"/>
              <a:t>10/12/2018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B7ADE74A-8B83-4A8C-BDF2-F06D8EDB36BD}" type="slidenum">
              <a:rPr lang="en-GB" smtClean="0"/>
              <a:t>‹#›</a:t>
            </a:fld>
            <a:endParaRPr lang="en-GB"/>
          </a:p>
        </p:txBody>
      </p:sp>
    </p:spTree>
    <p:extLst>
      <p:ext uri="{BB962C8B-B14F-4D97-AF65-F5344CB8AC3E}">
        <p14:creationId xmlns:p14="http://schemas.microsoft.com/office/powerpoint/2010/main" val="3605333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E7"/>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600F59BA-CA8B-4569-A5B3-5DA296581990}" type="datetimeFigureOut">
              <a:rPr lang="en-GB" smtClean="0"/>
              <a:t>10/12/2018</a:t>
            </a:fld>
            <a:endParaRPr lang="en-GB"/>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7ADE74A-8B83-4A8C-BDF2-F06D8EDB36BD}" type="slidenum">
              <a:rPr lang="en-GB" smtClean="0"/>
              <a:t>‹#›</a:t>
            </a:fld>
            <a:endParaRPr lang="en-GB"/>
          </a:p>
        </p:txBody>
      </p:sp>
    </p:spTree>
    <p:extLst>
      <p:ext uri="{BB962C8B-B14F-4D97-AF65-F5344CB8AC3E}">
        <p14:creationId xmlns:p14="http://schemas.microsoft.com/office/powerpoint/2010/main" val="1672613874"/>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 id="2147483713" r:id="rId12"/>
    <p:sldLayoutId id="2147483714" r:id="rId13"/>
    <p:sldLayoutId id="2147483715"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5.jpeg"/><Relationship Id="rId7"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7.jpeg"/><Relationship Id="rId5" Type="http://schemas.openxmlformats.org/officeDocument/2006/relationships/image" Target="../media/image6.jpeg"/><Relationship Id="rId10" Type="http://schemas.openxmlformats.org/officeDocument/2006/relationships/image" Target="../media/image11.jpeg"/><Relationship Id="rId4" Type="http://schemas.openxmlformats.org/officeDocument/2006/relationships/image" Target="../media/image3.jpeg"/><Relationship Id="rId9" Type="http://schemas.openxmlformats.org/officeDocument/2006/relationships/image" Target="../media/image10.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14.jpg"/><Relationship Id="rId4" Type="http://schemas.openxmlformats.org/officeDocument/2006/relationships/image" Target="../media/image13.jp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3.xml"/><Relationship Id="rId5" Type="http://schemas.openxmlformats.org/officeDocument/2006/relationships/image" Target="../media/image17.jpeg"/><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8.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4776" t="2143" r="7894" b="-390"/>
          <a:stretch/>
        </p:blipFill>
        <p:spPr>
          <a:xfrm>
            <a:off x="4401" y="0"/>
            <a:ext cx="9217024" cy="6912768"/>
          </a:xfrm>
          <a:prstGeom prst="rect">
            <a:avLst/>
          </a:prstGeom>
        </p:spPr>
      </p:pic>
      <p:sp>
        <p:nvSpPr>
          <p:cNvPr id="14338" name="Title 1"/>
          <p:cNvSpPr>
            <a:spLocks noGrp="1"/>
          </p:cNvSpPr>
          <p:nvPr>
            <p:ph type="title"/>
          </p:nvPr>
        </p:nvSpPr>
        <p:spPr>
          <a:xfrm>
            <a:off x="724481" y="1620180"/>
            <a:ext cx="7776864" cy="3672408"/>
          </a:xfrm>
          <a:solidFill>
            <a:srgbClr val="F89C0E"/>
          </a:solidFill>
          <a:effectLst>
            <a:outerShdw blurRad="50800" dist="50800" dir="5400000" algn="ctr" rotWithShape="0">
              <a:schemeClr val="tx1">
                <a:alpha val="54000"/>
              </a:schemeClr>
            </a:outerShdw>
          </a:effectLst>
        </p:spPr>
        <p:txBody>
          <a:bodyPr>
            <a:normAutofit/>
          </a:bodyPr>
          <a:lstStyle/>
          <a:p>
            <a:pPr algn="ctr" eaLnBrk="1" hangingPunct="1"/>
            <a:r>
              <a:rPr lang="en-GB" sz="6600" dirty="0">
                <a:solidFill>
                  <a:schemeClr val="bg1"/>
                </a:solidFill>
                <a:latin typeface="Century Gothic" panose="020B0502020202020204" pitchFamily="34" charset="0"/>
              </a:rPr>
              <a:t>Who had breakfast </a:t>
            </a:r>
            <a:br>
              <a:rPr lang="en-GB" sz="6600" dirty="0">
                <a:solidFill>
                  <a:schemeClr val="bg1"/>
                </a:solidFill>
                <a:latin typeface="Century Gothic" panose="020B0502020202020204" pitchFamily="34" charset="0"/>
              </a:rPr>
            </a:br>
            <a:r>
              <a:rPr lang="en-GB" sz="6600" dirty="0">
                <a:solidFill>
                  <a:schemeClr val="bg1"/>
                </a:solidFill>
                <a:latin typeface="Century Gothic" panose="020B0502020202020204" pitchFamily="34" charset="0"/>
              </a:rPr>
              <a:t>this morning</a:t>
            </a:r>
            <a:r>
              <a:rPr lang="en-GB" sz="6600" dirty="0">
                <a:solidFill>
                  <a:schemeClr val="bg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142879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8BC16">
            <a:alpha val="30000"/>
          </a:srgbClr>
        </a:solidFill>
        <a:effectLst/>
      </p:bgPr>
    </p:bg>
    <p:spTree>
      <p:nvGrpSpPr>
        <p:cNvPr id="1" name=""/>
        <p:cNvGrpSpPr/>
        <p:nvPr/>
      </p:nvGrpSpPr>
      <p:grpSpPr>
        <a:xfrm>
          <a:off x="0" y="0"/>
          <a:ext cx="0" cy="0"/>
          <a:chOff x="0" y="0"/>
          <a:chExt cx="0" cy="0"/>
        </a:xfrm>
      </p:grpSpPr>
      <p:sp>
        <p:nvSpPr>
          <p:cNvPr id="32771" name="Rectangle 3"/>
          <p:cNvSpPr>
            <a:spLocks noGrp="1" noChangeArrowheads="1"/>
          </p:cNvSpPr>
          <p:nvPr>
            <p:ph type="body" sz="half" idx="4294967295"/>
          </p:nvPr>
        </p:nvSpPr>
        <p:spPr>
          <a:xfrm>
            <a:off x="0" y="188913"/>
            <a:ext cx="9144000" cy="5865812"/>
          </a:xfrm>
          <a:effectLst>
            <a:outerShdw dist="35921" dir="2700000" algn="ctr" rotWithShape="0">
              <a:schemeClr val="bg1"/>
            </a:outerShdw>
          </a:effectLst>
        </p:spPr>
        <p:txBody>
          <a:bodyPr>
            <a:normAutofit/>
          </a:bodyPr>
          <a:lstStyle/>
          <a:p>
            <a:pPr algn="ctr" eaLnBrk="1" hangingPunct="1">
              <a:buFontTx/>
              <a:buNone/>
              <a:defRPr/>
            </a:pPr>
            <a:endParaRPr lang="en-GB" sz="3300" dirty="0">
              <a:solidFill>
                <a:srgbClr val="F89C0E"/>
              </a:solidFill>
              <a:latin typeface="Arial" panose="020B0604020202020204" pitchFamily="34" charset="0"/>
              <a:cs typeface="Arial" panose="020B0604020202020204" pitchFamily="34" charset="0"/>
            </a:endParaRPr>
          </a:p>
          <a:p>
            <a:pPr algn="ctr" eaLnBrk="1" hangingPunct="1">
              <a:buFontTx/>
              <a:buNone/>
              <a:defRPr/>
            </a:pPr>
            <a:endParaRPr lang="en-GB" sz="3300" dirty="0">
              <a:solidFill>
                <a:srgbClr val="F89C0E"/>
              </a:solidFill>
              <a:latin typeface="Century Gothic" panose="020B0502020202020204" pitchFamily="34" charset="0"/>
              <a:cs typeface="Arial" panose="020B0604020202020204" pitchFamily="34" charset="0"/>
            </a:endParaRPr>
          </a:p>
          <a:p>
            <a:pPr algn="ctr" eaLnBrk="1" hangingPunct="1">
              <a:buFontTx/>
              <a:buNone/>
              <a:defRPr/>
            </a:pPr>
            <a:r>
              <a:rPr lang="en-GB" sz="3300" b="1" dirty="0">
                <a:solidFill>
                  <a:srgbClr val="F89C0E"/>
                </a:solidFill>
                <a:latin typeface="Century Gothic" panose="020B0502020202020204" pitchFamily="34" charset="0"/>
                <a:cs typeface="Arial" panose="020B0604020202020204" pitchFamily="34" charset="0"/>
              </a:rPr>
              <a:t>Have you tried a ‘magic’ school breakfast?</a:t>
            </a:r>
          </a:p>
          <a:p>
            <a:pPr algn="ctr" eaLnBrk="1" hangingPunct="1">
              <a:buFontTx/>
              <a:buNone/>
              <a:defRPr/>
            </a:pPr>
            <a:r>
              <a:rPr lang="en-GB" sz="3300" dirty="0">
                <a:solidFill>
                  <a:srgbClr val="F89C0E"/>
                </a:solidFill>
                <a:latin typeface="Century Gothic" panose="020B0502020202020204" pitchFamily="34" charset="0"/>
                <a:cs typeface="Arial" panose="020B0604020202020204" pitchFamily="34" charset="0"/>
              </a:rPr>
              <a:t/>
            </a:r>
            <a:br>
              <a:rPr lang="en-GB" sz="3300" dirty="0">
                <a:solidFill>
                  <a:srgbClr val="F89C0E"/>
                </a:solidFill>
                <a:latin typeface="Century Gothic" panose="020B0502020202020204" pitchFamily="34" charset="0"/>
                <a:cs typeface="Arial" panose="020B0604020202020204" pitchFamily="34" charset="0"/>
              </a:rPr>
            </a:br>
            <a:r>
              <a:rPr lang="en-GB" sz="3300" dirty="0">
                <a:solidFill>
                  <a:srgbClr val="F89C0E"/>
                </a:solidFill>
                <a:latin typeface="Century Gothic" panose="020B0502020202020204" pitchFamily="34" charset="0"/>
                <a:cs typeface="Arial" panose="020B0604020202020204" pitchFamily="34" charset="0"/>
              </a:rPr>
              <a:t>Our school is proud to be part of the National School Breakfast Programme, making sure every child has the right fuel for learning!</a:t>
            </a:r>
          </a:p>
        </p:txBody>
      </p:sp>
      <p:sp>
        <p:nvSpPr>
          <p:cNvPr id="2" name="TextBox 1"/>
          <p:cNvSpPr txBox="1"/>
          <p:nvPr/>
        </p:nvSpPr>
        <p:spPr>
          <a:xfrm>
            <a:off x="1979713" y="3429000"/>
            <a:ext cx="5562088" cy="369332"/>
          </a:xfrm>
          <a:prstGeom prst="rect">
            <a:avLst/>
          </a:prstGeom>
          <a:noFill/>
        </p:spPr>
        <p:txBody>
          <a:bodyPr wrap="square" rtlCol="0">
            <a:spAutoFit/>
          </a:bodyPr>
          <a:lstStyle/>
          <a:p>
            <a:endParaRPr lang="en-US" dirty="0"/>
          </a:p>
        </p:txBody>
      </p:sp>
      <p:sp>
        <p:nvSpPr>
          <p:cNvPr id="4" name="Rectangle 3"/>
          <p:cNvSpPr/>
          <p:nvPr/>
        </p:nvSpPr>
        <p:spPr>
          <a:xfrm>
            <a:off x="0" y="5085184"/>
            <a:ext cx="9144000" cy="177281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32040" y="5247299"/>
            <a:ext cx="3995936" cy="1448585"/>
          </a:xfrm>
          <a:prstGeom prst="rect">
            <a:avLst/>
          </a:prstGeom>
          <a:ln>
            <a:noFill/>
          </a:ln>
          <a:effectLst>
            <a:outerShdw blurRad="292100" dist="139700" dir="2700000" algn="tl" rotWithShape="0">
              <a:srgbClr val="333333">
                <a:alpha val="0"/>
              </a:srgbClr>
            </a:outerShdw>
          </a:effectLst>
        </p:spPr>
      </p:pic>
    </p:spTree>
    <p:extLst>
      <p:ext uri="{BB962C8B-B14F-4D97-AF65-F5344CB8AC3E}">
        <p14:creationId xmlns:p14="http://schemas.microsoft.com/office/powerpoint/2010/main" val="3805586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32771">
                                            <p:txEl>
                                              <p:pRg st="2" end="2"/>
                                            </p:txEl>
                                          </p:spTgt>
                                        </p:tgtEl>
                                        <p:attrNameLst>
                                          <p:attrName>style.visibility</p:attrName>
                                        </p:attrNameLst>
                                      </p:cBhvr>
                                      <p:to>
                                        <p:strVal val="visible"/>
                                      </p:to>
                                    </p:set>
                                    <p:animEffect transition="in" filter="fade">
                                      <p:cBhvr>
                                        <p:cTn id="7" dur="1000"/>
                                        <p:tgtEl>
                                          <p:spTgt spid="32771">
                                            <p:txEl>
                                              <p:pRg st="2" end="2"/>
                                            </p:txEl>
                                          </p:spTgt>
                                        </p:tgtEl>
                                      </p:cBhvr>
                                    </p:animEffect>
                                    <p:anim calcmode="lin" valueType="num">
                                      <p:cBhvr>
                                        <p:cTn id="8" dur="1000" fill="hold"/>
                                        <p:tgtEl>
                                          <p:spTgt spid="32771">
                                            <p:txEl>
                                              <p:pRg st="2" end="2"/>
                                            </p:txEl>
                                          </p:spTgt>
                                        </p:tgtEl>
                                        <p:attrNameLst>
                                          <p:attrName>ppt_w</p:attrName>
                                        </p:attrNameLst>
                                      </p:cBhvr>
                                      <p:tavLst>
                                        <p:tav tm="0" fmla="#ppt_w*sin(2.5*pi*$)">
                                          <p:val>
                                            <p:fltVal val="0"/>
                                          </p:val>
                                        </p:tav>
                                        <p:tav tm="100000">
                                          <p:val>
                                            <p:fltVal val="1"/>
                                          </p:val>
                                        </p:tav>
                                      </p:tavLst>
                                    </p:anim>
                                    <p:anim calcmode="lin" valueType="num">
                                      <p:cBhvr>
                                        <p:cTn id="9" dur="1000" fill="hold"/>
                                        <p:tgtEl>
                                          <p:spTgt spid="32771">
                                            <p:txEl>
                                              <p:pRg st="2" end="2"/>
                                            </p:txEl>
                                          </p:spTgt>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45" presetClass="entr" presetSubtype="0" fill="hold" nodeType="clickEffect">
                                  <p:stCondLst>
                                    <p:cond delay="0"/>
                                  </p:stCondLst>
                                  <p:childTnLst>
                                    <p:set>
                                      <p:cBhvr>
                                        <p:cTn id="13" dur="1" fill="hold">
                                          <p:stCondLst>
                                            <p:cond delay="0"/>
                                          </p:stCondLst>
                                        </p:cTn>
                                        <p:tgtEl>
                                          <p:spTgt spid="32771">
                                            <p:txEl>
                                              <p:pRg st="3" end="3"/>
                                            </p:txEl>
                                          </p:spTgt>
                                        </p:tgtEl>
                                        <p:attrNameLst>
                                          <p:attrName>style.visibility</p:attrName>
                                        </p:attrNameLst>
                                      </p:cBhvr>
                                      <p:to>
                                        <p:strVal val="visible"/>
                                      </p:to>
                                    </p:set>
                                    <p:animEffect transition="in" filter="fade">
                                      <p:cBhvr>
                                        <p:cTn id="14" dur="1000"/>
                                        <p:tgtEl>
                                          <p:spTgt spid="32771">
                                            <p:txEl>
                                              <p:pRg st="3" end="3"/>
                                            </p:txEl>
                                          </p:spTgt>
                                        </p:tgtEl>
                                      </p:cBhvr>
                                    </p:animEffect>
                                    <p:anim calcmode="lin" valueType="num">
                                      <p:cBhvr>
                                        <p:cTn id="15" dur="1000" fill="hold"/>
                                        <p:tgtEl>
                                          <p:spTgt spid="32771">
                                            <p:txEl>
                                              <p:pRg st="3" end="3"/>
                                            </p:txEl>
                                          </p:spTgt>
                                        </p:tgtEl>
                                        <p:attrNameLst>
                                          <p:attrName>ppt_w</p:attrName>
                                        </p:attrNameLst>
                                      </p:cBhvr>
                                      <p:tavLst>
                                        <p:tav tm="0" fmla="#ppt_w*sin(2.5*pi*$)">
                                          <p:val>
                                            <p:fltVal val="0"/>
                                          </p:val>
                                        </p:tav>
                                        <p:tav tm="100000">
                                          <p:val>
                                            <p:fltVal val="1"/>
                                          </p:val>
                                        </p:tav>
                                      </p:tavLst>
                                    </p:anim>
                                    <p:anim calcmode="lin" valueType="num">
                                      <p:cBhvr>
                                        <p:cTn id="16" dur="1000" fill="hold"/>
                                        <p:tgtEl>
                                          <p:spTgt spid="32771">
                                            <p:txEl>
                                              <p:pRg st="3" end="3"/>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8BC16">
            <a:alpha val="30000"/>
          </a:srgbClr>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11309" y="260648"/>
            <a:ext cx="8229600" cy="1143000"/>
          </a:xfrm>
        </p:spPr>
        <p:txBody>
          <a:bodyPr/>
          <a:lstStyle/>
          <a:p>
            <a:pPr eaLnBrk="1" hangingPunct="1"/>
            <a:r>
              <a:rPr lang="en-GB" b="1" dirty="0">
                <a:solidFill>
                  <a:srgbClr val="F89C0E"/>
                </a:solidFill>
                <a:latin typeface="Century Gothic" panose="020B0502020202020204" pitchFamily="34" charset="0"/>
                <a:cs typeface="Arial Black"/>
              </a:rPr>
              <a:t>What is breakfast?</a:t>
            </a:r>
          </a:p>
        </p:txBody>
      </p:sp>
      <p:sp>
        <p:nvSpPr>
          <p:cNvPr id="3075" name="Rectangle 3"/>
          <p:cNvSpPr>
            <a:spLocks noGrp="1" noChangeArrowheads="1"/>
          </p:cNvSpPr>
          <p:nvPr>
            <p:ph type="body" sz="half" idx="1"/>
          </p:nvPr>
        </p:nvSpPr>
        <p:spPr>
          <a:xfrm>
            <a:off x="395288" y="1916113"/>
            <a:ext cx="4824784" cy="4525962"/>
          </a:xfrm>
        </p:spPr>
        <p:txBody>
          <a:bodyPr>
            <a:normAutofit/>
          </a:bodyPr>
          <a:lstStyle/>
          <a:p>
            <a:r>
              <a:rPr lang="en-GB" sz="2400" dirty="0">
                <a:latin typeface="Century Gothic" panose="020B0502020202020204" pitchFamily="34" charset="0"/>
                <a:cs typeface="Arial" panose="020B0604020202020204" pitchFamily="34" charset="0"/>
              </a:rPr>
              <a:t>Breakfast is the first meal of the day for most people</a:t>
            </a:r>
          </a:p>
          <a:p>
            <a:pPr marL="0" indent="0">
              <a:buNone/>
            </a:pPr>
            <a:endParaRPr lang="en-GB" sz="2400" dirty="0">
              <a:latin typeface="Century Gothic" panose="020B0502020202020204" pitchFamily="34" charset="0"/>
              <a:cs typeface="Arial" panose="020B0604020202020204" pitchFamily="34" charset="0"/>
            </a:endParaRPr>
          </a:p>
          <a:p>
            <a:r>
              <a:rPr lang="en-GB" sz="2400" dirty="0">
                <a:latin typeface="Century Gothic" panose="020B0502020202020204" pitchFamily="34" charset="0"/>
                <a:cs typeface="Arial" panose="020B0604020202020204" pitchFamily="34" charset="0"/>
              </a:rPr>
              <a:t>The word ‘breakfast’ is shortened from ‘</a:t>
            </a:r>
            <a:r>
              <a:rPr lang="en-GB" sz="2400" dirty="0">
                <a:solidFill>
                  <a:schemeClr val="accent2"/>
                </a:solidFill>
                <a:latin typeface="Century Gothic" panose="020B0502020202020204" pitchFamily="34" charset="0"/>
                <a:cs typeface="Arial" panose="020B0604020202020204" pitchFamily="34" charset="0"/>
              </a:rPr>
              <a:t>break</a:t>
            </a:r>
            <a:r>
              <a:rPr lang="en-GB" sz="2400" dirty="0">
                <a:latin typeface="Century Gothic" panose="020B0502020202020204" pitchFamily="34" charset="0"/>
                <a:cs typeface="Arial" panose="020B0604020202020204" pitchFamily="34" charset="0"/>
              </a:rPr>
              <a:t>ing </a:t>
            </a:r>
            <a:r>
              <a:rPr lang="en-GB" sz="2400" dirty="0">
                <a:solidFill>
                  <a:srgbClr val="ED7D31"/>
                </a:solidFill>
                <a:latin typeface="Century Gothic" panose="020B0502020202020204" pitchFamily="34" charset="0"/>
                <a:cs typeface="Arial" panose="020B0604020202020204" pitchFamily="34" charset="0"/>
              </a:rPr>
              <a:t>fast</a:t>
            </a:r>
            <a:r>
              <a:rPr lang="en-GB" sz="2400" dirty="0">
                <a:latin typeface="Century Gothic" panose="020B0502020202020204" pitchFamily="34" charset="0"/>
                <a:cs typeface="Arial" panose="020B0604020202020204" pitchFamily="34" charset="0"/>
              </a:rPr>
              <a:t>’</a:t>
            </a:r>
          </a:p>
          <a:p>
            <a:pPr marL="0" indent="0">
              <a:buNone/>
            </a:pPr>
            <a:endParaRPr lang="en-GB" sz="2400" dirty="0">
              <a:latin typeface="Century Gothic" panose="020B0502020202020204" pitchFamily="34" charset="0"/>
              <a:cs typeface="Arial" panose="020B0604020202020204" pitchFamily="34" charset="0"/>
            </a:endParaRPr>
          </a:p>
          <a:p>
            <a:r>
              <a:rPr lang="en-GB" sz="2400" dirty="0">
                <a:latin typeface="Century Gothic" panose="020B0502020202020204" pitchFamily="34" charset="0"/>
                <a:cs typeface="Arial" panose="020B0604020202020204" pitchFamily="34" charset="0"/>
              </a:rPr>
              <a:t>‘Breaking fast’ means ending a time of not eating</a:t>
            </a:r>
            <a:r>
              <a:rPr lang="mr-IN" sz="2400" dirty="0">
                <a:latin typeface="Century Gothic" panose="020B0502020202020204" pitchFamily="34" charset="0"/>
              </a:rPr>
              <a:t>…</a:t>
            </a:r>
            <a:r>
              <a:rPr lang="en-GB" sz="2400" dirty="0">
                <a:latin typeface="Century Gothic" panose="020B0502020202020204" pitchFamily="34" charset="0"/>
              </a:rPr>
              <a:t> (</a:t>
            </a:r>
            <a:r>
              <a:rPr lang="en-GB" sz="2400" dirty="0">
                <a:latin typeface="Century Gothic" panose="020B0502020202020204" pitchFamily="34" charset="0"/>
                <a:cs typeface="Arial" panose="020B0604020202020204" pitchFamily="34" charset="0"/>
              </a:rPr>
              <a:t>you were fasting while you were asleep!)</a:t>
            </a:r>
          </a:p>
        </p:txBody>
      </p:sp>
      <p:pic>
        <p:nvPicPr>
          <p:cNvPr id="3076" name="Picture 4" descr="dv1978008"/>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580112" y="2060848"/>
            <a:ext cx="2520280" cy="311695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Tree>
    <p:extLst>
      <p:ext uri="{BB962C8B-B14F-4D97-AF65-F5344CB8AC3E}">
        <p14:creationId xmlns:p14="http://schemas.microsoft.com/office/powerpoint/2010/main" val="1549427371"/>
      </p:ext>
    </p:extLst>
  </p:cSld>
  <p:clrMapOvr>
    <a:masterClrMapping/>
  </p:clrMapOvr>
  <mc:AlternateContent xmlns:mc="http://schemas.openxmlformats.org/markup-compatibility/2006" xmlns:p14="http://schemas.microsoft.com/office/powerpoint/2010/main">
    <mc:Choice Requires="p14">
      <p:transition p14:dur="250">
        <p:wheel spokes="1"/>
      </p:transition>
    </mc:Choice>
    <mc:Fallback xmlns="">
      <p:transition>
        <p:wheel spokes="1"/>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1000" fill="hold"/>
                                        <p:tgtEl>
                                          <p:spTgt spid="3074"/>
                                        </p:tgtEl>
                                        <p:attrNameLst>
                                          <p:attrName>ppt_w</p:attrName>
                                        </p:attrNameLst>
                                      </p:cBhvr>
                                      <p:tavLst>
                                        <p:tav tm="0">
                                          <p:val>
                                            <p:strVal val="#ppt_w*0.70"/>
                                          </p:val>
                                        </p:tav>
                                        <p:tav tm="100000">
                                          <p:val>
                                            <p:strVal val="#ppt_w"/>
                                          </p:val>
                                        </p:tav>
                                      </p:tavLst>
                                    </p:anim>
                                    <p:anim calcmode="lin" valueType="num">
                                      <p:cBhvr>
                                        <p:cTn id="8" dur="1000" fill="hold"/>
                                        <p:tgtEl>
                                          <p:spTgt spid="3074"/>
                                        </p:tgtEl>
                                        <p:attrNameLst>
                                          <p:attrName>ppt_h</p:attrName>
                                        </p:attrNameLst>
                                      </p:cBhvr>
                                      <p:tavLst>
                                        <p:tav tm="0">
                                          <p:val>
                                            <p:strVal val="#ppt_h"/>
                                          </p:val>
                                        </p:tav>
                                        <p:tav tm="100000">
                                          <p:val>
                                            <p:strVal val="#ppt_h"/>
                                          </p:val>
                                        </p:tav>
                                      </p:tavLst>
                                    </p:anim>
                                    <p:animEffect transition="in" filter="fade">
                                      <p:cBhvr>
                                        <p:cTn id="9" dur="1000"/>
                                        <p:tgtEl>
                                          <p:spTgt spid="3074"/>
                                        </p:tgtEl>
                                      </p:cBhvr>
                                    </p:animEffect>
                                  </p:childTnLst>
                                </p:cTn>
                              </p:par>
                              <p:par>
                                <p:cTn id="10" presetID="6" presetClass="entr" presetSubtype="16" fill="hold" nodeType="withEffect">
                                  <p:stCondLst>
                                    <p:cond delay="0"/>
                                  </p:stCondLst>
                                  <p:childTnLst>
                                    <p:set>
                                      <p:cBhvr>
                                        <p:cTn id="11" dur="1" fill="hold">
                                          <p:stCondLst>
                                            <p:cond delay="0"/>
                                          </p:stCondLst>
                                        </p:cTn>
                                        <p:tgtEl>
                                          <p:spTgt spid="3076"/>
                                        </p:tgtEl>
                                        <p:attrNameLst>
                                          <p:attrName>style.visibility</p:attrName>
                                        </p:attrNameLst>
                                      </p:cBhvr>
                                      <p:to>
                                        <p:strVal val="visible"/>
                                      </p:to>
                                    </p:set>
                                    <p:animEffect transition="in" filter="circle(in)">
                                      <p:cBhvr>
                                        <p:cTn id="12" dur="1000"/>
                                        <p:tgtEl>
                                          <p:spTgt spid="3076"/>
                                        </p:tgtEl>
                                      </p:cBhvr>
                                    </p:animEffect>
                                  </p:childTnLst>
                                </p:cTn>
                              </p:par>
                            </p:childTnLst>
                          </p:cTn>
                        </p:par>
                        <p:par>
                          <p:cTn id="13" fill="hold">
                            <p:stCondLst>
                              <p:cond delay="1000"/>
                            </p:stCondLst>
                            <p:childTnLst>
                              <p:par>
                                <p:cTn id="14" presetID="45" presetClass="entr" presetSubtype="0" fill="hold" grpId="0" nodeType="afterEffect">
                                  <p:stCondLst>
                                    <p:cond delay="0"/>
                                  </p:stCondLst>
                                  <p:iterate type="lt">
                                    <p:tmPct val="10000"/>
                                  </p:iterate>
                                  <p:childTnLst>
                                    <p:set>
                                      <p:cBhvr>
                                        <p:cTn id="15" dur="1" fill="hold">
                                          <p:stCondLst>
                                            <p:cond delay="0"/>
                                          </p:stCondLst>
                                        </p:cTn>
                                        <p:tgtEl>
                                          <p:spTgt spid="3075">
                                            <p:txEl>
                                              <p:pRg st="0" end="0"/>
                                            </p:txEl>
                                          </p:spTgt>
                                        </p:tgtEl>
                                        <p:attrNameLst>
                                          <p:attrName>style.visibility</p:attrName>
                                        </p:attrNameLst>
                                      </p:cBhvr>
                                      <p:to>
                                        <p:strVal val="visible"/>
                                      </p:to>
                                    </p:set>
                                    <p:animEffect transition="in" filter="fade">
                                      <p:cBhvr>
                                        <p:cTn id="16" dur="250"/>
                                        <p:tgtEl>
                                          <p:spTgt spid="3075">
                                            <p:txEl>
                                              <p:pRg st="0" end="0"/>
                                            </p:txEl>
                                          </p:spTgt>
                                        </p:tgtEl>
                                      </p:cBhvr>
                                    </p:animEffect>
                                    <p:anim calcmode="lin" valueType="num">
                                      <p:cBhvr>
                                        <p:cTn id="17" dur="250" fill="hold"/>
                                        <p:tgtEl>
                                          <p:spTgt spid="3075">
                                            <p:txEl>
                                              <p:pRg st="0" end="0"/>
                                            </p:txEl>
                                          </p:spTgt>
                                        </p:tgtEl>
                                        <p:attrNameLst>
                                          <p:attrName>ppt_w</p:attrName>
                                        </p:attrNameLst>
                                      </p:cBhvr>
                                      <p:tavLst>
                                        <p:tav tm="0" fmla="#ppt_w*sin(2.5*pi*$)">
                                          <p:val>
                                            <p:fltVal val="0"/>
                                          </p:val>
                                        </p:tav>
                                        <p:tav tm="100000">
                                          <p:val>
                                            <p:fltVal val="1"/>
                                          </p:val>
                                        </p:tav>
                                      </p:tavLst>
                                    </p:anim>
                                    <p:anim calcmode="lin" valueType="num">
                                      <p:cBhvr>
                                        <p:cTn id="18" dur="250" fill="hold"/>
                                        <p:tgtEl>
                                          <p:spTgt spid="3075">
                                            <p:txEl>
                                              <p:pRg st="0" end="0"/>
                                            </p:txEl>
                                          </p:spTgt>
                                        </p:tgtEl>
                                        <p:attrNameLst>
                                          <p:attrName>ppt_h</p:attrName>
                                        </p:attrNameLst>
                                      </p:cBhvr>
                                      <p:tavLst>
                                        <p:tav tm="0">
                                          <p:val>
                                            <p:strVal val="#ppt_h"/>
                                          </p:val>
                                        </p:tav>
                                        <p:tav tm="100000">
                                          <p:val>
                                            <p:strVal val="#ppt_h"/>
                                          </p:val>
                                        </p:tav>
                                      </p:tavLst>
                                    </p:anim>
                                  </p:childTnLst>
                                </p:cTn>
                              </p:par>
                            </p:childTnLst>
                          </p:cTn>
                        </p:par>
                        <p:par>
                          <p:cTn id="19" fill="hold">
                            <p:stCondLst>
                              <p:cond delay="2325"/>
                            </p:stCondLst>
                            <p:childTnLst>
                              <p:par>
                                <p:cTn id="20" presetID="45" presetClass="entr" presetSubtype="0" fill="hold" grpId="0" nodeType="afterEffect">
                                  <p:stCondLst>
                                    <p:cond delay="0"/>
                                  </p:stCondLst>
                                  <p:iterate type="lt">
                                    <p:tmPct val="10000"/>
                                  </p:iterate>
                                  <p:childTnLst>
                                    <p:set>
                                      <p:cBhvr>
                                        <p:cTn id="21" dur="1" fill="hold">
                                          <p:stCondLst>
                                            <p:cond delay="0"/>
                                          </p:stCondLst>
                                        </p:cTn>
                                        <p:tgtEl>
                                          <p:spTgt spid="3075">
                                            <p:txEl>
                                              <p:pRg st="2" end="2"/>
                                            </p:txEl>
                                          </p:spTgt>
                                        </p:tgtEl>
                                        <p:attrNameLst>
                                          <p:attrName>style.visibility</p:attrName>
                                        </p:attrNameLst>
                                      </p:cBhvr>
                                      <p:to>
                                        <p:strVal val="visible"/>
                                      </p:to>
                                    </p:set>
                                    <p:animEffect transition="in" filter="fade">
                                      <p:cBhvr>
                                        <p:cTn id="22" dur="250"/>
                                        <p:tgtEl>
                                          <p:spTgt spid="3075">
                                            <p:txEl>
                                              <p:pRg st="2" end="2"/>
                                            </p:txEl>
                                          </p:spTgt>
                                        </p:tgtEl>
                                      </p:cBhvr>
                                    </p:animEffect>
                                    <p:anim calcmode="lin" valueType="num">
                                      <p:cBhvr>
                                        <p:cTn id="23" dur="250" fill="hold"/>
                                        <p:tgtEl>
                                          <p:spTgt spid="3075">
                                            <p:txEl>
                                              <p:pRg st="2" end="2"/>
                                            </p:txEl>
                                          </p:spTgt>
                                        </p:tgtEl>
                                        <p:attrNameLst>
                                          <p:attrName>ppt_w</p:attrName>
                                        </p:attrNameLst>
                                      </p:cBhvr>
                                      <p:tavLst>
                                        <p:tav tm="0" fmla="#ppt_w*sin(2.5*pi*$)">
                                          <p:val>
                                            <p:fltVal val="0"/>
                                          </p:val>
                                        </p:tav>
                                        <p:tav tm="100000">
                                          <p:val>
                                            <p:fltVal val="1"/>
                                          </p:val>
                                        </p:tav>
                                      </p:tavLst>
                                    </p:anim>
                                    <p:anim calcmode="lin" valueType="num">
                                      <p:cBhvr>
                                        <p:cTn id="24" dur="250" fill="hold"/>
                                        <p:tgtEl>
                                          <p:spTgt spid="3075">
                                            <p:txEl>
                                              <p:pRg st="2" end="2"/>
                                            </p:txEl>
                                          </p:spTgt>
                                        </p:tgtEl>
                                        <p:attrNameLst>
                                          <p:attrName>ppt_h</p:attrName>
                                        </p:attrNameLst>
                                      </p:cBhvr>
                                      <p:tavLst>
                                        <p:tav tm="0">
                                          <p:val>
                                            <p:strVal val="#ppt_h"/>
                                          </p:val>
                                        </p:tav>
                                        <p:tav tm="100000">
                                          <p:val>
                                            <p:strVal val="#ppt_h"/>
                                          </p:val>
                                        </p:tav>
                                      </p:tavLst>
                                    </p:anim>
                                  </p:childTnLst>
                                </p:cTn>
                              </p:par>
                            </p:childTnLst>
                          </p:cTn>
                        </p:par>
                        <p:par>
                          <p:cTn id="25" fill="hold">
                            <p:stCondLst>
                              <p:cond delay="3725"/>
                            </p:stCondLst>
                            <p:childTnLst>
                              <p:par>
                                <p:cTn id="26" presetID="45" presetClass="entr" presetSubtype="0" fill="hold" grpId="0" nodeType="afterEffect">
                                  <p:stCondLst>
                                    <p:cond delay="0"/>
                                  </p:stCondLst>
                                  <p:iterate type="lt">
                                    <p:tmPct val="10000"/>
                                  </p:iterate>
                                  <p:childTnLst>
                                    <p:set>
                                      <p:cBhvr>
                                        <p:cTn id="27" dur="1" fill="hold">
                                          <p:stCondLst>
                                            <p:cond delay="0"/>
                                          </p:stCondLst>
                                        </p:cTn>
                                        <p:tgtEl>
                                          <p:spTgt spid="3075">
                                            <p:txEl>
                                              <p:pRg st="4" end="4"/>
                                            </p:txEl>
                                          </p:spTgt>
                                        </p:tgtEl>
                                        <p:attrNameLst>
                                          <p:attrName>style.visibility</p:attrName>
                                        </p:attrNameLst>
                                      </p:cBhvr>
                                      <p:to>
                                        <p:strVal val="visible"/>
                                      </p:to>
                                    </p:set>
                                    <p:animEffect transition="in" filter="fade">
                                      <p:cBhvr>
                                        <p:cTn id="28" dur="250"/>
                                        <p:tgtEl>
                                          <p:spTgt spid="3075">
                                            <p:txEl>
                                              <p:pRg st="4" end="4"/>
                                            </p:txEl>
                                          </p:spTgt>
                                        </p:tgtEl>
                                      </p:cBhvr>
                                    </p:animEffect>
                                    <p:anim calcmode="lin" valueType="num">
                                      <p:cBhvr>
                                        <p:cTn id="29" dur="250" fill="hold"/>
                                        <p:tgtEl>
                                          <p:spTgt spid="3075">
                                            <p:txEl>
                                              <p:pRg st="4" end="4"/>
                                            </p:txEl>
                                          </p:spTgt>
                                        </p:tgtEl>
                                        <p:attrNameLst>
                                          <p:attrName>ppt_w</p:attrName>
                                        </p:attrNameLst>
                                      </p:cBhvr>
                                      <p:tavLst>
                                        <p:tav tm="0" fmla="#ppt_w*sin(2.5*pi*$)">
                                          <p:val>
                                            <p:fltVal val="0"/>
                                          </p:val>
                                        </p:tav>
                                        <p:tav tm="100000">
                                          <p:val>
                                            <p:fltVal val="1"/>
                                          </p:val>
                                        </p:tav>
                                      </p:tavLst>
                                    </p:anim>
                                    <p:anim calcmode="lin" valueType="num">
                                      <p:cBhvr>
                                        <p:cTn id="30" dur="250" fill="hold"/>
                                        <p:tgtEl>
                                          <p:spTgt spid="3075">
                                            <p:txEl>
                                              <p:pRg st="4" end="4"/>
                                            </p:txEl>
                                          </p:spTgt>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8BC16">
            <a:alpha val="30000"/>
          </a:srgbClr>
        </a:solidFill>
        <a:effectLst/>
      </p:bgPr>
    </p:bg>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GB" b="1" dirty="0">
                <a:solidFill>
                  <a:srgbClr val="F89C0E"/>
                </a:solidFill>
                <a:latin typeface="Century Gothic" panose="020B0502020202020204" pitchFamily="34" charset="0"/>
                <a:cs typeface="Arial Black"/>
              </a:rPr>
              <a:t>Why is breakfast important?</a:t>
            </a:r>
          </a:p>
        </p:txBody>
      </p:sp>
      <p:sp>
        <p:nvSpPr>
          <p:cNvPr id="18435" name="Content Placeholder 2"/>
          <p:cNvSpPr>
            <a:spLocks noGrp="1"/>
          </p:cNvSpPr>
          <p:nvPr>
            <p:ph idx="1"/>
          </p:nvPr>
        </p:nvSpPr>
        <p:spPr>
          <a:xfrm>
            <a:off x="457200" y="1341438"/>
            <a:ext cx="8229600" cy="5108834"/>
          </a:xfrm>
        </p:spPr>
        <p:txBody>
          <a:bodyPr>
            <a:noAutofit/>
          </a:bodyPr>
          <a:lstStyle/>
          <a:p>
            <a:pPr marL="355600" lvl="1" indent="-273050" eaLnBrk="1" hangingPunct="1">
              <a:buFont typeface="Arial" charset="0"/>
              <a:buNone/>
            </a:pPr>
            <a:endParaRPr lang="en-GB" sz="2000" dirty="0"/>
          </a:p>
          <a:p>
            <a:pPr marL="355600" lvl="1" indent="-273050" eaLnBrk="1" hangingPunct="1">
              <a:lnSpc>
                <a:spcPct val="70000"/>
              </a:lnSpc>
              <a:buFont typeface="Arial" charset="0"/>
              <a:buNone/>
            </a:pPr>
            <a:r>
              <a:rPr lang="en-GB" sz="2400" b="1" dirty="0">
                <a:latin typeface="Century Gothic" panose="020B0502020202020204" pitchFamily="34" charset="0"/>
                <a:cs typeface="Arial" panose="020B0604020202020204" pitchFamily="34" charset="0"/>
              </a:rPr>
              <a:t>Breakfast</a:t>
            </a:r>
            <a:br>
              <a:rPr lang="en-GB" sz="2400" b="1" dirty="0">
                <a:latin typeface="Century Gothic" panose="020B0502020202020204" pitchFamily="34" charset="0"/>
                <a:cs typeface="Arial" panose="020B0604020202020204" pitchFamily="34" charset="0"/>
              </a:rPr>
            </a:br>
            <a:endParaRPr lang="en-GB" sz="2400" b="1" dirty="0">
              <a:latin typeface="Century Gothic" panose="020B0502020202020204" pitchFamily="34" charset="0"/>
              <a:cs typeface="Arial" panose="020B0604020202020204" pitchFamily="34" charset="0"/>
            </a:endParaRPr>
          </a:p>
          <a:p>
            <a:pPr marL="355600" lvl="1" indent="-273050" eaLnBrk="1" hangingPunct="1">
              <a:lnSpc>
                <a:spcPct val="70000"/>
              </a:lnSpc>
              <a:buFont typeface="Arial" charset="0"/>
              <a:buChar char="•"/>
            </a:pPr>
            <a:r>
              <a:rPr lang="en-GB" sz="2400" dirty="0">
                <a:latin typeface="Century Gothic" panose="020B0502020202020204" pitchFamily="34" charset="0"/>
                <a:cs typeface="Arial" panose="020B0604020202020204" pitchFamily="34" charset="0"/>
              </a:rPr>
              <a:t>helps our bodies to </a:t>
            </a:r>
            <a:r>
              <a:rPr lang="en-GB" sz="2400" b="1" dirty="0">
                <a:latin typeface="Century Gothic" panose="020B0502020202020204" pitchFamily="34" charset="0"/>
                <a:cs typeface="Arial" panose="020B0604020202020204" pitchFamily="34" charset="0"/>
              </a:rPr>
              <a:t>wake up </a:t>
            </a:r>
            <a:r>
              <a:rPr lang="en-GB" sz="2400" dirty="0">
                <a:latin typeface="Century Gothic" panose="020B0502020202020204" pitchFamily="34" charset="0"/>
                <a:cs typeface="Arial" panose="020B0604020202020204" pitchFamily="34" charset="0"/>
              </a:rPr>
              <a:t>in the morning</a:t>
            </a:r>
          </a:p>
          <a:p>
            <a:pPr marL="355600" lvl="1" indent="-273050" eaLnBrk="1" hangingPunct="1">
              <a:lnSpc>
                <a:spcPct val="70000"/>
              </a:lnSpc>
              <a:buFont typeface="Arial" charset="0"/>
              <a:buChar char="•"/>
            </a:pPr>
            <a:endParaRPr lang="en-GB" sz="2400" dirty="0">
              <a:latin typeface="Century Gothic" panose="020B0502020202020204" pitchFamily="34" charset="0"/>
              <a:cs typeface="Arial" panose="020B0604020202020204" pitchFamily="34" charset="0"/>
            </a:endParaRPr>
          </a:p>
          <a:p>
            <a:pPr marL="355600" lvl="1" indent="-273050" eaLnBrk="1" hangingPunct="1">
              <a:lnSpc>
                <a:spcPct val="70000"/>
              </a:lnSpc>
              <a:buFont typeface="Arial" charset="0"/>
              <a:buChar char="•"/>
            </a:pPr>
            <a:r>
              <a:rPr lang="en-GB" sz="2400" dirty="0">
                <a:latin typeface="Century Gothic" panose="020B0502020202020204" pitchFamily="34" charset="0"/>
                <a:cs typeface="Arial" panose="020B0604020202020204" pitchFamily="34" charset="0"/>
              </a:rPr>
              <a:t>gives </a:t>
            </a:r>
            <a:r>
              <a:rPr lang="en-GB" sz="2400" b="1" dirty="0">
                <a:latin typeface="Century Gothic" panose="020B0502020202020204" pitchFamily="34" charset="0"/>
                <a:cs typeface="Arial" panose="020B0604020202020204" pitchFamily="34" charset="0"/>
              </a:rPr>
              <a:t>energy</a:t>
            </a:r>
            <a:r>
              <a:rPr lang="en-GB" sz="2400" dirty="0">
                <a:latin typeface="Century Gothic" panose="020B0502020202020204" pitchFamily="34" charset="0"/>
                <a:cs typeface="Arial" panose="020B0604020202020204" pitchFamily="34" charset="0"/>
              </a:rPr>
              <a:t> to our bodies and brains</a:t>
            </a:r>
          </a:p>
          <a:p>
            <a:pPr marL="355600" lvl="1" indent="-273050" eaLnBrk="1" hangingPunct="1">
              <a:lnSpc>
                <a:spcPct val="70000"/>
              </a:lnSpc>
              <a:buFont typeface="Arial" charset="0"/>
              <a:buChar char="•"/>
            </a:pPr>
            <a:endParaRPr lang="en-GB" sz="2400" dirty="0">
              <a:latin typeface="Century Gothic" panose="020B0502020202020204" pitchFamily="34" charset="0"/>
              <a:cs typeface="Arial" panose="020B0604020202020204" pitchFamily="34" charset="0"/>
            </a:endParaRPr>
          </a:p>
          <a:p>
            <a:pPr marL="355600" lvl="1" indent="-273050" eaLnBrk="1" hangingPunct="1">
              <a:lnSpc>
                <a:spcPct val="70000"/>
              </a:lnSpc>
              <a:buFont typeface="Arial" charset="0"/>
              <a:buChar char="•"/>
            </a:pPr>
            <a:r>
              <a:rPr lang="en-GB" sz="2400" b="1" dirty="0">
                <a:latin typeface="Century Gothic" panose="020B0502020202020204" pitchFamily="34" charset="0"/>
                <a:cs typeface="Arial" panose="020B0604020202020204" pitchFamily="34" charset="0"/>
              </a:rPr>
              <a:t>stops us feeling hungry </a:t>
            </a:r>
            <a:r>
              <a:rPr lang="en-GB" sz="2400" dirty="0">
                <a:latin typeface="Century Gothic" panose="020B0502020202020204" pitchFamily="34" charset="0"/>
                <a:cs typeface="Arial" panose="020B0604020202020204" pitchFamily="34" charset="0"/>
              </a:rPr>
              <a:t>before lunch</a:t>
            </a:r>
          </a:p>
          <a:p>
            <a:pPr marL="355600" lvl="1" indent="-273050" eaLnBrk="1" hangingPunct="1">
              <a:lnSpc>
                <a:spcPct val="70000"/>
              </a:lnSpc>
              <a:buFont typeface="Arial" charset="0"/>
              <a:buChar char="•"/>
            </a:pPr>
            <a:endParaRPr lang="en-GB" sz="2400" dirty="0">
              <a:latin typeface="Century Gothic" panose="020B0502020202020204" pitchFamily="34" charset="0"/>
              <a:cs typeface="Arial" panose="020B0604020202020204" pitchFamily="34" charset="0"/>
            </a:endParaRPr>
          </a:p>
          <a:p>
            <a:pPr marL="355600" lvl="1" indent="-273050" eaLnBrk="1" hangingPunct="1">
              <a:lnSpc>
                <a:spcPct val="70000"/>
              </a:lnSpc>
              <a:buFont typeface="Arial" charset="0"/>
              <a:buChar char="•"/>
            </a:pPr>
            <a:r>
              <a:rPr lang="en-GB" sz="2400" dirty="0">
                <a:latin typeface="Century Gothic" panose="020B0502020202020204" pitchFamily="34" charset="0"/>
                <a:cs typeface="Arial" panose="020B0604020202020204" pitchFamily="34" charset="0"/>
              </a:rPr>
              <a:t>helps us to </a:t>
            </a:r>
            <a:r>
              <a:rPr lang="en-GB" sz="2400" b="1" dirty="0">
                <a:latin typeface="Century Gothic" panose="020B0502020202020204" pitchFamily="34" charset="0"/>
                <a:cs typeface="Arial" panose="020B0604020202020204" pitchFamily="34" charset="0"/>
              </a:rPr>
              <a:t>think better and faster</a:t>
            </a:r>
          </a:p>
          <a:p>
            <a:pPr marL="355600" lvl="1" indent="-273050" eaLnBrk="1" hangingPunct="1">
              <a:lnSpc>
                <a:spcPct val="70000"/>
              </a:lnSpc>
              <a:buFont typeface="Arial" charset="0"/>
              <a:buChar char="•"/>
            </a:pPr>
            <a:endParaRPr lang="en-GB" sz="2400" dirty="0">
              <a:latin typeface="Century Gothic" panose="020B0502020202020204" pitchFamily="34" charset="0"/>
              <a:cs typeface="Arial" panose="020B0604020202020204" pitchFamily="34" charset="0"/>
            </a:endParaRPr>
          </a:p>
          <a:p>
            <a:pPr marL="355600" lvl="1" indent="-273050" eaLnBrk="1" hangingPunct="1">
              <a:lnSpc>
                <a:spcPct val="70000"/>
              </a:lnSpc>
              <a:buFont typeface="Arial" charset="0"/>
              <a:buChar char="•"/>
            </a:pPr>
            <a:r>
              <a:rPr lang="en-GB" sz="2400" dirty="0">
                <a:latin typeface="Century Gothic" panose="020B0502020202020204" pitchFamily="34" charset="0"/>
                <a:cs typeface="Arial" panose="020B0604020202020204" pitchFamily="34" charset="0"/>
              </a:rPr>
              <a:t>stops us feeling tired and grumpy</a:t>
            </a:r>
          </a:p>
          <a:p>
            <a:pPr marL="355600" lvl="1" indent="-273050" eaLnBrk="1" hangingPunct="1">
              <a:lnSpc>
                <a:spcPct val="70000"/>
              </a:lnSpc>
            </a:pPr>
            <a:endParaRPr lang="en-GB" sz="2400" dirty="0">
              <a:latin typeface="Century Gothic" panose="020B0502020202020204" pitchFamily="34" charset="0"/>
              <a:cs typeface="Arial" panose="020B0604020202020204" pitchFamily="34" charset="0"/>
            </a:endParaRPr>
          </a:p>
          <a:p>
            <a:pPr marL="355600" lvl="1" indent="-273050" eaLnBrk="1" hangingPunct="1">
              <a:lnSpc>
                <a:spcPct val="70000"/>
              </a:lnSpc>
              <a:buFont typeface="Arial" charset="0"/>
              <a:buChar char="•"/>
            </a:pPr>
            <a:r>
              <a:rPr lang="en-GB" sz="2400" dirty="0">
                <a:latin typeface="Century Gothic" panose="020B0502020202020204" pitchFamily="34" charset="0"/>
                <a:cs typeface="Arial" panose="020B0604020202020204" pitchFamily="34" charset="0"/>
              </a:rPr>
              <a:t>can help us </a:t>
            </a:r>
            <a:r>
              <a:rPr lang="en-GB" sz="2400" b="1" dirty="0">
                <a:latin typeface="Century Gothic" panose="020B0502020202020204" pitchFamily="34" charset="0"/>
                <a:cs typeface="Arial" panose="020B0604020202020204" pitchFamily="34" charset="0"/>
              </a:rPr>
              <a:t>stay a healthy weight</a:t>
            </a:r>
            <a:r>
              <a:rPr lang="en-GB" sz="2400" dirty="0">
                <a:latin typeface="Century Gothic" panose="020B0502020202020204" pitchFamily="34" charset="0"/>
                <a:cs typeface="Arial" panose="020B0604020202020204" pitchFamily="34" charset="0"/>
              </a:rPr>
              <a:t>.</a:t>
            </a:r>
          </a:p>
        </p:txBody>
      </p:sp>
      <p:pic>
        <p:nvPicPr>
          <p:cNvPr id="18436" name="Picture 3" descr="\\bnf01\Company\Shared\BNF Photographs\iStock Photo Images\Foods and drinks\Protein_Boiled egg.jpg"/>
          <p:cNvPicPr>
            <a:picLocks noChangeAspect="1" noChangeArrowheads="1"/>
          </p:cNvPicPr>
          <p:nvPr/>
        </p:nvPicPr>
        <p:blipFill>
          <a:blip r:embed="rId3">
            <a:extLst>
              <a:ext uri="{28A0092B-C50C-407E-A947-70E740481C1C}">
                <a14:useLocalDpi xmlns:a14="http://schemas.microsoft.com/office/drawing/2010/main" val="0"/>
              </a:ext>
            </a:extLst>
          </a:blip>
          <a:srcRect l="21159" t="9660" r="20131" b="8607"/>
          <a:stretch>
            <a:fillRect/>
          </a:stretch>
        </p:blipFill>
        <p:spPr bwMode="auto">
          <a:xfrm>
            <a:off x="6660232" y="2852936"/>
            <a:ext cx="1662472" cy="319917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8080802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8435">
                                            <p:txEl>
                                              <p:pRg st="1" end="1"/>
                                            </p:txEl>
                                          </p:spTgt>
                                        </p:tgtEl>
                                        <p:attrNameLst>
                                          <p:attrName>style.visibility</p:attrName>
                                        </p:attrNameLst>
                                      </p:cBhvr>
                                      <p:to>
                                        <p:strVal val="visible"/>
                                      </p:to>
                                    </p:set>
                                    <p:anim calcmode="lin" valueType="num">
                                      <p:cBhvr additive="base">
                                        <p:cTn id="7" dur="500" fill="hold"/>
                                        <p:tgtEl>
                                          <p:spTgt spid="18435">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8435">
                                            <p:txEl>
                                              <p:pRg st="1" end="1"/>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nodeType="afterEffect">
                                  <p:stCondLst>
                                    <p:cond delay="0"/>
                                  </p:stCondLst>
                                  <p:childTnLst>
                                    <p:set>
                                      <p:cBhvr>
                                        <p:cTn id="11" dur="1" fill="hold">
                                          <p:stCondLst>
                                            <p:cond delay="0"/>
                                          </p:stCondLst>
                                        </p:cTn>
                                        <p:tgtEl>
                                          <p:spTgt spid="18435">
                                            <p:txEl>
                                              <p:pRg st="2" end="2"/>
                                            </p:txEl>
                                          </p:spTgt>
                                        </p:tgtEl>
                                        <p:attrNameLst>
                                          <p:attrName>style.visibility</p:attrName>
                                        </p:attrNameLst>
                                      </p:cBhvr>
                                      <p:to>
                                        <p:strVal val="visible"/>
                                      </p:to>
                                    </p:set>
                                    <p:anim calcmode="lin" valueType="num">
                                      <p:cBhvr additive="base">
                                        <p:cTn id="12" dur="1000" fill="hold"/>
                                        <p:tgtEl>
                                          <p:spTgt spid="18435">
                                            <p:txEl>
                                              <p:pRg st="2" end="2"/>
                                            </p:txEl>
                                          </p:spTgt>
                                        </p:tgtEl>
                                        <p:attrNameLst>
                                          <p:attrName>ppt_x</p:attrName>
                                        </p:attrNameLst>
                                      </p:cBhvr>
                                      <p:tavLst>
                                        <p:tav tm="0">
                                          <p:val>
                                            <p:strVal val="#ppt_x"/>
                                          </p:val>
                                        </p:tav>
                                        <p:tav tm="100000">
                                          <p:val>
                                            <p:strVal val="#ppt_x"/>
                                          </p:val>
                                        </p:tav>
                                      </p:tavLst>
                                    </p:anim>
                                    <p:anim calcmode="lin" valueType="num">
                                      <p:cBhvr additive="base">
                                        <p:cTn id="13" dur="1000" fill="hold"/>
                                        <p:tgtEl>
                                          <p:spTgt spid="18435">
                                            <p:txEl>
                                              <p:pRg st="2" end="2"/>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500"/>
                            </p:stCondLst>
                            <p:childTnLst>
                              <p:par>
                                <p:cTn id="15" presetID="2" presetClass="entr" presetSubtype="4" fill="hold" nodeType="afterEffect">
                                  <p:stCondLst>
                                    <p:cond delay="0"/>
                                  </p:stCondLst>
                                  <p:childTnLst>
                                    <p:set>
                                      <p:cBhvr>
                                        <p:cTn id="16" dur="1" fill="hold">
                                          <p:stCondLst>
                                            <p:cond delay="0"/>
                                          </p:stCondLst>
                                        </p:cTn>
                                        <p:tgtEl>
                                          <p:spTgt spid="18435">
                                            <p:txEl>
                                              <p:pRg st="4" end="4"/>
                                            </p:txEl>
                                          </p:spTgt>
                                        </p:tgtEl>
                                        <p:attrNameLst>
                                          <p:attrName>style.visibility</p:attrName>
                                        </p:attrNameLst>
                                      </p:cBhvr>
                                      <p:to>
                                        <p:strVal val="visible"/>
                                      </p:to>
                                    </p:set>
                                    <p:anim calcmode="lin" valueType="num">
                                      <p:cBhvr additive="base">
                                        <p:cTn id="17" dur="1000" fill="hold"/>
                                        <p:tgtEl>
                                          <p:spTgt spid="18435">
                                            <p:txEl>
                                              <p:pRg st="4" end="4"/>
                                            </p:txEl>
                                          </p:spTgt>
                                        </p:tgtEl>
                                        <p:attrNameLst>
                                          <p:attrName>ppt_x</p:attrName>
                                        </p:attrNameLst>
                                      </p:cBhvr>
                                      <p:tavLst>
                                        <p:tav tm="0">
                                          <p:val>
                                            <p:strVal val="#ppt_x"/>
                                          </p:val>
                                        </p:tav>
                                        <p:tav tm="100000">
                                          <p:val>
                                            <p:strVal val="#ppt_x"/>
                                          </p:val>
                                        </p:tav>
                                      </p:tavLst>
                                    </p:anim>
                                    <p:anim calcmode="lin" valueType="num">
                                      <p:cBhvr additive="base">
                                        <p:cTn id="18" dur="1000" fill="hold"/>
                                        <p:tgtEl>
                                          <p:spTgt spid="18435">
                                            <p:txEl>
                                              <p:pRg st="4" end="4"/>
                                            </p:txEl>
                                          </p:spTgt>
                                        </p:tgtEl>
                                        <p:attrNameLst>
                                          <p:attrName>ppt_y</p:attrName>
                                        </p:attrNameLst>
                                      </p:cBhvr>
                                      <p:tavLst>
                                        <p:tav tm="0">
                                          <p:val>
                                            <p:strVal val="1+#ppt_h/2"/>
                                          </p:val>
                                        </p:tav>
                                        <p:tav tm="100000">
                                          <p:val>
                                            <p:strVal val="#ppt_y"/>
                                          </p:val>
                                        </p:tav>
                                      </p:tavLst>
                                    </p:anim>
                                  </p:childTnLst>
                                </p:cTn>
                              </p:par>
                            </p:childTnLst>
                          </p:cTn>
                        </p:par>
                        <p:par>
                          <p:cTn id="19" fill="hold">
                            <p:stCondLst>
                              <p:cond delay="2500"/>
                            </p:stCondLst>
                            <p:childTnLst>
                              <p:par>
                                <p:cTn id="20" presetID="2" presetClass="entr" presetSubtype="4" fill="hold" nodeType="afterEffect">
                                  <p:stCondLst>
                                    <p:cond delay="0"/>
                                  </p:stCondLst>
                                  <p:childTnLst>
                                    <p:set>
                                      <p:cBhvr>
                                        <p:cTn id="21" dur="1" fill="hold">
                                          <p:stCondLst>
                                            <p:cond delay="0"/>
                                          </p:stCondLst>
                                        </p:cTn>
                                        <p:tgtEl>
                                          <p:spTgt spid="18435">
                                            <p:txEl>
                                              <p:pRg st="6" end="6"/>
                                            </p:txEl>
                                          </p:spTgt>
                                        </p:tgtEl>
                                        <p:attrNameLst>
                                          <p:attrName>style.visibility</p:attrName>
                                        </p:attrNameLst>
                                      </p:cBhvr>
                                      <p:to>
                                        <p:strVal val="visible"/>
                                      </p:to>
                                    </p:set>
                                    <p:anim calcmode="lin" valueType="num">
                                      <p:cBhvr additive="base">
                                        <p:cTn id="22" dur="1000" fill="hold"/>
                                        <p:tgtEl>
                                          <p:spTgt spid="18435">
                                            <p:txEl>
                                              <p:pRg st="6" end="6"/>
                                            </p:txEl>
                                          </p:spTgt>
                                        </p:tgtEl>
                                        <p:attrNameLst>
                                          <p:attrName>ppt_x</p:attrName>
                                        </p:attrNameLst>
                                      </p:cBhvr>
                                      <p:tavLst>
                                        <p:tav tm="0">
                                          <p:val>
                                            <p:strVal val="#ppt_x"/>
                                          </p:val>
                                        </p:tav>
                                        <p:tav tm="100000">
                                          <p:val>
                                            <p:strVal val="#ppt_x"/>
                                          </p:val>
                                        </p:tav>
                                      </p:tavLst>
                                    </p:anim>
                                    <p:anim calcmode="lin" valueType="num">
                                      <p:cBhvr additive="base">
                                        <p:cTn id="23" dur="1000" fill="hold"/>
                                        <p:tgtEl>
                                          <p:spTgt spid="18435">
                                            <p:txEl>
                                              <p:pRg st="6" end="6"/>
                                            </p:txEl>
                                          </p:spTgt>
                                        </p:tgtEl>
                                        <p:attrNameLst>
                                          <p:attrName>ppt_y</p:attrName>
                                        </p:attrNameLst>
                                      </p:cBhvr>
                                      <p:tavLst>
                                        <p:tav tm="0">
                                          <p:val>
                                            <p:strVal val="1+#ppt_h/2"/>
                                          </p:val>
                                        </p:tav>
                                        <p:tav tm="100000">
                                          <p:val>
                                            <p:strVal val="#ppt_y"/>
                                          </p:val>
                                        </p:tav>
                                      </p:tavLst>
                                    </p:anim>
                                  </p:childTnLst>
                                </p:cTn>
                              </p:par>
                            </p:childTnLst>
                          </p:cTn>
                        </p:par>
                        <p:par>
                          <p:cTn id="24" fill="hold">
                            <p:stCondLst>
                              <p:cond delay="3500"/>
                            </p:stCondLst>
                            <p:childTnLst>
                              <p:par>
                                <p:cTn id="25" presetID="2" presetClass="entr" presetSubtype="4" fill="hold" nodeType="afterEffect">
                                  <p:stCondLst>
                                    <p:cond delay="400"/>
                                  </p:stCondLst>
                                  <p:childTnLst>
                                    <p:set>
                                      <p:cBhvr>
                                        <p:cTn id="26" dur="1" fill="hold">
                                          <p:stCondLst>
                                            <p:cond delay="0"/>
                                          </p:stCondLst>
                                        </p:cTn>
                                        <p:tgtEl>
                                          <p:spTgt spid="18435">
                                            <p:txEl>
                                              <p:pRg st="8" end="8"/>
                                            </p:txEl>
                                          </p:spTgt>
                                        </p:tgtEl>
                                        <p:attrNameLst>
                                          <p:attrName>style.visibility</p:attrName>
                                        </p:attrNameLst>
                                      </p:cBhvr>
                                      <p:to>
                                        <p:strVal val="visible"/>
                                      </p:to>
                                    </p:set>
                                    <p:anim calcmode="lin" valueType="num">
                                      <p:cBhvr additive="base">
                                        <p:cTn id="27" dur="1000" fill="hold"/>
                                        <p:tgtEl>
                                          <p:spTgt spid="18435">
                                            <p:txEl>
                                              <p:pRg st="8" end="8"/>
                                            </p:txEl>
                                          </p:spTgt>
                                        </p:tgtEl>
                                        <p:attrNameLst>
                                          <p:attrName>ppt_x</p:attrName>
                                        </p:attrNameLst>
                                      </p:cBhvr>
                                      <p:tavLst>
                                        <p:tav tm="0">
                                          <p:val>
                                            <p:strVal val="#ppt_x"/>
                                          </p:val>
                                        </p:tav>
                                        <p:tav tm="100000">
                                          <p:val>
                                            <p:strVal val="#ppt_x"/>
                                          </p:val>
                                        </p:tav>
                                      </p:tavLst>
                                    </p:anim>
                                    <p:anim calcmode="lin" valueType="num">
                                      <p:cBhvr additive="base">
                                        <p:cTn id="28" dur="1000" fill="hold"/>
                                        <p:tgtEl>
                                          <p:spTgt spid="18435">
                                            <p:txEl>
                                              <p:pRg st="8" end="8"/>
                                            </p:txEl>
                                          </p:spTgt>
                                        </p:tgtEl>
                                        <p:attrNameLst>
                                          <p:attrName>ppt_y</p:attrName>
                                        </p:attrNameLst>
                                      </p:cBhvr>
                                      <p:tavLst>
                                        <p:tav tm="0">
                                          <p:val>
                                            <p:strVal val="1+#ppt_h/2"/>
                                          </p:val>
                                        </p:tav>
                                        <p:tav tm="100000">
                                          <p:val>
                                            <p:strVal val="#ppt_y"/>
                                          </p:val>
                                        </p:tav>
                                      </p:tavLst>
                                    </p:anim>
                                  </p:childTnLst>
                                </p:cTn>
                              </p:par>
                            </p:childTnLst>
                          </p:cTn>
                        </p:par>
                        <p:par>
                          <p:cTn id="29" fill="hold">
                            <p:stCondLst>
                              <p:cond delay="4900"/>
                            </p:stCondLst>
                            <p:childTnLst>
                              <p:par>
                                <p:cTn id="30" presetID="2" presetClass="entr" presetSubtype="4" fill="hold" nodeType="afterEffect">
                                  <p:stCondLst>
                                    <p:cond delay="0"/>
                                  </p:stCondLst>
                                  <p:childTnLst>
                                    <p:set>
                                      <p:cBhvr>
                                        <p:cTn id="31" dur="1" fill="hold">
                                          <p:stCondLst>
                                            <p:cond delay="0"/>
                                          </p:stCondLst>
                                        </p:cTn>
                                        <p:tgtEl>
                                          <p:spTgt spid="18435">
                                            <p:txEl>
                                              <p:pRg st="10" end="10"/>
                                            </p:txEl>
                                          </p:spTgt>
                                        </p:tgtEl>
                                        <p:attrNameLst>
                                          <p:attrName>style.visibility</p:attrName>
                                        </p:attrNameLst>
                                      </p:cBhvr>
                                      <p:to>
                                        <p:strVal val="visible"/>
                                      </p:to>
                                    </p:set>
                                    <p:anim calcmode="lin" valueType="num">
                                      <p:cBhvr additive="base">
                                        <p:cTn id="32" dur="1000" fill="hold"/>
                                        <p:tgtEl>
                                          <p:spTgt spid="18435">
                                            <p:txEl>
                                              <p:pRg st="10" end="10"/>
                                            </p:txEl>
                                          </p:spTgt>
                                        </p:tgtEl>
                                        <p:attrNameLst>
                                          <p:attrName>ppt_x</p:attrName>
                                        </p:attrNameLst>
                                      </p:cBhvr>
                                      <p:tavLst>
                                        <p:tav tm="0">
                                          <p:val>
                                            <p:strVal val="#ppt_x"/>
                                          </p:val>
                                        </p:tav>
                                        <p:tav tm="100000">
                                          <p:val>
                                            <p:strVal val="#ppt_x"/>
                                          </p:val>
                                        </p:tav>
                                      </p:tavLst>
                                    </p:anim>
                                    <p:anim calcmode="lin" valueType="num">
                                      <p:cBhvr additive="base">
                                        <p:cTn id="33" dur="1000" fill="hold"/>
                                        <p:tgtEl>
                                          <p:spTgt spid="18435">
                                            <p:txEl>
                                              <p:pRg st="10" end="10"/>
                                            </p:txEl>
                                          </p:spTgt>
                                        </p:tgtEl>
                                        <p:attrNameLst>
                                          <p:attrName>ppt_y</p:attrName>
                                        </p:attrNameLst>
                                      </p:cBhvr>
                                      <p:tavLst>
                                        <p:tav tm="0">
                                          <p:val>
                                            <p:strVal val="1+#ppt_h/2"/>
                                          </p:val>
                                        </p:tav>
                                        <p:tav tm="100000">
                                          <p:val>
                                            <p:strVal val="#ppt_y"/>
                                          </p:val>
                                        </p:tav>
                                      </p:tavLst>
                                    </p:anim>
                                  </p:childTnLst>
                                </p:cTn>
                              </p:par>
                            </p:childTnLst>
                          </p:cTn>
                        </p:par>
                        <p:par>
                          <p:cTn id="34" fill="hold">
                            <p:stCondLst>
                              <p:cond delay="5900"/>
                            </p:stCondLst>
                            <p:childTnLst>
                              <p:par>
                                <p:cTn id="35" presetID="2" presetClass="entr" presetSubtype="4" fill="hold" nodeType="afterEffect">
                                  <p:stCondLst>
                                    <p:cond delay="0"/>
                                  </p:stCondLst>
                                  <p:childTnLst>
                                    <p:set>
                                      <p:cBhvr>
                                        <p:cTn id="36" dur="1" fill="hold">
                                          <p:stCondLst>
                                            <p:cond delay="0"/>
                                          </p:stCondLst>
                                        </p:cTn>
                                        <p:tgtEl>
                                          <p:spTgt spid="18435">
                                            <p:txEl>
                                              <p:pRg st="12" end="12"/>
                                            </p:txEl>
                                          </p:spTgt>
                                        </p:tgtEl>
                                        <p:attrNameLst>
                                          <p:attrName>style.visibility</p:attrName>
                                        </p:attrNameLst>
                                      </p:cBhvr>
                                      <p:to>
                                        <p:strVal val="visible"/>
                                      </p:to>
                                    </p:set>
                                    <p:anim calcmode="lin" valueType="num">
                                      <p:cBhvr additive="base">
                                        <p:cTn id="37" dur="1000" fill="hold"/>
                                        <p:tgtEl>
                                          <p:spTgt spid="18435">
                                            <p:txEl>
                                              <p:pRg st="12" end="12"/>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18435">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8BC16">
            <a:alpha val="30000"/>
          </a:srgbClr>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normAutofit/>
          </a:bodyPr>
          <a:lstStyle/>
          <a:p>
            <a:pPr eaLnBrk="1" hangingPunct="1"/>
            <a:r>
              <a:rPr lang="en-GB" b="1" dirty="0">
                <a:solidFill>
                  <a:srgbClr val="F89C0E"/>
                </a:solidFill>
                <a:latin typeface="Century Gothic" panose="020B0502020202020204" pitchFamily="34" charset="0"/>
                <a:cs typeface="Arial Black"/>
              </a:rPr>
              <a:t>Breakfast is especially important for children!</a:t>
            </a:r>
          </a:p>
        </p:txBody>
      </p:sp>
      <p:sp>
        <p:nvSpPr>
          <p:cNvPr id="4" name="Content Placeholder 3"/>
          <p:cNvSpPr>
            <a:spLocks noGrp="1"/>
          </p:cNvSpPr>
          <p:nvPr>
            <p:ph idx="1"/>
          </p:nvPr>
        </p:nvSpPr>
        <p:spPr>
          <a:xfrm>
            <a:off x="539552" y="1844824"/>
            <a:ext cx="7886700" cy="4187445"/>
          </a:xfrm>
        </p:spPr>
        <p:txBody>
          <a:bodyPr>
            <a:noAutofit/>
          </a:bodyPr>
          <a:lstStyle/>
          <a:p>
            <a:r>
              <a:rPr lang="en-US" sz="2400" dirty="0">
                <a:latin typeface="Century Gothic" panose="020B0502020202020204" pitchFamily="34" charset="0"/>
                <a:cs typeface="Arial" panose="020B0604020202020204" pitchFamily="34" charset="0"/>
              </a:rPr>
              <a:t>Your brain needs energy for </a:t>
            </a:r>
          </a:p>
          <a:p>
            <a:pPr marL="0" indent="0">
              <a:buNone/>
            </a:pPr>
            <a:r>
              <a:rPr lang="en-US" sz="2400" dirty="0">
                <a:latin typeface="Century Gothic" panose="020B0502020202020204" pitchFamily="34" charset="0"/>
                <a:cs typeface="Arial" panose="020B0604020202020204" pitchFamily="34" charset="0"/>
              </a:rPr>
              <a:t>   you to think!</a:t>
            </a:r>
            <a:br>
              <a:rPr lang="en-US" sz="2400" dirty="0">
                <a:latin typeface="Century Gothic" panose="020B0502020202020204" pitchFamily="34" charset="0"/>
                <a:cs typeface="Arial" panose="020B0604020202020204" pitchFamily="34" charset="0"/>
              </a:rPr>
            </a:br>
            <a:r>
              <a:rPr lang="en-US" sz="2400" dirty="0">
                <a:latin typeface="Century Gothic" panose="020B0502020202020204" pitchFamily="34" charset="0"/>
                <a:cs typeface="Arial" panose="020B0604020202020204" pitchFamily="34" charset="0"/>
              </a:rPr>
              <a:t> </a:t>
            </a:r>
          </a:p>
          <a:p>
            <a:r>
              <a:rPr lang="en-US" sz="2400" dirty="0">
                <a:latin typeface="Century Gothic" panose="020B0502020202020204" pitchFamily="34" charset="0"/>
                <a:cs typeface="Arial" panose="020B0604020202020204" pitchFamily="34" charset="0"/>
              </a:rPr>
              <a:t>Your body needs energy for </a:t>
            </a:r>
          </a:p>
          <a:p>
            <a:pPr marL="0" indent="0">
              <a:buNone/>
            </a:pPr>
            <a:r>
              <a:rPr lang="en-US" sz="2400" dirty="0">
                <a:latin typeface="Century Gothic" panose="020B0502020202020204" pitchFamily="34" charset="0"/>
                <a:cs typeface="Arial" panose="020B0604020202020204" pitchFamily="34" charset="0"/>
              </a:rPr>
              <a:t>   you to run and play</a:t>
            </a:r>
            <a:br>
              <a:rPr lang="en-US" sz="2400" dirty="0">
                <a:latin typeface="Century Gothic" panose="020B0502020202020204" pitchFamily="34" charset="0"/>
                <a:cs typeface="Arial" panose="020B0604020202020204" pitchFamily="34" charset="0"/>
              </a:rPr>
            </a:br>
            <a:endParaRPr lang="en-US" sz="2400" dirty="0">
              <a:latin typeface="Century Gothic" panose="020B0502020202020204" pitchFamily="34" charset="0"/>
              <a:cs typeface="Arial" panose="020B0604020202020204" pitchFamily="34" charset="0"/>
            </a:endParaRPr>
          </a:p>
          <a:p>
            <a:r>
              <a:rPr lang="en-US" sz="2400" dirty="0">
                <a:latin typeface="Century Gothic" panose="020B0502020202020204" pitchFamily="34" charset="0"/>
                <a:cs typeface="Arial" panose="020B0604020202020204" pitchFamily="34" charset="0"/>
              </a:rPr>
              <a:t>Without the right fuel in </a:t>
            </a:r>
          </a:p>
          <a:p>
            <a:pPr marL="0" indent="0">
              <a:buNone/>
            </a:pPr>
            <a:r>
              <a:rPr lang="en-US" sz="2400" dirty="0">
                <a:latin typeface="Century Gothic" panose="020B0502020202020204" pitchFamily="34" charset="0"/>
                <a:cs typeface="Arial" panose="020B0604020202020204" pitchFamily="34" charset="0"/>
              </a:rPr>
              <a:t>  your tummy, it’s harder to </a:t>
            </a:r>
          </a:p>
          <a:p>
            <a:pPr marL="0" indent="0">
              <a:buNone/>
            </a:pPr>
            <a:r>
              <a:rPr lang="en-US" sz="2400" dirty="0">
                <a:latin typeface="Century Gothic" panose="020B0502020202020204" pitchFamily="34" charset="0"/>
                <a:cs typeface="Arial" panose="020B0604020202020204" pitchFamily="34" charset="0"/>
              </a:rPr>
              <a:t>  concentrate, to think clearly </a:t>
            </a:r>
          </a:p>
          <a:p>
            <a:pPr marL="0" indent="0">
              <a:buNone/>
            </a:pPr>
            <a:r>
              <a:rPr lang="en-US" sz="2400" dirty="0">
                <a:latin typeface="Century Gothic" panose="020B0502020202020204" pitchFamily="34" charset="0"/>
                <a:cs typeface="Arial" panose="020B0604020202020204" pitchFamily="34" charset="0"/>
              </a:rPr>
              <a:t>  in lessons and to be fast and strong in PE</a:t>
            </a:r>
          </a:p>
          <a:p>
            <a:endParaRPr lang="en-GB" sz="2400" dirty="0"/>
          </a:p>
        </p:txBody>
      </p:sp>
      <p:sp>
        <p:nvSpPr>
          <p:cNvPr id="9" name="Rectangle 2"/>
          <p:cNvSpPr txBox="1">
            <a:spLocks noChangeArrowheads="1"/>
          </p:cNvSpPr>
          <p:nvPr/>
        </p:nvSpPr>
        <p:spPr>
          <a:xfrm>
            <a:off x="539552" y="332656"/>
            <a:ext cx="8147248" cy="108498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endParaRPr lang="en-GB" sz="4000" b="1" dirty="0">
              <a:solidFill>
                <a:schemeClr val="bg1"/>
              </a:solidFill>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20072" y="1988840"/>
            <a:ext cx="3438128" cy="3177946"/>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8263637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098"/>
                                        </p:tgtEl>
                                        <p:attrNameLst>
                                          <p:attrName>style.visibility</p:attrName>
                                        </p:attrNameLst>
                                      </p:cBhvr>
                                      <p:to>
                                        <p:strVal val="visible"/>
                                      </p:to>
                                    </p:set>
                                    <p:anim calcmode="lin" valueType="num">
                                      <p:cBhvr>
                                        <p:cTn id="7" dur="2000" fill="hold"/>
                                        <p:tgtEl>
                                          <p:spTgt spid="4098"/>
                                        </p:tgtEl>
                                        <p:attrNameLst>
                                          <p:attrName>ppt_w</p:attrName>
                                        </p:attrNameLst>
                                      </p:cBhvr>
                                      <p:tavLst>
                                        <p:tav tm="0">
                                          <p:val>
                                            <p:strVal val="#ppt_w*0.70"/>
                                          </p:val>
                                        </p:tav>
                                        <p:tav tm="100000">
                                          <p:val>
                                            <p:strVal val="#ppt_w"/>
                                          </p:val>
                                        </p:tav>
                                      </p:tavLst>
                                    </p:anim>
                                    <p:anim calcmode="lin" valueType="num">
                                      <p:cBhvr>
                                        <p:cTn id="8" dur="2000" fill="hold"/>
                                        <p:tgtEl>
                                          <p:spTgt spid="4098"/>
                                        </p:tgtEl>
                                        <p:attrNameLst>
                                          <p:attrName>ppt_h</p:attrName>
                                        </p:attrNameLst>
                                      </p:cBhvr>
                                      <p:tavLst>
                                        <p:tav tm="0">
                                          <p:val>
                                            <p:strVal val="#ppt_h"/>
                                          </p:val>
                                        </p:tav>
                                        <p:tav tm="100000">
                                          <p:val>
                                            <p:strVal val="#ppt_h"/>
                                          </p:val>
                                        </p:tav>
                                      </p:tavLst>
                                    </p:anim>
                                    <p:animEffect transition="in" filter="fade">
                                      <p:cBhvr>
                                        <p:cTn id="9" dur="2000"/>
                                        <p:tgtEl>
                                          <p:spTgt spid="4098"/>
                                        </p:tgtEl>
                                      </p:cBhvr>
                                    </p:animEffect>
                                  </p:childTnLst>
                                </p:cTn>
                              </p:par>
                            </p:childTnLst>
                          </p:cTn>
                        </p:par>
                        <p:par>
                          <p:cTn id="10" fill="hold">
                            <p:stCondLst>
                              <p:cond delay="2000"/>
                            </p:stCondLst>
                            <p:childTnLst>
                              <p:par>
                                <p:cTn id="11" presetID="1" presetClass="entr" presetSubtype="0" fill="hold" grpId="0" nodeType="afterEffect">
                                  <p:stCondLst>
                                    <p:cond delay="0"/>
                                  </p:stCondLst>
                                  <p:childTnLst>
                                    <p:set>
                                      <p:cBhvr>
                                        <p:cTn id="12" dur="1" fill="hold">
                                          <p:stCondLst>
                                            <p:cond delay="499"/>
                                          </p:stCondLst>
                                        </p:cTn>
                                        <p:tgtEl>
                                          <p:spTgt spid="4">
                                            <p:txEl>
                                              <p:pRg st="0" end="0"/>
                                            </p:txEl>
                                          </p:spTgt>
                                        </p:tgtEl>
                                        <p:attrNameLst>
                                          <p:attrName>style.visibility</p:attrName>
                                        </p:attrNameLst>
                                      </p:cBhvr>
                                      <p:to>
                                        <p:strVal val="visible"/>
                                      </p:to>
                                    </p:set>
                                  </p:childTnLst>
                                </p:cTn>
                              </p:par>
                            </p:childTnLst>
                          </p:cTn>
                        </p:par>
                        <p:par>
                          <p:cTn id="13" fill="hold">
                            <p:stCondLst>
                              <p:cond delay="2500"/>
                            </p:stCondLst>
                            <p:childTnLst>
                              <p:par>
                                <p:cTn id="14" presetID="1" presetClass="entr" presetSubtype="0" fill="hold" grpId="0" nodeType="afterEffect">
                                  <p:stCondLst>
                                    <p:cond delay="0"/>
                                  </p:stCondLst>
                                  <p:childTnLst>
                                    <p:set>
                                      <p:cBhvr>
                                        <p:cTn id="15" dur="1" fill="hold">
                                          <p:stCondLst>
                                            <p:cond delay="499"/>
                                          </p:stCondLst>
                                        </p:cTn>
                                        <p:tgtEl>
                                          <p:spTgt spid="4">
                                            <p:txEl>
                                              <p:pRg st="1" end="1"/>
                                            </p:txEl>
                                          </p:spTgt>
                                        </p:tgtEl>
                                        <p:attrNameLst>
                                          <p:attrName>style.visibility</p:attrName>
                                        </p:attrNameLst>
                                      </p:cBhvr>
                                      <p:to>
                                        <p:strVal val="visible"/>
                                      </p:to>
                                    </p:set>
                                  </p:childTnLst>
                                </p:cTn>
                              </p:par>
                            </p:childTnLst>
                          </p:cTn>
                        </p:par>
                        <p:par>
                          <p:cTn id="16" fill="hold">
                            <p:stCondLst>
                              <p:cond delay="3000"/>
                            </p:stCondLst>
                            <p:childTnLst>
                              <p:par>
                                <p:cTn id="17" presetID="1" presetClass="entr" presetSubtype="0" fill="hold" grpId="0" nodeType="afterEffect">
                                  <p:stCondLst>
                                    <p:cond delay="0"/>
                                  </p:stCondLst>
                                  <p:childTnLst>
                                    <p:set>
                                      <p:cBhvr>
                                        <p:cTn id="18" dur="1" fill="hold">
                                          <p:stCondLst>
                                            <p:cond delay="499"/>
                                          </p:stCondLst>
                                        </p:cTn>
                                        <p:tgtEl>
                                          <p:spTgt spid="4">
                                            <p:txEl>
                                              <p:pRg st="2" end="2"/>
                                            </p:txEl>
                                          </p:spTgt>
                                        </p:tgtEl>
                                        <p:attrNameLst>
                                          <p:attrName>style.visibility</p:attrName>
                                        </p:attrNameLst>
                                      </p:cBhvr>
                                      <p:to>
                                        <p:strVal val="visible"/>
                                      </p:to>
                                    </p:set>
                                  </p:childTnLst>
                                </p:cTn>
                              </p:par>
                            </p:childTnLst>
                          </p:cTn>
                        </p:par>
                        <p:par>
                          <p:cTn id="19" fill="hold">
                            <p:stCondLst>
                              <p:cond delay="3500"/>
                            </p:stCondLst>
                            <p:childTnLst>
                              <p:par>
                                <p:cTn id="20" presetID="1" presetClass="entr" presetSubtype="0" fill="hold" grpId="0" nodeType="afterEffect">
                                  <p:stCondLst>
                                    <p:cond delay="0"/>
                                  </p:stCondLst>
                                  <p:childTnLst>
                                    <p:set>
                                      <p:cBhvr>
                                        <p:cTn id="21" dur="1" fill="hold">
                                          <p:stCondLst>
                                            <p:cond delay="499"/>
                                          </p:stCondLst>
                                        </p:cTn>
                                        <p:tgtEl>
                                          <p:spTgt spid="4">
                                            <p:txEl>
                                              <p:pRg st="3" end="3"/>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499"/>
                                          </p:stCondLst>
                                        </p:cTn>
                                        <p:tgtEl>
                                          <p:spTgt spid="4">
                                            <p:txEl>
                                              <p:pRg st="4" end="4"/>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499"/>
                                          </p:stCondLst>
                                        </p:cTn>
                                        <p:tgtEl>
                                          <p:spTgt spid="4">
                                            <p:txEl>
                                              <p:pRg st="5" end="5"/>
                                            </p:txEl>
                                          </p:spTgt>
                                        </p:tgtEl>
                                        <p:attrNameLst>
                                          <p:attrName>style.visibility</p:attrName>
                                        </p:attrNameLst>
                                      </p:cBhvr>
                                      <p:to>
                                        <p:strVal val="visible"/>
                                      </p:to>
                                    </p:se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499"/>
                                          </p:stCondLst>
                                        </p:cTn>
                                        <p:tgtEl>
                                          <p:spTgt spid="4">
                                            <p:txEl>
                                              <p:pRg st="6" end="6"/>
                                            </p:txEl>
                                          </p:spTgt>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ntr" presetSubtype="0" fill="hold" grpId="0" nodeType="clickEffect">
                                  <p:stCondLst>
                                    <p:cond delay="0"/>
                                  </p:stCondLst>
                                  <p:childTnLst>
                                    <p:set>
                                      <p:cBhvr>
                                        <p:cTn id="37" dur="1" fill="hold">
                                          <p:stCondLst>
                                            <p:cond delay="499"/>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8" grpId="0"/>
      <p:bldP spid="4"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8BC16">
            <a:alpha val="30000"/>
          </a:srgbClr>
        </a:solidFill>
        <a:effectLst/>
      </p:bgPr>
    </p:bg>
    <p:spTree>
      <p:nvGrpSpPr>
        <p:cNvPr id="1" name=""/>
        <p:cNvGrpSpPr/>
        <p:nvPr/>
      </p:nvGrpSpPr>
      <p:grpSpPr>
        <a:xfrm>
          <a:off x="0" y="0"/>
          <a:ext cx="0" cy="0"/>
          <a:chOff x="0" y="0"/>
          <a:chExt cx="0" cy="0"/>
        </a:xfrm>
      </p:grpSpPr>
      <p:sp>
        <p:nvSpPr>
          <p:cNvPr id="19458" name="Title 1"/>
          <p:cNvSpPr>
            <a:spLocks noGrp="1"/>
          </p:cNvSpPr>
          <p:nvPr>
            <p:ph type="title"/>
          </p:nvPr>
        </p:nvSpPr>
        <p:spPr>
          <a:xfrm>
            <a:off x="817240" y="249112"/>
            <a:ext cx="7787208" cy="803624"/>
          </a:xfrm>
        </p:spPr>
        <p:txBody>
          <a:bodyPr>
            <a:normAutofit/>
          </a:bodyPr>
          <a:lstStyle/>
          <a:p>
            <a:pPr eaLnBrk="1" hangingPunct="1"/>
            <a:r>
              <a:rPr lang="en-GB" b="1" dirty="0">
                <a:solidFill>
                  <a:srgbClr val="F89C0E"/>
                </a:solidFill>
                <a:latin typeface="Century Gothic" panose="020B0502020202020204" pitchFamily="34" charset="0"/>
                <a:cs typeface="Arial Black"/>
              </a:rPr>
              <a:t>Here are some </a:t>
            </a:r>
            <a:r>
              <a:rPr lang="en-GB" b="1" dirty="0" smtClean="0">
                <a:solidFill>
                  <a:srgbClr val="F89C0E"/>
                </a:solidFill>
                <a:latin typeface="Century Gothic" panose="020B0502020202020204" pitchFamily="34" charset="0"/>
                <a:cs typeface="Arial Black"/>
              </a:rPr>
              <a:t>smarter choices</a:t>
            </a:r>
            <a:r>
              <a:rPr lang="en-GB" b="1" dirty="0">
                <a:solidFill>
                  <a:srgbClr val="F89C0E"/>
                </a:solidFill>
                <a:latin typeface="Century Gothic" panose="020B0502020202020204" pitchFamily="34" charset="0"/>
                <a:cs typeface="Arial Black"/>
              </a:rPr>
              <a:t>…</a:t>
            </a:r>
            <a:endParaRPr lang="en-GB" b="1" dirty="0">
              <a:solidFill>
                <a:srgbClr val="FF0000"/>
              </a:solidFill>
              <a:latin typeface="Century Gothic" panose="020B0502020202020204" pitchFamily="34" charset="0"/>
              <a:cs typeface="Arial Black"/>
            </a:endParaRPr>
          </a:p>
        </p:txBody>
      </p:sp>
      <p:pic>
        <p:nvPicPr>
          <p:cNvPr id="19461" name="Picture 6" descr="\\bnf01\Company\Shared\BNF Photographs\iStock Photo Images\Foods and drinks\Fruit_Berries_Small.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3284984"/>
            <a:ext cx="2460625" cy="13557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464" name="Picture 9" descr="\\bnf01\Company\Shared\BNF Photographs\iStock Photo Images\Foods and drinks\Protein_Boiled egg.jpg"/>
          <p:cNvPicPr>
            <a:picLocks noChangeAspect="1" noChangeArrowheads="1"/>
          </p:cNvPicPr>
          <p:nvPr/>
        </p:nvPicPr>
        <p:blipFill>
          <a:blip r:embed="rId4">
            <a:extLst>
              <a:ext uri="{28A0092B-C50C-407E-A947-70E740481C1C}">
                <a14:useLocalDpi xmlns:a14="http://schemas.microsoft.com/office/drawing/2010/main" val="0"/>
              </a:ext>
            </a:extLst>
          </a:blip>
          <a:srcRect l="19762" t="8420" r="18869" b="7474"/>
          <a:stretch>
            <a:fillRect/>
          </a:stretch>
        </p:blipFill>
        <p:spPr bwMode="auto">
          <a:xfrm>
            <a:off x="4283968" y="3140968"/>
            <a:ext cx="960438" cy="17748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465" name="Picture 10" descr="\\bnf01\Company\Shared\BNF Photographs\iStock Photo Images\Foods and drinks\Orange juice.jpg"/>
          <p:cNvPicPr>
            <a:picLocks noChangeAspect="1" noChangeArrowheads="1"/>
          </p:cNvPicPr>
          <p:nvPr/>
        </p:nvPicPr>
        <p:blipFill rotWithShape="1">
          <a:blip r:embed="rId5">
            <a:extLst>
              <a:ext uri="{28A0092B-C50C-407E-A947-70E740481C1C}">
                <a14:useLocalDpi xmlns:a14="http://schemas.microsoft.com/office/drawing/2010/main" val="0"/>
              </a:ext>
            </a:extLst>
          </a:blip>
          <a:srcRect t="12313"/>
          <a:stretch/>
        </p:blipFill>
        <p:spPr bwMode="auto">
          <a:xfrm>
            <a:off x="5220072" y="5085184"/>
            <a:ext cx="1293222" cy="149098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466" name="Picture 11" descr="\\bnf01\Company\Shared\BNF Photographs\iStock Photo Images\Foods and drinks\Starchy_Breakfast cereal.jpg"/>
          <p:cNvPicPr>
            <a:picLocks noChangeAspect="1" noChangeArrowheads="1"/>
          </p:cNvPicPr>
          <p:nvPr/>
        </p:nvPicPr>
        <p:blipFill rotWithShape="1">
          <a:blip r:embed="rId6">
            <a:extLst>
              <a:ext uri="{28A0092B-C50C-407E-A947-70E740481C1C}">
                <a14:useLocalDpi xmlns:a14="http://schemas.microsoft.com/office/drawing/2010/main" val="0"/>
              </a:ext>
            </a:extLst>
          </a:blip>
          <a:srcRect l="4387" t="3238" r="7743" b="-1959"/>
          <a:stretch/>
        </p:blipFill>
        <p:spPr bwMode="auto">
          <a:xfrm>
            <a:off x="827584" y="1412776"/>
            <a:ext cx="2088232" cy="136815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467" name="Picture 12" descr="\\bnf01\Company\Shared\BNF Photographs\iStock Photo Images\Foods and drinks\Corn flakes.jpg"/>
          <p:cNvPicPr>
            <a:picLocks noChangeAspect="1" noChangeArrowheads="1"/>
          </p:cNvPicPr>
          <p:nvPr/>
        </p:nvPicPr>
        <p:blipFill>
          <a:blip r:embed="rId7">
            <a:extLst>
              <a:ext uri="{28A0092B-C50C-407E-A947-70E740481C1C}">
                <a14:useLocalDpi xmlns:a14="http://schemas.microsoft.com/office/drawing/2010/main" val="0"/>
              </a:ext>
            </a:extLst>
          </a:blip>
          <a:srcRect b="11220"/>
          <a:stretch>
            <a:fillRect/>
          </a:stretch>
        </p:blipFill>
        <p:spPr bwMode="auto">
          <a:xfrm>
            <a:off x="1763688" y="5329954"/>
            <a:ext cx="2109788" cy="111442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468" name="Picture 13" descr="\\bnf01\Company\Shared\BNF Photographs\iStock Photo Images\Foods and drinks\Starchy food_Bread_Bagel.jpg"/>
          <p:cNvPicPr>
            <a:picLocks noChangeAspect="1" noChangeArrowheads="1"/>
          </p:cNvPicPr>
          <p:nvPr/>
        </p:nvPicPr>
        <p:blipFill rotWithShape="1">
          <a:blip r:embed="rId8">
            <a:extLst>
              <a:ext uri="{28A0092B-C50C-407E-A947-70E740481C1C}">
                <a14:useLocalDpi xmlns:a14="http://schemas.microsoft.com/office/drawing/2010/main" val="0"/>
              </a:ext>
            </a:extLst>
          </a:blip>
          <a:srcRect l="17973" t="2840" r="14265" b="-13852"/>
          <a:stretch/>
        </p:blipFill>
        <p:spPr bwMode="auto">
          <a:xfrm>
            <a:off x="3707904" y="1556792"/>
            <a:ext cx="1368152" cy="139865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9470" name="Picture 15" descr="\\bnf01\Company\Shared\BNF Photographs\iStock Photo Images\Foods and drinks\Fruit_Banana.jpg"/>
          <p:cNvPicPr>
            <a:picLocks noChangeAspect="1" noChangeArrowheads="1"/>
          </p:cNvPicPr>
          <p:nvPr/>
        </p:nvPicPr>
        <p:blipFill rotWithShape="1">
          <a:blip r:embed="rId9">
            <a:extLst>
              <a:ext uri="{28A0092B-C50C-407E-A947-70E740481C1C}">
                <a14:useLocalDpi xmlns:a14="http://schemas.microsoft.com/office/drawing/2010/main" val="0"/>
              </a:ext>
            </a:extLst>
          </a:blip>
          <a:srcRect t="10025" r="2590"/>
          <a:stretch/>
        </p:blipFill>
        <p:spPr bwMode="auto">
          <a:xfrm>
            <a:off x="6156176" y="1556792"/>
            <a:ext cx="2081436" cy="106982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028" name="Picture 4" descr="https://www.abbottnutrition.co.uk/media/8699/porridge.jpg"/>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012160" y="3356992"/>
            <a:ext cx="2124236" cy="15322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pic>
        <p:nvPicPr>
          <p:cNvPr id="11" name="Picture 11" descr="\\bnf01\Company\Shared\BNF Photographs\iStock Photo Images\Foods and drinks\Starchy_Breakfast cereal.jpg"/>
          <p:cNvPicPr>
            <a:picLocks noChangeAspect="1" noChangeArrowheads="1"/>
          </p:cNvPicPr>
          <p:nvPr/>
        </p:nvPicPr>
        <p:blipFill rotWithShape="1">
          <a:blip r:embed="rId6">
            <a:extLst>
              <a:ext uri="{28A0092B-C50C-407E-A947-70E740481C1C}">
                <a14:useLocalDpi xmlns:a14="http://schemas.microsoft.com/office/drawing/2010/main" val="0"/>
              </a:ext>
            </a:extLst>
          </a:blip>
          <a:srcRect l="4387" t="3238" r="7743" b="-1959"/>
          <a:stretch/>
        </p:blipFill>
        <p:spPr bwMode="auto">
          <a:xfrm>
            <a:off x="912168" y="1385732"/>
            <a:ext cx="2088232" cy="136815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12" name="Picture 13" descr="\\bnf01\Company\Shared\BNF Photographs\iStock Photo Images\Foods and drinks\Starchy food_Bread_Bagel.jpg"/>
          <p:cNvPicPr>
            <a:picLocks noChangeAspect="1" noChangeArrowheads="1"/>
          </p:cNvPicPr>
          <p:nvPr/>
        </p:nvPicPr>
        <p:blipFill rotWithShape="1">
          <a:blip r:embed="rId8">
            <a:extLst>
              <a:ext uri="{28A0092B-C50C-407E-A947-70E740481C1C}">
                <a14:useLocalDpi xmlns:a14="http://schemas.microsoft.com/office/drawing/2010/main" val="0"/>
              </a:ext>
            </a:extLst>
          </a:blip>
          <a:srcRect l="17973" t="2840" r="14265" b="-13852"/>
          <a:stretch/>
        </p:blipFill>
        <p:spPr bwMode="auto">
          <a:xfrm>
            <a:off x="3792488" y="1529748"/>
            <a:ext cx="1368152" cy="139865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21709875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8BC16">
            <a:alpha val="30000"/>
          </a:srgbClr>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en-GB" b="1" dirty="0" smtClean="0">
                <a:solidFill>
                  <a:srgbClr val="F89C0E"/>
                </a:solidFill>
                <a:latin typeface="Century Gothic" panose="020B0502020202020204" pitchFamily="34" charset="0"/>
                <a:cs typeface="Arial Black"/>
              </a:rPr>
              <a:t>Beware sugary cereals!</a:t>
            </a:r>
            <a:endParaRPr lang="en-GB" b="1" dirty="0">
              <a:solidFill>
                <a:srgbClr val="FF0000"/>
              </a:solidFill>
              <a:latin typeface="Century Gothic" panose="020B0502020202020204" pitchFamily="34" charset="0"/>
              <a:cs typeface="Arial Black"/>
            </a:endParaRPr>
          </a:p>
        </p:txBody>
      </p:sp>
      <p:sp>
        <p:nvSpPr>
          <p:cNvPr id="15364" name="Rectangle 4"/>
          <p:cNvSpPr>
            <a:spLocks noGrp="1" noChangeArrowheads="1"/>
          </p:cNvSpPr>
          <p:nvPr>
            <p:ph type="body" sz="half" idx="1"/>
          </p:nvPr>
        </p:nvSpPr>
        <p:spPr>
          <a:xfrm>
            <a:off x="457200" y="1412776"/>
            <a:ext cx="8075613" cy="4713387"/>
          </a:xfrm>
          <a:noFill/>
        </p:spPr>
        <p:txBody>
          <a:bodyPr>
            <a:normAutofit/>
          </a:bodyPr>
          <a:lstStyle/>
          <a:p>
            <a:pPr marL="0" indent="0" eaLnBrk="1" hangingPunct="1">
              <a:buNone/>
            </a:pPr>
            <a:r>
              <a:rPr lang="en-GB" sz="2400" dirty="0" smtClean="0">
                <a:latin typeface="Century Gothic" panose="020B0502020202020204" pitchFamily="34" charset="0"/>
                <a:cs typeface="Arial" panose="020B0604020202020204" pitchFamily="34" charset="0"/>
              </a:rPr>
              <a:t>Here </a:t>
            </a:r>
            <a:r>
              <a:rPr lang="en-GB" sz="2400" dirty="0">
                <a:latin typeface="Century Gothic" panose="020B0502020202020204" pitchFamily="34" charset="0"/>
                <a:cs typeface="Arial" panose="020B0604020202020204" pitchFamily="34" charset="0"/>
              </a:rPr>
              <a:t>are examples of </a:t>
            </a:r>
            <a:r>
              <a:rPr lang="en-GB" sz="2400" dirty="0" smtClean="0">
                <a:latin typeface="Century Gothic" panose="020B0502020202020204" pitchFamily="34" charset="0"/>
                <a:cs typeface="Arial" panose="020B0604020202020204" pitchFamily="34" charset="0"/>
              </a:rPr>
              <a:t>breakfast </a:t>
            </a:r>
            <a:r>
              <a:rPr lang="en-GB" sz="2400" dirty="0">
                <a:latin typeface="Century Gothic" panose="020B0502020202020204" pitchFamily="34" charset="0"/>
                <a:cs typeface="Arial" panose="020B0604020202020204" pitchFamily="34" charset="0"/>
              </a:rPr>
              <a:t>cereals </a:t>
            </a:r>
            <a:r>
              <a:rPr lang="en-GB" sz="2400" dirty="0" smtClean="0">
                <a:solidFill>
                  <a:srgbClr val="000000"/>
                </a:solidFill>
                <a:latin typeface="Century Gothic" panose="020B0502020202020204" pitchFamily="34" charset="0"/>
                <a:cs typeface="Arial" panose="020B0604020202020204" pitchFamily="34" charset="0"/>
              </a:rPr>
              <a:t>that </a:t>
            </a:r>
            <a:r>
              <a:rPr lang="en-GB" sz="2400" dirty="0">
                <a:solidFill>
                  <a:srgbClr val="000000"/>
                </a:solidFill>
                <a:latin typeface="Century Gothic" panose="020B0502020202020204" pitchFamily="34" charset="0"/>
                <a:cs typeface="Arial" panose="020B0604020202020204" pitchFamily="34" charset="0"/>
              </a:rPr>
              <a:t>are </a:t>
            </a:r>
            <a:r>
              <a:rPr lang="en-GB" sz="2400" dirty="0">
                <a:latin typeface="Century Gothic" panose="020B0502020202020204" pitchFamily="34" charset="0"/>
                <a:cs typeface="Arial" panose="020B0604020202020204" pitchFamily="34" charset="0"/>
              </a:rPr>
              <a:t>low in fibre and high in sugar</a:t>
            </a:r>
            <a:r>
              <a:rPr lang="en-GB" sz="2400" dirty="0">
                <a:solidFill>
                  <a:srgbClr val="000000"/>
                </a:solidFill>
                <a:latin typeface="Century Gothic" panose="020B0502020202020204" pitchFamily="34" charset="0"/>
                <a:cs typeface="Arial" panose="020B0604020202020204" pitchFamily="34" charset="0"/>
              </a:rPr>
              <a:t>. </a:t>
            </a:r>
            <a:r>
              <a:rPr lang="en-GB" sz="2400" dirty="0" smtClean="0">
                <a:solidFill>
                  <a:srgbClr val="000000"/>
                </a:solidFill>
                <a:latin typeface="Century Gothic" panose="020B0502020202020204" pitchFamily="34" charset="0"/>
                <a:cs typeface="Arial" panose="020B0604020202020204" pitchFamily="34" charset="0"/>
              </a:rPr>
              <a:t>Anything </a:t>
            </a:r>
            <a:r>
              <a:rPr lang="en-GB" sz="2400" dirty="0">
                <a:solidFill>
                  <a:srgbClr val="000000"/>
                </a:solidFill>
                <a:latin typeface="Century Gothic" panose="020B0502020202020204" pitchFamily="34" charset="0"/>
                <a:cs typeface="Arial" panose="020B0604020202020204" pitchFamily="34" charset="0"/>
              </a:rPr>
              <a:t>covered in chocolate or sugar coated </a:t>
            </a:r>
            <a:r>
              <a:rPr lang="en-GB" sz="2400" dirty="0" smtClean="0">
                <a:solidFill>
                  <a:srgbClr val="000000"/>
                </a:solidFill>
                <a:latin typeface="Century Gothic" panose="020B0502020202020204" pitchFamily="34" charset="0"/>
                <a:cs typeface="Arial" panose="020B0604020202020204" pitchFamily="34" charset="0"/>
              </a:rPr>
              <a:t>shouldn’t be eaten very often </a:t>
            </a:r>
            <a:r>
              <a:rPr lang="mr-IN" sz="2400" dirty="0" smtClean="0">
                <a:solidFill>
                  <a:srgbClr val="000000"/>
                </a:solidFill>
                <a:latin typeface="Century Gothic" panose="020B0502020202020204" pitchFamily="34" charset="0"/>
                <a:cs typeface="Arial" panose="020B0604020202020204" pitchFamily="34" charset="0"/>
              </a:rPr>
              <a:t>–</a:t>
            </a:r>
            <a:r>
              <a:rPr lang="en-GB" sz="2400" dirty="0" smtClean="0">
                <a:solidFill>
                  <a:srgbClr val="000000"/>
                </a:solidFill>
                <a:latin typeface="Century Gothic" panose="020B0502020202020204" pitchFamily="34" charset="0"/>
                <a:cs typeface="Arial" panose="020B0604020202020204" pitchFamily="34" charset="0"/>
              </a:rPr>
              <a:t> definitely not every day!</a:t>
            </a:r>
            <a:endParaRPr lang="en-GB" sz="2400" dirty="0">
              <a:solidFill>
                <a:srgbClr val="000000"/>
              </a:solidFill>
              <a:latin typeface="Century Gothic" panose="020B0502020202020204" pitchFamily="34" charset="0"/>
              <a:cs typeface="Arial" panose="020B0604020202020204" pitchFamily="34" charset="0"/>
            </a:endParaRPr>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18040" t="2059" r="18040" b="-399"/>
          <a:stretch/>
        </p:blipFill>
        <p:spPr>
          <a:xfrm>
            <a:off x="634849" y="2987786"/>
            <a:ext cx="2337518" cy="3596181"/>
          </a:xfrm>
          <a:prstGeom prst="rect">
            <a:avLst/>
          </a:prstGeom>
          <a:ln>
            <a:noFill/>
          </a:ln>
          <a:effectLst>
            <a:outerShdw blurRad="292100" dist="139700" dir="2700000" algn="tl" rotWithShape="0">
              <a:srgbClr val="333333">
                <a:alpha val="65000"/>
              </a:srgbClr>
            </a:outerShdw>
          </a:effectLst>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15744" r="15744"/>
          <a:stretch/>
        </p:blipFill>
        <p:spPr>
          <a:xfrm>
            <a:off x="3188764" y="2987787"/>
            <a:ext cx="2433569" cy="3552056"/>
          </a:xfrm>
          <a:prstGeom prst="rect">
            <a:avLst/>
          </a:prstGeom>
          <a:ln>
            <a:noFill/>
          </a:ln>
          <a:effectLst>
            <a:outerShdw blurRad="292100" dist="139700" dir="2700000" algn="tl" rotWithShape="0">
              <a:srgbClr val="333333">
                <a:alpha val="65000"/>
              </a:srgbClr>
            </a:outerShdw>
          </a:effectLst>
        </p:spPr>
      </p:pic>
      <p:pic>
        <p:nvPicPr>
          <p:cNvPr id="7" name="Picture 6"/>
          <p:cNvPicPr>
            <a:picLocks noChangeAspect="1"/>
          </p:cNvPicPr>
          <p:nvPr/>
        </p:nvPicPr>
        <p:blipFill rotWithShape="1">
          <a:blip r:embed="rId5">
            <a:extLst>
              <a:ext uri="{28A0092B-C50C-407E-A947-70E740481C1C}">
                <a14:useLocalDpi xmlns:a14="http://schemas.microsoft.com/office/drawing/2010/main" val="0"/>
              </a:ext>
            </a:extLst>
          </a:blip>
          <a:srcRect l="15351" r="14300"/>
          <a:stretch/>
        </p:blipFill>
        <p:spPr>
          <a:xfrm>
            <a:off x="5799983" y="2996952"/>
            <a:ext cx="2516433" cy="357706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21411914"/>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362"/>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5364">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2"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8BC16">
            <a:alpha val="30000"/>
          </a:srgbClr>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164283"/>
            <a:ext cx="8229600" cy="1143000"/>
          </a:xfrm>
        </p:spPr>
        <p:txBody>
          <a:bodyPr/>
          <a:lstStyle/>
          <a:p>
            <a:pPr eaLnBrk="1" hangingPunct="1"/>
            <a:r>
              <a:rPr lang="en-GB" b="1" dirty="0" smtClean="0">
                <a:solidFill>
                  <a:srgbClr val="F89C0E"/>
                </a:solidFill>
                <a:latin typeface="Century Gothic" panose="020B0502020202020204" pitchFamily="34" charset="0"/>
                <a:cs typeface="Arial Black"/>
              </a:rPr>
              <a:t>Lower sugar breakfast cereals</a:t>
            </a:r>
            <a:endParaRPr lang="en-GB" b="1" dirty="0">
              <a:solidFill>
                <a:srgbClr val="FF0000"/>
              </a:solidFill>
              <a:latin typeface="Century Gothic" panose="020B0502020202020204" pitchFamily="34" charset="0"/>
              <a:cs typeface="Arial Black"/>
            </a:endParaRPr>
          </a:p>
        </p:txBody>
      </p:sp>
      <p:sp>
        <p:nvSpPr>
          <p:cNvPr id="14346" name="Rectangle 10"/>
          <p:cNvSpPr>
            <a:spLocks noChangeArrowheads="1"/>
          </p:cNvSpPr>
          <p:nvPr/>
        </p:nvSpPr>
        <p:spPr bwMode="auto">
          <a:xfrm>
            <a:off x="611189" y="1166018"/>
            <a:ext cx="8002587"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lstStyle/>
          <a:p>
            <a:pPr marL="342900" indent="-342900">
              <a:spcBef>
                <a:spcPct val="20000"/>
              </a:spcBef>
              <a:buFont typeface="Wingdings" pitchFamily="2" charset="2"/>
              <a:buChar char="§"/>
            </a:pPr>
            <a:r>
              <a:rPr lang="en-GB" sz="2800" dirty="0" smtClean="0">
                <a:latin typeface="Century Gothic" panose="020B0502020202020204" pitchFamily="34" charset="0"/>
              </a:rPr>
              <a:t>For everyday breakfast, </a:t>
            </a:r>
            <a:r>
              <a:rPr lang="en-GB" sz="2800" dirty="0">
                <a:latin typeface="Century Gothic" panose="020B0502020202020204" pitchFamily="34" charset="0"/>
              </a:rPr>
              <a:t>c</a:t>
            </a:r>
            <a:r>
              <a:rPr lang="en-GB" sz="2800" dirty="0" smtClean="0">
                <a:latin typeface="Century Gothic" panose="020B0502020202020204" pitchFamily="34" charset="0"/>
              </a:rPr>
              <a:t>hoose </a:t>
            </a:r>
            <a:r>
              <a:rPr lang="en-GB" sz="2800" dirty="0">
                <a:latin typeface="Century Gothic" panose="020B0502020202020204" pitchFamily="34" charset="0"/>
              </a:rPr>
              <a:t>breakfast cereals </a:t>
            </a:r>
            <a:r>
              <a:rPr lang="en-GB" sz="2800" dirty="0">
                <a:solidFill>
                  <a:srgbClr val="000000"/>
                </a:solidFill>
                <a:latin typeface="Century Gothic" panose="020B0502020202020204" pitchFamily="34" charset="0"/>
              </a:rPr>
              <a:t>that are:</a:t>
            </a:r>
          </a:p>
          <a:p>
            <a:pPr marL="800100" lvl="1" indent="-342900">
              <a:spcBef>
                <a:spcPct val="20000"/>
              </a:spcBef>
              <a:buFont typeface="Wingdings" pitchFamily="2" charset="2"/>
              <a:buChar char="§"/>
            </a:pPr>
            <a:r>
              <a:rPr lang="en-GB" sz="2800" dirty="0" smtClean="0">
                <a:latin typeface="Century Gothic" panose="020B0502020202020204" pitchFamily="34" charset="0"/>
              </a:rPr>
              <a:t>low </a:t>
            </a:r>
            <a:r>
              <a:rPr lang="en-GB" sz="2800" dirty="0">
                <a:latin typeface="Century Gothic" panose="020B0502020202020204" pitchFamily="34" charset="0"/>
              </a:rPr>
              <a:t>in </a:t>
            </a:r>
            <a:r>
              <a:rPr lang="en-GB" sz="2800" dirty="0" smtClean="0">
                <a:latin typeface="Century Gothic" panose="020B0502020202020204" pitchFamily="34" charset="0"/>
              </a:rPr>
              <a:t>sugar</a:t>
            </a:r>
            <a:endParaRPr lang="en-GB" sz="2800" dirty="0">
              <a:latin typeface="Century Gothic" panose="020B0502020202020204" pitchFamily="34" charset="0"/>
            </a:endParaRPr>
          </a:p>
          <a:p>
            <a:pPr marL="800100" lvl="1" indent="-342900">
              <a:spcBef>
                <a:spcPct val="20000"/>
              </a:spcBef>
              <a:buFont typeface="Wingdings" pitchFamily="2" charset="2"/>
              <a:buChar char="§"/>
            </a:pPr>
            <a:r>
              <a:rPr lang="en-GB" sz="2800" dirty="0">
                <a:latin typeface="Century Gothic" panose="020B0502020202020204" pitchFamily="34" charset="0"/>
              </a:rPr>
              <a:t>h</a:t>
            </a:r>
            <a:r>
              <a:rPr lang="en-GB" sz="2800" dirty="0" smtClean="0">
                <a:latin typeface="Century Gothic" panose="020B0502020202020204" pitchFamily="34" charset="0"/>
              </a:rPr>
              <a:t>igher in wholegrain</a:t>
            </a:r>
            <a:endParaRPr lang="en-GB" sz="2800" dirty="0">
              <a:latin typeface="Century Gothic" panose="020B05020202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0224" y="3068960"/>
            <a:ext cx="2749865" cy="3671286"/>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647051" y="2964682"/>
            <a:ext cx="2749865" cy="3671285"/>
          </a:xfrm>
          <a:prstGeom prst="rect">
            <a:avLst/>
          </a:prstGeom>
          <a:ln>
            <a:noFill/>
          </a:ln>
          <a:effectLst>
            <a:outerShdw blurRad="292100" dist="139700" dir="2700000" algn="tl" rotWithShape="0">
              <a:srgbClr val="333333">
                <a:alpha val="65000"/>
              </a:srgbClr>
            </a:outerShdw>
          </a:effectLst>
        </p:spPr>
      </p:pic>
      <p:pic>
        <p:nvPicPr>
          <p:cNvPr id="7" name="Picture 2" descr="Kelloggs Cornflakes 750G"/>
          <p:cNvPicPr>
            <a:picLocks noGrp="1" noChangeAspect="1" noChangeArrowheads="1"/>
          </p:cNvPicPr>
          <p:nvPr>
            <p:ph idx="1"/>
          </p:nvPr>
        </p:nvPicPr>
        <p:blipFill rotWithShape="1">
          <a:blip r:embed="rId5" cstate="print">
            <a:extLst>
              <a:ext uri="{28A0092B-C50C-407E-A947-70E740481C1C}">
                <a14:useLocalDpi xmlns:a14="http://schemas.microsoft.com/office/drawing/2010/main" val="0"/>
              </a:ext>
            </a:extLst>
          </a:blip>
          <a:srcRect l="16666" r="14287"/>
          <a:stretch/>
        </p:blipFill>
        <p:spPr bwMode="auto">
          <a:xfrm>
            <a:off x="3419872" y="3429000"/>
            <a:ext cx="2088232" cy="302433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2741287475"/>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4338"/>
                                        </p:tgtEl>
                                        <p:attrNameLst>
                                          <p:attrName>style.visibility</p:attrName>
                                        </p:attrNameLst>
                                      </p:cBhvr>
                                      <p:to>
                                        <p:strVal val="visible"/>
                                      </p:to>
                                    </p:set>
                                    <p:anim calcmode="lin" valueType="num">
                                      <p:cBhvr>
                                        <p:cTn id="7" dur="1000" fill="hold"/>
                                        <p:tgtEl>
                                          <p:spTgt spid="14338"/>
                                        </p:tgtEl>
                                        <p:attrNameLst>
                                          <p:attrName>ppt_w</p:attrName>
                                        </p:attrNameLst>
                                      </p:cBhvr>
                                      <p:tavLst>
                                        <p:tav tm="0">
                                          <p:val>
                                            <p:strVal val="#ppt_w*0.70"/>
                                          </p:val>
                                        </p:tav>
                                        <p:tav tm="100000">
                                          <p:val>
                                            <p:strVal val="#ppt_w"/>
                                          </p:val>
                                        </p:tav>
                                      </p:tavLst>
                                    </p:anim>
                                    <p:anim calcmode="lin" valueType="num">
                                      <p:cBhvr>
                                        <p:cTn id="8" dur="1000" fill="hold"/>
                                        <p:tgtEl>
                                          <p:spTgt spid="14338"/>
                                        </p:tgtEl>
                                        <p:attrNameLst>
                                          <p:attrName>ppt_h</p:attrName>
                                        </p:attrNameLst>
                                      </p:cBhvr>
                                      <p:tavLst>
                                        <p:tav tm="0">
                                          <p:val>
                                            <p:strVal val="#ppt_h"/>
                                          </p:val>
                                        </p:tav>
                                        <p:tav tm="100000">
                                          <p:val>
                                            <p:strVal val="#ppt_h"/>
                                          </p:val>
                                        </p:tav>
                                      </p:tavLst>
                                    </p:anim>
                                    <p:animEffect transition="in" filter="fade">
                                      <p:cBhvr>
                                        <p:cTn id="9" dur="1000"/>
                                        <p:tgtEl>
                                          <p:spTgt spid="14338"/>
                                        </p:tgtEl>
                                      </p:cBhvr>
                                    </p:animEffect>
                                  </p:childTnLst>
                                </p:cTn>
                              </p:par>
                            </p:childTnLst>
                          </p:cTn>
                        </p:par>
                        <p:par>
                          <p:cTn id="10" fill="hold" nodeType="withGroup">
                            <p:stCondLst>
                              <p:cond delay="1000"/>
                            </p:stCondLst>
                            <p:childTnLst>
                              <p:par>
                                <p:cTn id="11" presetID="45" presetClass="entr" presetSubtype="0" fill="hold" grpId="0" nodeType="afterEffect">
                                  <p:stCondLst>
                                    <p:cond delay="0"/>
                                  </p:stCondLst>
                                  <p:iterate type="wd">
                                    <p:tmPct val="10000"/>
                                  </p:iterate>
                                  <p:childTnLst>
                                    <p:set>
                                      <p:cBhvr>
                                        <p:cTn id="12" dur="1" fill="hold">
                                          <p:stCondLst>
                                            <p:cond delay="0"/>
                                          </p:stCondLst>
                                        </p:cTn>
                                        <p:tgtEl>
                                          <p:spTgt spid="14346"/>
                                        </p:tgtEl>
                                        <p:attrNameLst>
                                          <p:attrName>style.visibility</p:attrName>
                                        </p:attrNameLst>
                                      </p:cBhvr>
                                      <p:to>
                                        <p:strVal val="visible"/>
                                      </p:to>
                                    </p:set>
                                    <p:animEffect transition="in" filter="fade">
                                      <p:cBhvr>
                                        <p:cTn id="13" dur="500"/>
                                        <p:tgtEl>
                                          <p:spTgt spid="14346"/>
                                        </p:tgtEl>
                                      </p:cBhvr>
                                    </p:animEffect>
                                    <p:anim calcmode="lin" valueType="num">
                                      <p:cBhvr>
                                        <p:cTn id="14" dur="500" fill="hold"/>
                                        <p:tgtEl>
                                          <p:spTgt spid="14346"/>
                                        </p:tgtEl>
                                        <p:attrNameLst>
                                          <p:attrName>ppt_w</p:attrName>
                                        </p:attrNameLst>
                                      </p:cBhvr>
                                      <p:tavLst>
                                        <p:tav tm="0" fmla="#ppt_w*sin(2.5*pi*$)">
                                          <p:val>
                                            <p:fltVal val="0"/>
                                          </p:val>
                                        </p:tav>
                                        <p:tav tm="100000">
                                          <p:val>
                                            <p:fltVal val="1"/>
                                          </p:val>
                                        </p:tav>
                                      </p:tavLst>
                                    </p:anim>
                                    <p:anim calcmode="lin" valueType="num">
                                      <p:cBhvr>
                                        <p:cTn id="15" dur="500" fill="hold"/>
                                        <p:tgtEl>
                                          <p:spTgt spid="14346"/>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8" grpId="0"/>
      <p:bldP spid="14346"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8BC16">
            <a:alpha val="30000"/>
          </a:srgbClr>
        </a:solidFill>
        <a:effectLst/>
      </p:bgPr>
    </p:bg>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b="1" dirty="0">
                <a:solidFill>
                  <a:srgbClr val="F89C0E"/>
                </a:solidFill>
                <a:latin typeface="Century Gothic" panose="020B0502020202020204" pitchFamily="34" charset="0"/>
                <a:cs typeface="Arial Black"/>
              </a:rPr>
              <a:t>Cereal bars</a:t>
            </a:r>
          </a:p>
        </p:txBody>
      </p:sp>
      <p:sp>
        <p:nvSpPr>
          <p:cNvPr id="23555" name="Rectangle 3"/>
          <p:cNvSpPr>
            <a:spLocks noGrp="1" noChangeArrowheads="1"/>
          </p:cNvSpPr>
          <p:nvPr>
            <p:ph type="body" sz="half" idx="1"/>
          </p:nvPr>
        </p:nvSpPr>
        <p:spPr>
          <a:xfrm>
            <a:off x="467544" y="1124744"/>
            <a:ext cx="8075613" cy="4525963"/>
          </a:xfrm>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cmpd="sng" algn="ctr">
                <a:solidFill>
                  <a:srgbClr val="000000"/>
                </a:solidFill>
                <a:prstDash val="solid"/>
                <a:miter lim="80000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a:normAutofit/>
          </a:bodyPr>
          <a:lstStyle/>
          <a:p>
            <a:pPr marL="0" indent="0" eaLnBrk="1" hangingPunct="1">
              <a:buNone/>
            </a:pPr>
            <a:r>
              <a:rPr lang="en-GB" sz="2400" dirty="0">
                <a:latin typeface="Century Gothic" panose="020B0502020202020204" pitchFamily="34" charset="0"/>
                <a:cs typeface="Arial" panose="020B0604020202020204" pitchFamily="34" charset="0"/>
              </a:rPr>
              <a:t>C</a:t>
            </a:r>
            <a:r>
              <a:rPr lang="en-GB" sz="2400" dirty="0" smtClean="0">
                <a:latin typeface="Century Gothic" panose="020B0502020202020204" pitchFamily="34" charset="0"/>
                <a:cs typeface="Arial" panose="020B0604020202020204" pitchFamily="34" charset="0"/>
              </a:rPr>
              <a:t>ereal </a:t>
            </a:r>
            <a:r>
              <a:rPr lang="en-GB" sz="2400" dirty="0">
                <a:latin typeface="Century Gothic" panose="020B0502020202020204" pitchFamily="34" charset="0"/>
                <a:cs typeface="Arial" panose="020B0604020202020204" pitchFamily="34" charset="0"/>
              </a:rPr>
              <a:t>bars are not </a:t>
            </a:r>
            <a:r>
              <a:rPr lang="en-GB" sz="2400" dirty="0" smtClean="0">
                <a:solidFill>
                  <a:srgbClr val="000000"/>
                </a:solidFill>
                <a:latin typeface="Century Gothic" panose="020B0502020202020204" pitchFamily="34" charset="0"/>
                <a:cs typeface="Arial" panose="020B0604020202020204" pitchFamily="34" charset="0"/>
              </a:rPr>
              <a:t>smart </a:t>
            </a:r>
            <a:r>
              <a:rPr lang="en-GB" sz="2400" dirty="0">
                <a:solidFill>
                  <a:srgbClr val="000000"/>
                </a:solidFill>
                <a:latin typeface="Century Gothic" panose="020B0502020202020204" pitchFamily="34" charset="0"/>
                <a:cs typeface="Arial" panose="020B0604020202020204" pitchFamily="34" charset="0"/>
              </a:rPr>
              <a:t>choices </a:t>
            </a:r>
            <a:r>
              <a:rPr lang="en-GB" sz="2400" dirty="0" smtClean="0">
                <a:latin typeface="Century Gothic" panose="020B0502020202020204" pitchFamily="34" charset="0"/>
                <a:cs typeface="Arial" panose="020B0604020202020204" pitchFamily="34" charset="0"/>
              </a:rPr>
              <a:t>because </a:t>
            </a:r>
            <a:r>
              <a:rPr lang="en-GB" sz="2400" dirty="0">
                <a:latin typeface="Century Gothic" panose="020B0502020202020204" pitchFamily="34" charset="0"/>
                <a:cs typeface="Arial" panose="020B0604020202020204" pitchFamily="34" charset="0"/>
              </a:rPr>
              <a:t>they are usually full of sugar and fat. The sugar and fat is used to thicken the ingredients to become solid. </a:t>
            </a:r>
          </a:p>
          <a:p>
            <a:pPr marL="0" indent="0" eaLnBrk="1" hangingPunct="1">
              <a:buNone/>
            </a:pPr>
            <a:r>
              <a:rPr lang="en-GB" sz="2400" dirty="0">
                <a:latin typeface="Century Gothic" panose="020B0502020202020204" pitchFamily="34" charset="0"/>
                <a:cs typeface="Arial" panose="020B0604020202020204" pitchFamily="34" charset="0"/>
              </a:rPr>
              <a:t>It’s better to have a bowl of cereal </a:t>
            </a:r>
            <a:r>
              <a:rPr lang="mr-IN" sz="2400" dirty="0">
                <a:latin typeface="Century Gothic" panose="020B0502020202020204" pitchFamily="34" charset="0"/>
                <a:cs typeface="Arial" panose="020B0604020202020204" pitchFamily="34" charset="0"/>
              </a:rPr>
              <a:t>–</a:t>
            </a:r>
            <a:r>
              <a:rPr lang="en-GB" sz="2400" dirty="0">
                <a:latin typeface="Century Gothic" panose="020B0502020202020204" pitchFamily="34" charset="0"/>
                <a:cs typeface="Arial" panose="020B0604020202020204" pitchFamily="34" charset="0"/>
              </a:rPr>
              <a:t> even better with fruit!</a:t>
            </a:r>
          </a:p>
        </p:txBody>
      </p:sp>
      <p:pic>
        <p:nvPicPr>
          <p:cNvPr id="23556" name="Picture 4" descr="Cereal_Bars"/>
          <p:cNvPicPr>
            <a:picLocks noGrp="1" noChangeAspect="1" noChangeArrowheads="1"/>
          </p:cNvPicPr>
          <p:nvPr>
            <p:ph sz="half" idx="2"/>
          </p:nvPr>
        </p:nvPicPr>
        <p:blipFill rotWithShape="1">
          <a:blip r:embed="rId2">
            <a:extLst>
              <a:ext uri="{BEBA8EAE-BF5A-486C-A8C5-ECC9F3942E4B}">
                <a14:imgProps xmlns:a14="http://schemas.microsoft.com/office/drawing/2010/main">
                  <a14:imgLayer r:embed="rId3">
                    <a14:imgEffect>
                      <a14:artisticCutout trans="51000" numberOfShades="6"/>
                    </a14:imgEffect>
                  </a14:imgLayer>
                </a14:imgProps>
              </a:ext>
              <a:ext uri="{28A0092B-C50C-407E-A947-70E740481C1C}">
                <a14:useLocalDpi xmlns:a14="http://schemas.microsoft.com/office/drawing/2010/main" val="0"/>
              </a:ext>
            </a:extLst>
          </a:blip>
          <a:srcRect t="33826" b="3933"/>
          <a:stretch/>
        </p:blipFill>
        <p:spPr>
          <a:xfrm>
            <a:off x="560327" y="2996952"/>
            <a:ext cx="8013949" cy="331236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Tree>
    <p:extLst>
      <p:ext uri="{BB962C8B-B14F-4D97-AF65-F5344CB8AC3E}">
        <p14:creationId xmlns:p14="http://schemas.microsoft.com/office/powerpoint/2010/main" val="704338486"/>
      </p:ext>
    </p:extLst>
  </p:cSld>
  <p:clrMapOvr>
    <a:masterClrMapping/>
  </p:clrMapOvr>
  <p:transition>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23554"/>
                                        </p:tgtEl>
                                        <p:attrNameLst>
                                          <p:attrName>style.visibility</p:attrName>
                                        </p:attrNameLst>
                                      </p:cBhvr>
                                      <p:to>
                                        <p:strVal val="visible"/>
                                      </p:to>
                                    </p:set>
                                    <p:anim calcmode="lin" valueType="num">
                                      <p:cBhvr>
                                        <p:cTn id="7" dur="1000" fill="hold"/>
                                        <p:tgtEl>
                                          <p:spTgt spid="23554"/>
                                        </p:tgtEl>
                                        <p:attrNameLst>
                                          <p:attrName>ppt_w</p:attrName>
                                        </p:attrNameLst>
                                      </p:cBhvr>
                                      <p:tavLst>
                                        <p:tav tm="0">
                                          <p:val>
                                            <p:strVal val="#ppt_w*0.70"/>
                                          </p:val>
                                        </p:tav>
                                        <p:tav tm="100000">
                                          <p:val>
                                            <p:strVal val="#ppt_w"/>
                                          </p:val>
                                        </p:tav>
                                      </p:tavLst>
                                    </p:anim>
                                    <p:anim calcmode="lin" valueType="num">
                                      <p:cBhvr>
                                        <p:cTn id="8" dur="1000" fill="hold"/>
                                        <p:tgtEl>
                                          <p:spTgt spid="23554"/>
                                        </p:tgtEl>
                                        <p:attrNameLst>
                                          <p:attrName>ppt_h</p:attrName>
                                        </p:attrNameLst>
                                      </p:cBhvr>
                                      <p:tavLst>
                                        <p:tav tm="0">
                                          <p:val>
                                            <p:strVal val="#ppt_h"/>
                                          </p:val>
                                        </p:tav>
                                        <p:tav tm="100000">
                                          <p:val>
                                            <p:strVal val="#ppt_h"/>
                                          </p:val>
                                        </p:tav>
                                      </p:tavLst>
                                    </p:anim>
                                    <p:animEffect transition="in" filter="fade">
                                      <p:cBhvr>
                                        <p:cTn id="9" dur="1000"/>
                                        <p:tgtEl>
                                          <p:spTgt spid="23554"/>
                                        </p:tgtEl>
                                      </p:cBhvr>
                                    </p:animEffect>
                                  </p:childTnLst>
                                </p:cTn>
                              </p:par>
                            </p:childTnLst>
                          </p:cTn>
                        </p:par>
                        <p:par>
                          <p:cTn id="10" fill="hold">
                            <p:stCondLst>
                              <p:cond delay="1000"/>
                            </p:stCondLst>
                            <p:childTnLst>
                              <p:par>
                                <p:cTn id="11" presetID="45" presetClass="entr" presetSubtype="0" fill="hold" grpId="0" nodeType="afterEffect">
                                  <p:stCondLst>
                                    <p:cond delay="0"/>
                                  </p:stCondLst>
                                  <p:iterate type="wd">
                                    <p:tmPct val="10000"/>
                                  </p:iterate>
                                  <p:childTnLst>
                                    <p:set>
                                      <p:cBhvr>
                                        <p:cTn id="12" dur="1" fill="hold">
                                          <p:stCondLst>
                                            <p:cond delay="0"/>
                                          </p:stCondLst>
                                        </p:cTn>
                                        <p:tgtEl>
                                          <p:spTgt spid="23555">
                                            <p:txEl>
                                              <p:pRg st="0" end="0"/>
                                            </p:txEl>
                                          </p:spTgt>
                                        </p:tgtEl>
                                        <p:attrNameLst>
                                          <p:attrName>style.visibility</p:attrName>
                                        </p:attrNameLst>
                                      </p:cBhvr>
                                      <p:to>
                                        <p:strVal val="visible"/>
                                      </p:to>
                                    </p:set>
                                    <p:animEffect transition="in" filter="fade">
                                      <p:cBhvr>
                                        <p:cTn id="13" dur="500"/>
                                        <p:tgtEl>
                                          <p:spTgt spid="23555">
                                            <p:txEl>
                                              <p:pRg st="0" end="0"/>
                                            </p:txEl>
                                          </p:spTgt>
                                        </p:tgtEl>
                                      </p:cBhvr>
                                    </p:animEffect>
                                    <p:anim calcmode="lin" valueType="num">
                                      <p:cBhvr>
                                        <p:cTn id="14" dur="500" fill="hold"/>
                                        <p:tgtEl>
                                          <p:spTgt spid="23555">
                                            <p:txEl>
                                              <p:pRg st="0" end="0"/>
                                            </p:txEl>
                                          </p:spTgt>
                                        </p:tgtEl>
                                        <p:attrNameLst>
                                          <p:attrName>ppt_w</p:attrName>
                                        </p:attrNameLst>
                                      </p:cBhvr>
                                      <p:tavLst>
                                        <p:tav tm="0" fmla="#ppt_w*sin(2.5*pi*$)">
                                          <p:val>
                                            <p:fltVal val="0"/>
                                          </p:val>
                                        </p:tav>
                                        <p:tav tm="100000">
                                          <p:val>
                                            <p:fltVal val="1"/>
                                          </p:val>
                                        </p:tav>
                                      </p:tavLst>
                                    </p:anim>
                                    <p:anim calcmode="lin" valueType="num">
                                      <p:cBhvr>
                                        <p:cTn id="15" dur="500" fill="hold"/>
                                        <p:tgtEl>
                                          <p:spTgt spid="23555">
                                            <p:txEl>
                                              <p:pRg st="0" end="0"/>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5" presetClass="entr" presetSubtype="0" fill="hold" grpId="0" nodeType="clickEffect">
                                  <p:stCondLst>
                                    <p:cond delay="0"/>
                                  </p:stCondLst>
                                  <p:iterate type="wd">
                                    <p:tmPct val="10000"/>
                                  </p:iterate>
                                  <p:childTnLst>
                                    <p:set>
                                      <p:cBhvr>
                                        <p:cTn id="19" dur="1" fill="hold">
                                          <p:stCondLst>
                                            <p:cond delay="0"/>
                                          </p:stCondLst>
                                        </p:cTn>
                                        <p:tgtEl>
                                          <p:spTgt spid="23555">
                                            <p:txEl>
                                              <p:pRg st="1" end="1"/>
                                            </p:txEl>
                                          </p:spTgt>
                                        </p:tgtEl>
                                        <p:attrNameLst>
                                          <p:attrName>style.visibility</p:attrName>
                                        </p:attrNameLst>
                                      </p:cBhvr>
                                      <p:to>
                                        <p:strVal val="visible"/>
                                      </p:to>
                                    </p:set>
                                    <p:animEffect transition="in" filter="fade">
                                      <p:cBhvr>
                                        <p:cTn id="20" dur="500"/>
                                        <p:tgtEl>
                                          <p:spTgt spid="23555">
                                            <p:txEl>
                                              <p:pRg st="1" end="1"/>
                                            </p:txEl>
                                          </p:spTgt>
                                        </p:tgtEl>
                                      </p:cBhvr>
                                    </p:animEffect>
                                    <p:anim calcmode="lin" valueType="num">
                                      <p:cBhvr>
                                        <p:cTn id="21" dur="500" fill="hold"/>
                                        <p:tgtEl>
                                          <p:spTgt spid="23555">
                                            <p:txEl>
                                              <p:pRg st="1" end="1"/>
                                            </p:txEl>
                                          </p:spTgt>
                                        </p:tgtEl>
                                        <p:attrNameLst>
                                          <p:attrName>ppt_w</p:attrName>
                                        </p:attrNameLst>
                                      </p:cBhvr>
                                      <p:tavLst>
                                        <p:tav tm="0" fmla="#ppt_w*sin(2.5*pi*$)">
                                          <p:val>
                                            <p:fltVal val="0"/>
                                          </p:val>
                                        </p:tav>
                                        <p:tav tm="100000">
                                          <p:val>
                                            <p:fltVal val="1"/>
                                          </p:val>
                                        </p:tav>
                                      </p:tavLst>
                                    </p:anim>
                                    <p:anim calcmode="lin" valueType="num">
                                      <p:cBhvr>
                                        <p:cTn id="22" dur="500" fill="hold"/>
                                        <p:tgtEl>
                                          <p:spTgt spid="23555">
                                            <p:txEl>
                                              <p:pRg st="1" end="1"/>
                                            </p:txEl>
                                          </p:spTgt>
                                        </p:tgtEl>
                                        <p:attrNameLst>
                                          <p:attrName>ppt_h</p:attrName>
                                        </p:attrNameLst>
                                      </p:cBhvr>
                                      <p:tavLst>
                                        <p:tav tm="0">
                                          <p:val>
                                            <p:strVal val="#ppt_h"/>
                                          </p:val>
                                        </p:tav>
                                        <p:tav tm="100000">
                                          <p:val>
                                            <p:strVal val="#ppt_h"/>
                                          </p:val>
                                        </p:tav>
                                      </p:tavLst>
                                    </p:anim>
                                  </p:childTnLst>
                                </p:cTn>
                              </p:par>
                            </p:childTnLst>
                          </p:cTn>
                        </p:par>
                        <p:par>
                          <p:cTn id="23" fill="hold" nodeType="withGroup">
                            <p:stCondLst>
                              <p:cond delay="1150"/>
                            </p:stCondLst>
                            <p:childTnLst>
                              <p:par>
                                <p:cTn id="24" presetID="6" presetClass="entr" presetSubtype="16" fill="hold" nodeType="afterEffect">
                                  <p:stCondLst>
                                    <p:cond delay="0"/>
                                  </p:stCondLst>
                                  <p:childTnLst>
                                    <p:set>
                                      <p:cBhvr>
                                        <p:cTn id="25" dur="1" fill="hold">
                                          <p:stCondLst>
                                            <p:cond delay="0"/>
                                          </p:stCondLst>
                                        </p:cTn>
                                        <p:tgtEl>
                                          <p:spTgt spid="23556"/>
                                        </p:tgtEl>
                                        <p:attrNameLst>
                                          <p:attrName>style.visibility</p:attrName>
                                        </p:attrNameLst>
                                      </p:cBhvr>
                                      <p:to>
                                        <p:strVal val="visible"/>
                                      </p:to>
                                    </p:set>
                                    <p:animEffect transition="in" filter="circle(in)">
                                      <p:cBhvr>
                                        <p:cTn id="26" dur="2000"/>
                                        <p:tgtEl>
                                          <p:spTgt spid="235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554" grpId="0"/>
      <p:bldP spid="2355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8BC16">
            <a:alpha val="30000"/>
          </a:srgbClr>
        </a:solidFill>
        <a:effectLst/>
      </p:bgPr>
    </p:bg>
    <p:spTree>
      <p:nvGrpSpPr>
        <p:cNvPr id="1" name=""/>
        <p:cNvGrpSpPr/>
        <p:nvPr/>
      </p:nvGrpSpPr>
      <p:grpSpPr>
        <a:xfrm>
          <a:off x="0" y="0"/>
          <a:ext cx="0" cy="0"/>
          <a:chOff x="0" y="0"/>
          <a:chExt cx="0" cy="0"/>
        </a:xfrm>
      </p:grpSpPr>
      <p:sp>
        <p:nvSpPr>
          <p:cNvPr id="22530" name="Title 1"/>
          <p:cNvSpPr>
            <a:spLocks noGrp="1"/>
          </p:cNvSpPr>
          <p:nvPr>
            <p:ph type="title"/>
          </p:nvPr>
        </p:nvSpPr>
        <p:spPr>
          <a:xfrm>
            <a:off x="628650" y="365127"/>
            <a:ext cx="7886700" cy="687610"/>
          </a:xfrm>
        </p:spPr>
        <p:txBody>
          <a:bodyPr/>
          <a:lstStyle/>
          <a:p>
            <a:pPr eaLnBrk="1" hangingPunct="1"/>
            <a:r>
              <a:rPr lang="en-GB" b="1" dirty="0" smtClean="0">
                <a:solidFill>
                  <a:srgbClr val="F89C0E"/>
                </a:solidFill>
                <a:latin typeface="Century Gothic" panose="020B0502020202020204" pitchFamily="34" charset="0"/>
                <a:cs typeface="Arial Black"/>
              </a:rPr>
              <a:t>So remember…</a:t>
            </a:r>
            <a:endParaRPr lang="en-GB" b="1" dirty="0">
              <a:solidFill>
                <a:srgbClr val="F89C0E"/>
              </a:solidFill>
              <a:latin typeface="Century Gothic" panose="020B0502020202020204" pitchFamily="34" charset="0"/>
              <a:cs typeface="Arial Black"/>
            </a:endParaRPr>
          </a:p>
        </p:txBody>
      </p:sp>
      <p:sp>
        <p:nvSpPr>
          <p:cNvPr id="22531" name="Content Placeholder 2"/>
          <p:cNvSpPr>
            <a:spLocks noGrp="1"/>
          </p:cNvSpPr>
          <p:nvPr>
            <p:ph idx="1"/>
          </p:nvPr>
        </p:nvSpPr>
        <p:spPr>
          <a:xfrm>
            <a:off x="323528" y="836924"/>
            <a:ext cx="6635080" cy="5472608"/>
          </a:xfrm>
        </p:spPr>
        <p:txBody>
          <a:bodyPr>
            <a:noAutofit/>
          </a:bodyPr>
          <a:lstStyle/>
          <a:p>
            <a:pPr marL="0" indent="0" eaLnBrk="1" hangingPunct="1">
              <a:lnSpc>
                <a:spcPct val="100000"/>
              </a:lnSpc>
              <a:buFont typeface="Arial" charset="0"/>
              <a:buNone/>
            </a:pPr>
            <a:endParaRPr lang="en-GB" sz="2200" dirty="0">
              <a:latin typeface="Century Gothic" panose="020B0502020202020204" pitchFamily="34" charset="0"/>
              <a:cs typeface="Arial" panose="020B0604020202020204" pitchFamily="34" charset="0"/>
            </a:endParaRPr>
          </a:p>
          <a:p>
            <a:pPr marL="342900" lvl="1" indent="-342900">
              <a:lnSpc>
                <a:spcPct val="100000"/>
              </a:lnSpc>
            </a:pPr>
            <a:r>
              <a:rPr lang="en-GB" sz="2200" dirty="0">
                <a:latin typeface="Century Gothic" panose="020B0502020202020204" pitchFamily="34" charset="0"/>
                <a:cs typeface="Arial" panose="020B0604020202020204" pitchFamily="34" charset="0"/>
              </a:rPr>
              <a:t>Don’t miss breakfast – eat it every </a:t>
            </a:r>
          </a:p>
          <a:p>
            <a:pPr marL="0" lvl="1" indent="0">
              <a:lnSpc>
                <a:spcPct val="100000"/>
              </a:lnSpc>
              <a:buNone/>
            </a:pPr>
            <a:r>
              <a:rPr lang="en-GB" sz="2200" dirty="0">
                <a:latin typeface="Century Gothic" panose="020B0502020202020204" pitchFamily="34" charset="0"/>
                <a:cs typeface="Arial" panose="020B0604020202020204" pitchFamily="34" charset="0"/>
              </a:rPr>
              <a:t>    day!</a:t>
            </a:r>
          </a:p>
          <a:p>
            <a:pPr marL="342900" lvl="1" indent="-342900">
              <a:lnSpc>
                <a:spcPct val="100000"/>
              </a:lnSpc>
            </a:pPr>
            <a:endParaRPr lang="en-GB" sz="2200" dirty="0">
              <a:latin typeface="Century Gothic" panose="020B0502020202020204" pitchFamily="34" charset="0"/>
              <a:cs typeface="Arial" panose="020B0604020202020204" pitchFamily="34" charset="0"/>
            </a:endParaRPr>
          </a:p>
          <a:p>
            <a:pPr marL="342900" lvl="1" indent="-342900">
              <a:lnSpc>
                <a:spcPct val="100000"/>
              </a:lnSpc>
            </a:pPr>
            <a:r>
              <a:rPr lang="en-GB" sz="2200" dirty="0" smtClean="0">
                <a:solidFill>
                  <a:srgbClr val="000000"/>
                </a:solidFill>
                <a:latin typeface="Century Gothic" panose="020B0502020202020204" pitchFamily="34" charset="0"/>
                <a:cs typeface="Arial" panose="020B0604020202020204" pitchFamily="34" charset="0"/>
              </a:rPr>
              <a:t>Make smarter choices for your health</a:t>
            </a:r>
          </a:p>
          <a:p>
            <a:pPr marL="0" lvl="1" indent="0">
              <a:lnSpc>
                <a:spcPct val="100000"/>
              </a:lnSpc>
              <a:buNone/>
            </a:pPr>
            <a:r>
              <a:rPr lang="en-GB" sz="2200" dirty="0" smtClean="0">
                <a:solidFill>
                  <a:srgbClr val="000000"/>
                </a:solidFill>
                <a:latin typeface="Century Gothic" panose="020B0502020202020204" pitchFamily="34" charset="0"/>
                <a:cs typeface="Arial" panose="020B0604020202020204" pitchFamily="34" charset="0"/>
              </a:rPr>
              <a:t> 	- </a:t>
            </a:r>
            <a:r>
              <a:rPr lang="en-GB" sz="2200" dirty="0">
                <a:solidFill>
                  <a:srgbClr val="000000"/>
                </a:solidFill>
                <a:latin typeface="Century Gothic" panose="020B0502020202020204" pitchFamily="34" charset="0"/>
                <a:cs typeface="Arial" panose="020B0604020202020204" pitchFamily="34" charset="0"/>
              </a:rPr>
              <a:t>not </a:t>
            </a:r>
            <a:r>
              <a:rPr lang="en-GB" sz="2200" dirty="0" smtClean="0">
                <a:solidFill>
                  <a:srgbClr val="000000"/>
                </a:solidFill>
                <a:latin typeface="Century Gothic" panose="020B0502020202020204" pitchFamily="34" charset="0"/>
                <a:cs typeface="Arial" panose="020B0604020202020204" pitchFamily="34" charset="0"/>
              </a:rPr>
              <a:t>biscuits </a:t>
            </a:r>
          </a:p>
          <a:p>
            <a:pPr marL="0" lvl="1" indent="0">
              <a:lnSpc>
                <a:spcPct val="100000"/>
              </a:lnSpc>
              <a:buNone/>
            </a:pPr>
            <a:r>
              <a:rPr lang="en-GB" sz="2200" dirty="0">
                <a:solidFill>
                  <a:srgbClr val="000000"/>
                </a:solidFill>
                <a:latin typeface="Century Gothic" panose="020B0502020202020204" pitchFamily="34" charset="0"/>
                <a:cs typeface="Arial" panose="020B0604020202020204" pitchFamily="34" charset="0"/>
              </a:rPr>
              <a:t>	</a:t>
            </a:r>
            <a:r>
              <a:rPr lang="en-GB" sz="2200" dirty="0" smtClean="0">
                <a:solidFill>
                  <a:srgbClr val="000000"/>
                </a:solidFill>
                <a:latin typeface="Century Gothic" panose="020B0502020202020204" pitchFamily="34" charset="0"/>
                <a:cs typeface="Arial" panose="020B0604020202020204" pitchFamily="34" charset="0"/>
              </a:rPr>
              <a:t>- or </a:t>
            </a:r>
            <a:r>
              <a:rPr lang="en-GB" sz="2200" dirty="0">
                <a:solidFill>
                  <a:srgbClr val="000000"/>
                </a:solidFill>
                <a:latin typeface="Century Gothic" panose="020B0502020202020204" pitchFamily="34" charset="0"/>
                <a:cs typeface="Arial" panose="020B0604020202020204" pitchFamily="34" charset="0"/>
              </a:rPr>
              <a:t>crisps </a:t>
            </a:r>
            <a:endParaRPr lang="en-GB" sz="2200" dirty="0" smtClean="0">
              <a:solidFill>
                <a:srgbClr val="000000"/>
              </a:solidFill>
              <a:latin typeface="Century Gothic" panose="020B0502020202020204" pitchFamily="34" charset="0"/>
              <a:cs typeface="Arial" panose="020B0604020202020204" pitchFamily="34" charset="0"/>
            </a:endParaRPr>
          </a:p>
          <a:p>
            <a:pPr marL="0" lvl="1" indent="0">
              <a:lnSpc>
                <a:spcPct val="100000"/>
              </a:lnSpc>
              <a:buNone/>
            </a:pPr>
            <a:r>
              <a:rPr lang="en-GB" sz="2200" dirty="0">
                <a:solidFill>
                  <a:srgbClr val="000000"/>
                </a:solidFill>
                <a:latin typeface="Century Gothic" panose="020B0502020202020204" pitchFamily="34" charset="0"/>
                <a:cs typeface="Arial" panose="020B0604020202020204" pitchFamily="34" charset="0"/>
              </a:rPr>
              <a:t>	</a:t>
            </a:r>
            <a:r>
              <a:rPr lang="en-GB" sz="2200" dirty="0" smtClean="0">
                <a:solidFill>
                  <a:srgbClr val="000000"/>
                </a:solidFill>
                <a:latin typeface="Century Gothic" panose="020B0502020202020204" pitchFamily="34" charset="0"/>
                <a:cs typeface="Arial" panose="020B0604020202020204" pitchFamily="34" charset="0"/>
              </a:rPr>
              <a:t>- or </a:t>
            </a:r>
            <a:r>
              <a:rPr lang="en-GB" sz="2200" dirty="0">
                <a:solidFill>
                  <a:srgbClr val="000000"/>
                </a:solidFill>
                <a:latin typeface="Century Gothic" panose="020B0502020202020204" pitchFamily="34" charset="0"/>
                <a:cs typeface="Arial" panose="020B0604020202020204" pitchFamily="34" charset="0"/>
              </a:rPr>
              <a:t>sweet </a:t>
            </a:r>
            <a:r>
              <a:rPr lang="en-GB" sz="2200" dirty="0" smtClean="0">
                <a:solidFill>
                  <a:srgbClr val="000000"/>
                </a:solidFill>
                <a:latin typeface="Century Gothic" panose="020B0502020202020204" pitchFamily="34" charset="0"/>
                <a:cs typeface="Arial" panose="020B0604020202020204" pitchFamily="34" charset="0"/>
              </a:rPr>
              <a:t>drinks!</a:t>
            </a:r>
          </a:p>
          <a:p>
            <a:pPr marL="0" lvl="1" indent="0">
              <a:lnSpc>
                <a:spcPct val="100000"/>
              </a:lnSpc>
              <a:buNone/>
            </a:pPr>
            <a:r>
              <a:rPr lang="en-GB" sz="2200" dirty="0">
                <a:solidFill>
                  <a:srgbClr val="000000"/>
                </a:solidFill>
                <a:latin typeface="Century Gothic" panose="020B0502020202020204" pitchFamily="34" charset="0"/>
                <a:cs typeface="Arial" panose="020B0604020202020204" pitchFamily="34" charset="0"/>
              </a:rPr>
              <a:t>	</a:t>
            </a:r>
            <a:endParaRPr lang="en-GB" sz="2200" dirty="0">
              <a:latin typeface="Century Gothic" panose="020B0502020202020204" pitchFamily="34" charset="0"/>
              <a:cs typeface="Arial" panose="020B0604020202020204" pitchFamily="34" charset="0"/>
            </a:endParaRPr>
          </a:p>
          <a:p>
            <a:pPr marL="342900" lvl="1" indent="-342900">
              <a:lnSpc>
                <a:spcPct val="100000"/>
              </a:lnSpc>
            </a:pPr>
            <a:r>
              <a:rPr lang="en-GB" sz="2200" dirty="0">
                <a:latin typeface="Century Gothic" panose="020B0502020202020204" pitchFamily="34" charset="0"/>
                <a:cs typeface="Arial" panose="020B0604020202020204" pitchFamily="34" charset="0"/>
              </a:rPr>
              <a:t>Have different food groups – like </a:t>
            </a:r>
          </a:p>
          <a:p>
            <a:pPr marL="0" lvl="1" indent="0">
              <a:lnSpc>
                <a:spcPct val="100000"/>
              </a:lnSpc>
              <a:buNone/>
            </a:pPr>
            <a:r>
              <a:rPr lang="en-GB" sz="2200" dirty="0">
                <a:latin typeface="Century Gothic" panose="020B0502020202020204" pitchFamily="34" charset="0"/>
                <a:cs typeface="Arial" panose="020B0604020202020204" pitchFamily="34" charset="0"/>
              </a:rPr>
              <a:t>    cereal with milk or bagel with a </a:t>
            </a:r>
          </a:p>
          <a:p>
            <a:pPr marL="0" lvl="1" indent="0">
              <a:lnSpc>
                <a:spcPct val="100000"/>
              </a:lnSpc>
              <a:buNone/>
            </a:pPr>
            <a:r>
              <a:rPr lang="en-GB" sz="2200" dirty="0">
                <a:latin typeface="Century Gothic" panose="020B0502020202020204" pitchFamily="34" charset="0"/>
                <a:cs typeface="Arial" panose="020B0604020202020204" pitchFamily="34" charset="0"/>
              </a:rPr>
              <a:t>    banana</a:t>
            </a:r>
          </a:p>
          <a:p>
            <a:pPr marL="342900" lvl="1" indent="-342900">
              <a:lnSpc>
                <a:spcPct val="100000"/>
              </a:lnSpc>
            </a:pPr>
            <a:endParaRPr lang="en-GB" sz="2200" dirty="0">
              <a:latin typeface="Century Gothic" panose="020B0502020202020204" pitchFamily="34" charset="0"/>
              <a:cs typeface="Arial" panose="020B0604020202020204" pitchFamily="34" charset="0"/>
            </a:endParaRPr>
          </a:p>
          <a:p>
            <a:pPr marL="342900" lvl="1" indent="-342900">
              <a:lnSpc>
                <a:spcPct val="100000"/>
              </a:lnSpc>
            </a:pPr>
            <a:r>
              <a:rPr lang="en-GB" sz="2200" dirty="0">
                <a:latin typeface="Century Gothic" panose="020B0502020202020204" pitchFamily="34" charset="0"/>
                <a:cs typeface="Arial" panose="020B0604020202020204" pitchFamily="34" charset="0"/>
              </a:rPr>
              <a:t>Why not come and have breakfast </a:t>
            </a:r>
          </a:p>
          <a:p>
            <a:pPr marL="0" lvl="1" indent="0">
              <a:lnSpc>
                <a:spcPct val="100000"/>
              </a:lnSpc>
              <a:buNone/>
            </a:pPr>
            <a:r>
              <a:rPr lang="en-GB" sz="2200" dirty="0">
                <a:latin typeface="Century Gothic" panose="020B0502020202020204" pitchFamily="34" charset="0"/>
                <a:cs typeface="Arial" panose="020B0604020202020204" pitchFamily="34" charset="0"/>
              </a:rPr>
              <a:t>    at school with your friends</a:t>
            </a:r>
            <a:r>
              <a:rPr lang="en-GB" sz="2200" dirty="0" smtClean="0">
                <a:latin typeface="Century Gothic" panose="020B0502020202020204" pitchFamily="34" charset="0"/>
                <a:cs typeface="Arial" panose="020B0604020202020204" pitchFamily="34" charset="0"/>
              </a:rPr>
              <a:t>?</a:t>
            </a:r>
            <a:endParaRPr lang="en-GB" sz="22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1023" y="1690689"/>
            <a:ext cx="2510052" cy="3765078"/>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90579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2530"/>
                                        </p:tgtEl>
                                        <p:attrNameLst>
                                          <p:attrName>style.visibility</p:attrName>
                                        </p:attrNameLst>
                                      </p:cBhvr>
                                      <p:to>
                                        <p:strVal val="visible"/>
                                      </p:to>
                                    </p:set>
                                    <p:anim calcmode="lin" valueType="num">
                                      <p:cBhvr>
                                        <p:cTn id="7" dur="1000" fill="hold"/>
                                        <p:tgtEl>
                                          <p:spTgt spid="22530"/>
                                        </p:tgtEl>
                                        <p:attrNameLst>
                                          <p:attrName>ppt_w</p:attrName>
                                        </p:attrNameLst>
                                      </p:cBhvr>
                                      <p:tavLst>
                                        <p:tav tm="0">
                                          <p:val>
                                            <p:fltVal val="0"/>
                                          </p:val>
                                        </p:tav>
                                        <p:tav tm="100000">
                                          <p:val>
                                            <p:strVal val="#ppt_w"/>
                                          </p:val>
                                        </p:tav>
                                      </p:tavLst>
                                    </p:anim>
                                    <p:anim calcmode="lin" valueType="num">
                                      <p:cBhvr>
                                        <p:cTn id="8" dur="1000" fill="hold"/>
                                        <p:tgtEl>
                                          <p:spTgt spid="22530"/>
                                        </p:tgtEl>
                                        <p:attrNameLst>
                                          <p:attrName>ppt_h</p:attrName>
                                        </p:attrNameLst>
                                      </p:cBhvr>
                                      <p:tavLst>
                                        <p:tav tm="0">
                                          <p:val>
                                            <p:fltVal val="0"/>
                                          </p:val>
                                        </p:tav>
                                        <p:tav tm="100000">
                                          <p:val>
                                            <p:strVal val="#ppt_h"/>
                                          </p:val>
                                        </p:tav>
                                      </p:tavLst>
                                    </p:anim>
                                    <p:anim calcmode="lin" valueType="num">
                                      <p:cBhvr>
                                        <p:cTn id="9" dur="1000" fill="hold"/>
                                        <p:tgtEl>
                                          <p:spTgt spid="22530"/>
                                        </p:tgtEl>
                                        <p:attrNameLst>
                                          <p:attrName>style.rotation</p:attrName>
                                        </p:attrNameLst>
                                      </p:cBhvr>
                                      <p:tavLst>
                                        <p:tav tm="0">
                                          <p:val>
                                            <p:fltVal val="90"/>
                                          </p:val>
                                        </p:tav>
                                        <p:tav tm="100000">
                                          <p:val>
                                            <p:fltVal val="0"/>
                                          </p:val>
                                        </p:tav>
                                      </p:tavLst>
                                    </p:anim>
                                    <p:animEffect transition="in" filter="fade">
                                      <p:cBhvr>
                                        <p:cTn id="10" dur="1000"/>
                                        <p:tgtEl>
                                          <p:spTgt spid="22530"/>
                                        </p:tgtEl>
                                      </p:cBhvr>
                                    </p:animEffect>
                                  </p:childTnLst>
                                </p:cTn>
                              </p:par>
                            </p:childTnLst>
                          </p:cTn>
                        </p:par>
                        <p:par>
                          <p:cTn id="11" fill="hold">
                            <p:stCondLst>
                              <p:cond delay="1000"/>
                            </p:stCondLst>
                            <p:childTnLst>
                              <p:par>
                                <p:cTn id="12" presetID="6" presetClass="entr" presetSubtype="16" fill="hold" nodeType="afterEffect">
                                  <p:stCondLst>
                                    <p:cond delay="0"/>
                                  </p:stCondLst>
                                  <p:childTnLst>
                                    <p:set>
                                      <p:cBhvr>
                                        <p:cTn id="13" dur="1" fill="hold">
                                          <p:stCondLst>
                                            <p:cond delay="0"/>
                                          </p:stCondLst>
                                        </p:cTn>
                                        <p:tgtEl>
                                          <p:spTgt spid="22531">
                                            <p:txEl>
                                              <p:pRg st="1" end="1"/>
                                            </p:txEl>
                                          </p:spTgt>
                                        </p:tgtEl>
                                        <p:attrNameLst>
                                          <p:attrName>style.visibility</p:attrName>
                                        </p:attrNameLst>
                                      </p:cBhvr>
                                      <p:to>
                                        <p:strVal val="visible"/>
                                      </p:to>
                                    </p:set>
                                    <p:animEffect transition="in" filter="circle(in)">
                                      <p:cBhvr>
                                        <p:cTn id="14" dur="1000"/>
                                        <p:tgtEl>
                                          <p:spTgt spid="22531">
                                            <p:txEl>
                                              <p:pRg st="1" end="1"/>
                                            </p:txEl>
                                          </p:spTgt>
                                        </p:tgtEl>
                                      </p:cBhvr>
                                    </p:animEffect>
                                  </p:childTnLst>
                                </p:cTn>
                              </p:par>
                            </p:childTnLst>
                          </p:cTn>
                        </p:par>
                        <p:par>
                          <p:cTn id="15" fill="hold">
                            <p:stCondLst>
                              <p:cond delay="2000"/>
                            </p:stCondLst>
                            <p:childTnLst>
                              <p:par>
                                <p:cTn id="16" presetID="6" presetClass="entr" presetSubtype="16" fill="hold" nodeType="afterEffect">
                                  <p:stCondLst>
                                    <p:cond delay="0"/>
                                  </p:stCondLst>
                                  <p:childTnLst>
                                    <p:set>
                                      <p:cBhvr>
                                        <p:cTn id="17" dur="1" fill="hold">
                                          <p:stCondLst>
                                            <p:cond delay="0"/>
                                          </p:stCondLst>
                                        </p:cTn>
                                        <p:tgtEl>
                                          <p:spTgt spid="22531">
                                            <p:txEl>
                                              <p:pRg st="2" end="2"/>
                                            </p:txEl>
                                          </p:spTgt>
                                        </p:tgtEl>
                                        <p:attrNameLst>
                                          <p:attrName>style.visibility</p:attrName>
                                        </p:attrNameLst>
                                      </p:cBhvr>
                                      <p:to>
                                        <p:strVal val="visible"/>
                                      </p:to>
                                    </p:set>
                                    <p:animEffect transition="in" filter="circle(in)">
                                      <p:cBhvr>
                                        <p:cTn id="18" dur="1000"/>
                                        <p:tgtEl>
                                          <p:spTgt spid="22531">
                                            <p:txEl>
                                              <p:pRg st="2" end="2"/>
                                            </p:txEl>
                                          </p:spTgt>
                                        </p:tgtEl>
                                      </p:cBhvr>
                                    </p:animEffect>
                                  </p:childTnLst>
                                </p:cTn>
                              </p:par>
                            </p:childTnLst>
                          </p:cTn>
                        </p:par>
                        <p:par>
                          <p:cTn id="19" fill="hold">
                            <p:stCondLst>
                              <p:cond delay="3000"/>
                            </p:stCondLst>
                            <p:childTnLst>
                              <p:par>
                                <p:cTn id="20" presetID="6" presetClass="entr" presetSubtype="16" fill="hold" nodeType="afterEffect">
                                  <p:stCondLst>
                                    <p:cond delay="0"/>
                                  </p:stCondLst>
                                  <p:childTnLst>
                                    <p:set>
                                      <p:cBhvr>
                                        <p:cTn id="21" dur="1" fill="hold">
                                          <p:stCondLst>
                                            <p:cond delay="0"/>
                                          </p:stCondLst>
                                        </p:cTn>
                                        <p:tgtEl>
                                          <p:spTgt spid="22531">
                                            <p:txEl>
                                              <p:pRg st="4" end="4"/>
                                            </p:txEl>
                                          </p:spTgt>
                                        </p:tgtEl>
                                        <p:attrNameLst>
                                          <p:attrName>style.visibility</p:attrName>
                                        </p:attrNameLst>
                                      </p:cBhvr>
                                      <p:to>
                                        <p:strVal val="visible"/>
                                      </p:to>
                                    </p:set>
                                    <p:animEffect transition="in" filter="circle(in)">
                                      <p:cBhvr>
                                        <p:cTn id="22" dur="1000"/>
                                        <p:tgtEl>
                                          <p:spTgt spid="22531">
                                            <p:txEl>
                                              <p:pRg st="4" end="4"/>
                                            </p:txEl>
                                          </p:spTgt>
                                        </p:tgtEl>
                                      </p:cBhvr>
                                    </p:animEffect>
                                  </p:childTnLst>
                                </p:cTn>
                              </p:par>
                            </p:childTnLst>
                          </p:cTn>
                        </p:par>
                        <p:par>
                          <p:cTn id="23" fill="hold">
                            <p:stCondLst>
                              <p:cond delay="4000"/>
                            </p:stCondLst>
                            <p:childTnLst>
                              <p:par>
                                <p:cTn id="24" presetID="6" presetClass="entr" presetSubtype="16" fill="hold" nodeType="afterEffect">
                                  <p:stCondLst>
                                    <p:cond delay="0"/>
                                  </p:stCondLst>
                                  <p:childTnLst>
                                    <p:set>
                                      <p:cBhvr>
                                        <p:cTn id="25" dur="1" fill="hold">
                                          <p:stCondLst>
                                            <p:cond delay="0"/>
                                          </p:stCondLst>
                                        </p:cTn>
                                        <p:tgtEl>
                                          <p:spTgt spid="22531">
                                            <p:txEl>
                                              <p:pRg st="5" end="5"/>
                                            </p:txEl>
                                          </p:spTgt>
                                        </p:tgtEl>
                                        <p:attrNameLst>
                                          <p:attrName>style.visibility</p:attrName>
                                        </p:attrNameLst>
                                      </p:cBhvr>
                                      <p:to>
                                        <p:strVal val="visible"/>
                                      </p:to>
                                    </p:set>
                                    <p:animEffect transition="in" filter="circle(in)">
                                      <p:cBhvr>
                                        <p:cTn id="26" dur="1000"/>
                                        <p:tgtEl>
                                          <p:spTgt spid="22531">
                                            <p:txEl>
                                              <p:pRg st="5" end="5"/>
                                            </p:txEl>
                                          </p:spTgt>
                                        </p:tgtEl>
                                      </p:cBhvr>
                                    </p:animEffect>
                                  </p:childTnLst>
                                </p:cTn>
                              </p:par>
                            </p:childTnLst>
                          </p:cTn>
                        </p:par>
                        <p:par>
                          <p:cTn id="27" fill="hold">
                            <p:stCondLst>
                              <p:cond delay="5000"/>
                            </p:stCondLst>
                            <p:childTnLst>
                              <p:par>
                                <p:cTn id="28" presetID="6" presetClass="entr" presetSubtype="16" fill="hold" nodeType="afterEffect">
                                  <p:stCondLst>
                                    <p:cond delay="0"/>
                                  </p:stCondLst>
                                  <p:childTnLst>
                                    <p:set>
                                      <p:cBhvr>
                                        <p:cTn id="29" dur="1" fill="hold">
                                          <p:stCondLst>
                                            <p:cond delay="0"/>
                                          </p:stCondLst>
                                        </p:cTn>
                                        <p:tgtEl>
                                          <p:spTgt spid="22531">
                                            <p:txEl>
                                              <p:pRg st="6" end="6"/>
                                            </p:txEl>
                                          </p:spTgt>
                                        </p:tgtEl>
                                        <p:attrNameLst>
                                          <p:attrName>style.visibility</p:attrName>
                                        </p:attrNameLst>
                                      </p:cBhvr>
                                      <p:to>
                                        <p:strVal val="visible"/>
                                      </p:to>
                                    </p:set>
                                    <p:animEffect transition="in" filter="circle(in)">
                                      <p:cBhvr>
                                        <p:cTn id="30" dur="1000"/>
                                        <p:tgtEl>
                                          <p:spTgt spid="22531">
                                            <p:txEl>
                                              <p:pRg st="6" end="6"/>
                                            </p:txEl>
                                          </p:spTgt>
                                        </p:tgtEl>
                                      </p:cBhvr>
                                    </p:animEffect>
                                  </p:childTnLst>
                                </p:cTn>
                              </p:par>
                            </p:childTnLst>
                          </p:cTn>
                        </p:par>
                        <p:par>
                          <p:cTn id="31" fill="hold">
                            <p:stCondLst>
                              <p:cond delay="6000"/>
                            </p:stCondLst>
                            <p:childTnLst>
                              <p:par>
                                <p:cTn id="32" presetID="6" presetClass="entr" presetSubtype="16" fill="hold" nodeType="afterEffect">
                                  <p:stCondLst>
                                    <p:cond delay="0"/>
                                  </p:stCondLst>
                                  <p:childTnLst>
                                    <p:set>
                                      <p:cBhvr>
                                        <p:cTn id="33" dur="1" fill="hold">
                                          <p:stCondLst>
                                            <p:cond delay="0"/>
                                          </p:stCondLst>
                                        </p:cTn>
                                        <p:tgtEl>
                                          <p:spTgt spid="22531">
                                            <p:txEl>
                                              <p:pRg st="7" end="7"/>
                                            </p:txEl>
                                          </p:spTgt>
                                        </p:tgtEl>
                                        <p:attrNameLst>
                                          <p:attrName>style.visibility</p:attrName>
                                        </p:attrNameLst>
                                      </p:cBhvr>
                                      <p:to>
                                        <p:strVal val="visible"/>
                                      </p:to>
                                    </p:set>
                                    <p:animEffect transition="in" filter="circle(in)">
                                      <p:cBhvr>
                                        <p:cTn id="34" dur="1000"/>
                                        <p:tgtEl>
                                          <p:spTgt spid="22531">
                                            <p:txEl>
                                              <p:pRg st="7" end="7"/>
                                            </p:txEl>
                                          </p:spTgt>
                                        </p:tgtEl>
                                      </p:cBhvr>
                                    </p:animEffect>
                                  </p:childTnLst>
                                </p:cTn>
                              </p:par>
                            </p:childTnLst>
                          </p:cTn>
                        </p:par>
                        <p:par>
                          <p:cTn id="35" fill="hold">
                            <p:stCondLst>
                              <p:cond delay="7000"/>
                            </p:stCondLst>
                            <p:childTnLst>
                              <p:par>
                                <p:cTn id="36" presetID="6" presetClass="entr" presetSubtype="16" fill="hold" nodeType="afterEffect">
                                  <p:stCondLst>
                                    <p:cond delay="0"/>
                                  </p:stCondLst>
                                  <p:childTnLst>
                                    <p:set>
                                      <p:cBhvr>
                                        <p:cTn id="37" dur="1" fill="hold">
                                          <p:stCondLst>
                                            <p:cond delay="0"/>
                                          </p:stCondLst>
                                        </p:cTn>
                                        <p:tgtEl>
                                          <p:spTgt spid="22531">
                                            <p:txEl>
                                              <p:pRg st="8" end="8"/>
                                            </p:txEl>
                                          </p:spTgt>
                                        </p:tgtEl>
                                        <p:attrNameLst>
                                          <p:attrName>style.visibility</p:attrName>
                                        </p:attrNameLst>
                                      </p:cBhvr>
                                      <p:to>
                                        <p:strVal val="visible"/>
                                      </p:to>
                                    </p:set>
                                    <p:animEffect transition="in" filter="circle(in)">
                                      <p:cBhvr>
                                        <p:cTn id="38" dur="1000"/>
                                        <p:tgtEl>
                                          <p:spTgt spid="22531">
                                            <p:txEl>
                                              <p:pRg st="8" end="8"/>
                                            </p:txEl>
                                          </p:spTgt>
                                        </p:tgtEl>
                                      </p:cBhvr>
                                    </p:animEffect>
                                  </p:childTnLst>
                                </p:cTn>
                              </p:par>
                            </p:childTnLst>
                          </p:cTn>
                        </p:par>
                        <p:par>
                          <p:cTn id="39" fill="hold">
                            <p:stCondLst>
                              <p:cond delay="8000"/>
                            </p:stCondLst>
                            <p:childTnLst>
                              <p:par>
                                <p:cTn id="40" presetID="6" presetClass="entr" presetSubtype="16" fill="hold" nodeType="afterEffect">
                                  <p:stCondLst>
                                    <p:cond delay="0"/>
                                  </p:stCondLst>
                                  <p:childTnLst>
                                    <p:set>
                                      <p:cBhvr>
                                        <p:cTn id="41" dur="1" fill="hold">
                                          <p:stCondLst>
                                            <p:cond delay="0"/>
                                          </p:stCondLst>
                                        </p:cTn>
                                        <p:tgtEl>
                                          <p:spTgt spid="22531">
                                            <p:txEl>
                                              <p:pRg st="9" end="9"/>
                                            </p:txEl>
                                          </p:spTgt>
                                        </p:tgtEl>
                                        <p:attrNameLst>
                                          <p:attrName>style.visibility</p:attrName>
                                        </p:attrNameLst>
                                      </p:cBhvr>
                                      <p:to>
                                        <p:strVal val="visible"/>
                                      </p:to>
                                    </p:set>
                                    <p:animEffect transition="in" filter="circle(in)">
                                      <p:cBhvr>
                                        <p:cTn id="42" dur="1000"/>
                                        <p:tgtEl>
                                          <p:spTgt spid="22531">
                                            <p:txEl>
                                              <p:pRg st="9" end="9"/>
                                            </p:txEl>
                                          </p:spTgt>
                                        </p:tgtEl>
                                      </p:cBhvr>
                                    </p:animEffect>
                                  </p:childTnLst>
                                </p:cTn>
                              </p:par>
                            </p:childTnLst>
                          </p:cTn>
                        </p:par>
                        <p:par>
                          <p:cTn id="43" fill="hold">
                            <p:stCondLst>
                              <p:cond delay="9000"/>
                            </p:stCondLst>
                            <p:childTnLst>
                              <p:par>
                                <p:cTn id="44" presetID="6" presetClass="entr" presetSubtype="16" fill="hold" nodeType="afterEffect">
                                  <p:stCondLst>
                                    <p:cond delay="0"/>
                                  </p:stCondLst>
                                  <p:childTnLst>
                                    <p:set>
                                      <p:cBhvr>
                                        <p:cTn id="45" dur="1" fill="hold">
                                          <p:stCondLst>
                                            <p:cond delay="0"/>
                                          </p:stCondLst>
                                        </p:cTn>
                                        <p:tgtEl>
                                          <p:spTgt spid="22531">
                                            <p:txEl>
                                              <p:pRg st="10" end="10"/>
                                            </p:txEl>
                                          </p:spTgt>
                                        </p:tgtEl>
                                        <p:attrNameLst>
                                          <p:attrName>style.visibility</p:attrName>
                                        </p:attrNameLst>
                                      </p:cBhvr>
                                      <p:to>
                                        <p:strVal val="visible"/>
                                      </p:to>
                                    </p:set>
                                    <p:animEffect transition="in" filter="circle(in)">
                                      <p:cBhvr>
                                        <p:cTn id="46" dur="1000"/>
                                        <p:tgtEl>
                                          <p:spTgt spid="22531">
                                            <p:txEl>
                                              <p:pRg st="10" end="10"/>
                                            </p:txEl>
                                          </p:spTgt>
                                        </p:tgtEl>
                                      </p:cBhvr>
                                    </p:animEffect>
                                  </p:childTnLst>
                                </p:cTn>
                              </p:par>
                            </p:childTnLst>
                          </p:cTn>
                        </p:par>
                        <p:par>
                          <p:cTn id="47" fill="hold">
                            <p:stCondLst>
                              <p:cond delay="10000"/>
                            </p:stCondLst>
                            <p:childTnLst>
                              <p:par>
                                <p:cTn id="48" presetID="6" presetClass="entr" presetSubtype="16" fill="hold" nodeType="afterEffect">
                                  <p:stCondLst>
                                    <p:cond delay="0"/>
                                  </p:stCondLst>
                                  <p:childTnLst>
                                    <p:set>
                                      <p:cBhvr>
                                        <p:cTn id="49" dur="1" fill="hold">
                                          <p:stCondLst>
                                            <p:cond delay="0"/>
                                          </p:stCondLst>
                                        </p:cTn>
                                        <p:tgtEl>
                                          <p:spTgt spid="22531">
                                            <p:txEl>
                                              <p:pRg st="11" end="11"/>
                                            </p:txEl>
                                          </p:spTgt>
                                        </p:tgtEl>
                                        <p:attrNameLst>
                                          <p:attrName>style.visibility</p:attrName>
                                        </p:attrNameLst>
                                      </p:cBhvr>
                                      <p:to>
                                        <p:strVal val="visible"/>
                                      </p:to>
                                    </p:set>
                                    <p:animEffect transition="in" filter="circle(in)">
                                      <p:cBhvr>
                                        <p:cTn id="50" dur="1000"/>
                                        <p:tgtEl>
                                          <p:spTgt spid="22531">
                                            <p:txEl>
                                              <p:pRg st="11" end="11"/>
                                            </p:txEl>
                                          </p:spTgt>
                                        </p:tgtEl>
                                      </p:cBhvr>
                                    </p:animEffect>
                                  </p:childTnLst>
                                </p:cTn>
                              </p:par>
                            </p:childTnLst>
                          </p:cTn>
                        </p:par>
                        <p:par>
                          <p:cTn id="51" fill="hold">
                            <p:stCondLst>
                              <p:cond delay="11000"/>
                            </p:stCondLst>
                            <p:childTnLst>
                              <p:par>
                                <p:cTn id="52" presetID="6" presetClass="entr" presetSubtype="16" fill="hold" nodeType="afterEffect">
                                  <p:stCondLst>
                                    <p:cond delay="0"/>
                                  </p:stCondLst>
                                  <p:childTnLst>
                                    <p:set>
                                      <p:cBhvr>
                                        <p:cTn id="53" dur="1" fill="hold">
                                          <p:stCondLst>
                                            <p:cond delay="0"/>
                                          </p:stCondLst>
                                        </p:cTn>
                                        <p:tgtEl>
                                          <p:spTgt spid="22531">
                                            <p:txEl>
                                              <p:pRg st="13" end="13"/>
                                            </p:txEl>
                                          </p:spTgt>
                                        </p:tgtEl>
                                        <p:attrNameLst>
                                          <p:attrName>style.visibility</p:attrName>
                                        </p:attrNameLst>
                                      </p:cBhvr>
                                      <p:to>
                                        <p:strVal val="visible"/>
                                      </p:to>
                                    </p:set>
                                    <p:animEffect transition="in" filter="circle(in)">
                                      <p:cBhvr>
                                        <p:cTn id="54" dur="1000"/>
                                        <p:tgtEl>
                                          <p:spTgt spid="22531">
                                            <p:txEl>
                                              <p:pRg st="13" end="13"/>
                                            </p:txEl>
                                          </p:spTgt>
                                        </p:tgtEl>
                                      </p:cBhvr>
                                    </p:animEffect>
                                  </p:childTnLst>
                                </p:cTn>
                              </p:par>
                            </p:childTnLst>
                          </p:cTn>
                        </p:par>
                        <p:par>
                          <p:cTn id="55" fill="hold">
                            <p:stCondLst>
                              <p:cond delay="12000"/>
                            </p:stCondLst>
                            <p:childTnLst>
                              <p:par>
                                <p:cTn id="56" presetID="6" presetClass="entr" presetSubtype="16" fill="hold" nodeType="afterEffect">
                                  <p:stCondLst>
                                    <p:cond delay="0"/>
                                  </p:stCondLst>
                                  <p:childTnLst>
                                    <p:set>
                                      <p:cBhvr>
                                        <p:cTn id="57" dur="1" fill="hold">
                                          <p:stCondLst>
                                            <p:cond delay="0"/>
                                          </p:stCondLst>
                                        </p:cTn>
                                        <p:tgtEl>
                                          <p:spTgt spid="22531">
                                            <p:txEl>
                                              <p:pRg st="14" end="14"/>
                                            </p:txEl>
                                          </p:spTgt>
                                        </p:tgtEl>
                                        <p:attrNameLst>
                                          <p:attrName>style.visibility</p:attrName>
                                        </p:attrNameLst>
                                      </p:cBhvr>
                                      <p:to>
                                        <p:strVal val="visible"/>
                                      </p:to>
                                    </p:set>
                                    <p:animEffect transition="in" filter="circle(in)">
                                      <p:cBhvr>
                                        <p:cTn id="58" dur="1000"/>
                                        <p:tgtEl>
                                          <p:spTgt spid="22531">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0"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2305</TotalTime>
  <Words>1060</Words>
  <Application>Microsoft Office PowerPoint</Application>
  <PresentationFormat>On-screen Show (4:3)</PresentationFormat>
  <Paragraphs>114</Paragraphs>
  <Slides>10</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Arial Black</vt:lpstr>
      <vt:lpstr>Calibri</vt:lpstr>
      <vt:lpstr>Calibri Light</vt:lpstr>
      <vt:lpstr>Century Gothic</vt:lpstr>
      <vt:lpstr>Mangal</vt:lpstr>
      <vt:lpstr>Wingdings</vt:lpstr>
      <vt:lpstr>Office Theme</vt:lpstr>
      <vt:lpstr>Who had breakfast  this morning?</vt:lpstr>
      <vt:lpstr>What is breakfast?</vt:lpstr>
      <vt:lpstr>Why is breakfast important?</vt:lpstr>
      <vt:lpstr>Breakfast is especially important for children!</vt:lpstr>
      <vt:lpstr>Here are some smarter choices…</vt:lpstr>
      <vt:lpstr>Beware sugary cereals!</vt:lpstr>
      <vt:lpstr>Lower sugar breakfast cereals</vt:lpstr>
      <vt:lpstr>Cereal bars</vt:lpstr>
      <vt:lpstr>So remember…</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Tim Simpson</cp:lastModifiedBy>
  <cp:revision>103</cp:revision>
  <dcterms:created xsi:type="dcterms:W3CDTF">2014-05-01T07:35:46Z</dcterms:created>
  <dcterms:modified xsi:type="dcterms:W3CDTF">2018-12-10T12:08:34Z</dcterms:modified>
</cp:coreProperties>
</file>