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79" r:id="rId2"/>
    <p:sldId id="267" r:id="rId3"/>
    <p:sldId id="286" r:id="rId4"/>
    <p:sldId id="257" r:id="rId5"/>
    <p:sldId id="287" r:id="rId6"/>
    <p:sldId id="289" r:id="rId7"/>
    <p:sldId id="262" r:id="rId8"/>
    <p:sldId id="261" r:id="rId9"/>
    <p:sldId id="288" r:id="rId10"/>
    <p:sldId id="303" r:id="rId11"/>
    <p:sldId id="302" r:id="rId12"/>
    <p:sldId id="269" r:id="rId13"/>
    <p:sldId id="290" r:id="rId14"/>
    <p:sldId id="258" r:id="rId15"/>
    <p:sldId id="260" r:id="rId16"/>
    <p:sldId id="300" r:id="rId17"/>
    <p:sldId id="301"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46"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45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61C12C8-A4F2-4C74-B4A6-BDF2CDCC820B}" type="datetimeFigureOut">
              <a:rPr lang="en-US" smtClean="0"/>
              <a:pPr/>
              <a:t>10/2/2020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E18EFAD-DD97-48C4-A198-514158FE9515}" type="slidenum">
              <a:rPr lang="en-GB" smtClean="0"/>
              <a:pPr/>
              <a:t>‹#›</a:t>
            </a:fld>
            <a:endParaRPr lang="en-GB"/>
          </a:p>
        </p:txBody>
      </p:sp>
    </p:spTree>
    <p:extLst>
      <p:ext uri="{BB962C8B-B14F-4D97-AF65-F5344CB8AC3E}">
        <p14:creationId xmlns:p14="http://schemas.microsoft.com/office/powerpoint/2010/main" val="3616094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33D31F-5C6A-4E27-9A87-9708DF500884}" type="datetimeFigureOut">
              <a:rPr lang="en-US" smtClean="0"/>
              <a:pPr/>
              <a:t>10/2/2020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AF756E5-6A98-4050-8B4D-A84FE607A510}" type="slidenum">
              <a:rPr lang="en-GB" smtClean="0"/>
              <a:pPr/>
              <a:t>‹#›</a:t>
            </a:fld>
            <a:endParaRPr lang="en-GB"/>
          </a:p>
        </p:txBody>
      </p:sp>
    </p:spTree>
    <p:extLst>
      <p:ext uri="{BB962C8B-B14F-4D97-AF65-F5344CB8AC3E}">
        <p14:creationId xmlns:p14="http://schemas.microsoft.com/office/powerpoint/2010/main" val="380571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A9B62B1-93D0-4BF7-9F03-2886CDBEC33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404DF9-CD5B-4B49-AE48-0F6C50784DC7}" type="slidenum">
              <a:rPr lang="en-US" altLang="en-US" smtClean="0"/>
              <a:pPr/>
              <a:t>2</a:t>
            </a:fld>
            <a:endParaRPr lang="en-US" altLang="en-US"/>
          </a:p>
        </p:txBody>
      </p:sp>
      <p:sp>
        <p:nvSpPr>
          <p:cNvPr id="6147" name="Rectangle 2">
            <a:extLst>
              <a:ext uri="{FF2B5EF4-FFF2-40B4-BE49-F238E27FC236}">
                <a16:creationId xmlns:a16="http://schemas.microsoft.com/office/drawing/2014/main" id="{6A25B94E-03DA-4B9C-8B4E-5451F23ABD6B}"/>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65FA1565-9A8E-4CBB-87A8-BAF43EBEF69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EB</a:t>
            </a:r>
          </a:p>
        </p:txBody>
      </p:sp>
      <p:sp>
        <p:nvSpPr>
          <p:cNvPr id="4" name="Slide Number Placeholder 3"/>
          <p:cNvSpPr>
            <a:spLocks noGrp="1"/>
          </p:cNvSpPr>
          <p:nvPr>
            <p:ph type="sldNum" sz="quarter" idx="10"/>
          </p:nvPr>
        </p:nvSpPr>
        <p:spPr/>
        <p:txBody>
          <a:bodyPr/>
          <a:lstStyle/>
          <a:p>
            <a:fld id="{3AF756E5-6A98-4050-8B4D-A84FE607A510}" type="slidenum">
              <a:rPr lang="en-GB" smtClean="0"/>
              <a:pPr/>
              <a:t>15</a:t>
            </a:fld>
            <a:endParaRPr lang="en-GB"/>
          </a:p>
        </p:txBody>
      </p:sp>
    </p:spTree>
    <p:extLst>
      <p:ext uri="{BB962C8B-B14F-4D97-AF65-F5344CB8AC3E}">
        <p14:creationId xmlns:p14="http://schemas.microsoft.com/office/powerpoint/2010/main" val="217167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16</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678100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86BD8C1-7396-43FE-9500-229201C841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4D77DC-4F78-462A-94B5-F6CCB468798F}" type="slidenum">
              <a:rPr lang="en-US" altLang="en-US" smtClean="0">
                <a:solidFill>
                  <a:srgbClr val="000000"/>
                </a:solidFill>
              </a:rPr>
              <a:pPr/>
              <a:t>17</a:t>
            </a:fld>
            <a:endParaRPr lang="en-US" altLang="en-US">
              <a:solidFill>
                <a:srgbClr val="000000"/>
              </a:solidFill>
            </a:endParaRPr>
          </a:p>
        </p:txBody>
      </p:sp>
      <p:sp>
        <p:nvSpPr>
          <p:cNvPr id="32771" name="Rectangle 2">
            <a:extLst>
              <a:ext uri="{FF2B5EF4-FFF2-40B4-BE49-F238E27FC236}">
                <a16:creationId xmlns:a16="http://schemas.microsoft.com/office/drawing/2014/main" id="{3013AD14-6763-4598-AF57-8C87D9BF956E}"/>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2AC8E0D-EDA1-4F84-B7A0-A83E7F8052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04149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BC3236A-D6B7-499C-BB3D-8DE2D1F54B7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C43D1F-62FA-471D-B2E4-675C1DF5AD1F}" type="slidenum">
              <a:rPr lang="en-US" altLang="en-US" smtClean="0">
                <a:solidFill>
                  <a:srgbClr val="000000"/>
                </a:solidFill>
              </a:rPr>
              <a:pPr/>
              <a:t>3</a:t>
            </a:fld>
            <a:endParaRPr lang="en-US" altLang="en-US">
              <a:solidFill>
                <a:srgbClr val="000000"/>
              </a:solidFill>
            </a:endParaRPr>
          </a:p>
        </p:txBody>
      </p:sp>
      <p:sp>
        <p:nvSpPr>
          <p:cNvPr id="18435" name="Rectangle 2">
            <a:extLst>
              <a:ext uri="{FF2B5EF4-FFF2-40B4-BE49-F238E27FC236}">
                <a16:creationId xmlns:a16="http://schemas.microsoft.com/office/drawing/2014/main" id="{53CC7E25-5C32-4063-B032-66A2F5DA7FF1}"/>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9FE83B48-21F8-4D89-8714-D9E94385292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CS</a:t>
            </a:r>
          </a:p>
        </p:txBody>
      </p:sp>
      <p:sp>
        <p:nvSpPr>
          <p:cNvPr id="4" name="Slide Number Placeholder 3"/>
          <p:cNvSpPr>
            <a:spLocks noGrp="1"/>
          </p:cNvSpPr>
          <p:nvPr>
            <p:ph type="sldNum" sz="quarter" idx="10"/>
          </p:nvPr>
        </p:nvSpPr>
        <p:spPr/>
        <p:txBody>
          <a:bodyPr/>
          <a:lstStyle/>
          <a:p>
            <a:fld id="{3AF756E5-6A98-4050-8B4D-A84FE607A510}" type="slidenum">
              <a:rPr lang="en-GB" smtClean="0"/>
              <a:pPr/>
              <a:t>4</a:t>
            </a:fld>
            <a:endParaRPr lang="en-GB"/>
          </a:p>
        </p:txBody>
      </p:sp>
    </p:spTree>
    <p:extLst>
      <p:ext uri="{BB962C8B-B14F-4D97-AF65-F5344CB8AC3E}">
        <p14:creationId xmlns:p14="http://schemas.microsoft.com/office/powerpoint/2010/main" val="107932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EB</a:t>
            </a:r>
          </a:p>
        </p:txBody>
      </p:sp>
      <p:sp>
        <p:nvSpPr>
          <p:cNvPr id="4" name="Slide Number Placeholder 3"/>
          <p:cNvSpPr>
            <a:spLocks noGrp="1"/>
          </p:cNvSpPr>
          <p:nvPr>
            <p:ph type="sldNum" sz="quarter" idx="10"/>
          </p:nvPr>
        </p:nvSpPr>
        <p:spPr/>
        <p:txBody>
          <a:bodyPr/>
          <a:lstStyle/>
          <a:p>
            <a:fld id="{3AF756E5-6A98-4050-8B4D-A84FE607A510}" type="slidenum">
              <a:rPr lang="en-GB" smtClean="0"/>
              <a:pPr/>
              <a:t>5</a:t>
            </a:fld>
            <a:endParaRPr lang="en-GB"/>
          </a:p>
        </p:txBody>
      </p:sp>
    </p:spTree>
    <p:extLst>
      <p:ext uri="{BB962C8B-B14F-4D97-AF65-F5344CB8AC3E}">
        <p14:creationId xmlns:p14="http://schemas.microsoft.com/office/powerpoint/2010/main" val="140559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EB</a:t>
            </a:r>
          </a:p>
        </p:txBody>
      </p:sp>
      <p:sp>
        <p:nvSpPr>
          <p:cNvPr id="4" name="Slide Number Placeholder 3"/>
          <p:cNvSpPr>
            <a:spLocks noGrp="1"/>
          </p:cNvSpPr>
          <p:nvPr>
            <p:ph type="sldNum" sz="quarter" idx="10"/>
          </p:nvPr>
        </p:nvSpPr>
        <p:spPr/>
        <p:txBody>
          <a:bodyPr/>
          <a:lstStyle/>
          <a:p>
            <a:fld id="{3AF756E5-6A98-4050-8B4D-A84FE607A510}" type="slidenum">
              <a:rPr lang="en-GB" smtClean="0"/>
              <a:pPr/>
              <a:t>6</a:t>
            </a:fld>
            <a:endParaRPr lang="en-GB"/>
          </a:p>
        </p:txBody>
      </p:sp>
    </p:spTree>
    <p:extLst>
      <p:ext uri="{BB962C8B-B14F-4D97-AF65-F5344CB8AC3E}">
        <p14:creationId xmlns:p14="http://schemas.microsoft.com/office/powerpoint/2010/main" val="182583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LM</a:t>
            </a:r>
          </a:p>
        </p:txBody>
      </p:sp>
      <p:sp>
        <p:nvSpPr>
          <p:cNvPr id="4" name="Slide Number Placeholder 3"/>
          <p:cNvSpPr>
            <a:spLocks noGrp="1"/>
          </p:cNvSpPr>
          <p:nvPr>
            <p:ph type="sldNum" sz="quarter" idx="10"/>
          </p:nvPr>
        </p:nvSpPr>
        <p:spPr/>
        <p:txBody>
          <a:bodyPr/>
          <a:lstStyle/>
          <a:p>
            <a:fld id="{3AF756E5-6A98-4050-8B4D-A84FE607A510}" type="slidenum">
              <a:rPr lang="en-GB" smtClean="0"/>
              <a:pPr/>
              <a:t>7</a:t>
            </a:fld>
            <a:endParaRPr lang="en-GB"/>
          </a:p>
        </p:txBody>
      </p:sp>
    </p:spTree>
    <p:extLst>
      <p:ext uri="{BB962C8B-B14F-4D97-AF65-F5344CB8AC3E}">
        <p14:creationId xmlns:p14="http://schemas.microsoft.com/office/powerpoint/2010/main" val="96734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CS</a:t>
            </a:r>
          </a:p>
        </p:txBody>
      </p:sp>
      <p:sp>
        <p:nvSpPr>
          <p:cNvPr id="4" name="Slide Number Placeholder 3"/>
          <p:cNvSpPr>
            <a:spLocks noGrp="1"/>
          </p:cNvSpPr>
          <p:nvPr>
            <p:ph type="sldNum" sz="quarter" idx="10"/>
          </p:nvPr>
        </p:nvSpPr>
        <p:spPr/>
        <p:txBody>
          <a:bodyPr/>
          <a:lstStyle/>
          <a:p>
            <a:fld id="{3AF756E5-6A98-4050-8B4D-A84FE607A510}" type="slidenum">
              <a:rPr lang="en-GB" smtClean="0"/>
              <a:pPr/>
              <a:t>8</a:t>
            </a:fld>
            <a:endParaRPr lang="en-GB"/>
          </a:p>
        </p:txBody>
      </p:sp>
    </p:spTree>
    <p:extLst>
      <p:ext uri="{BB962C8B-B14F-4D97-AF65-F5344CB8AC3E}">
        <p14:creationId xmlns:p14="http://schemas.microsoft.com/office/powerpoint/2010/main" val="75604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ML and LW</a:t>
            </a:r>
          </a:p>
        </p:txBody>
      </p:sp>
      <p:sp>
        <p:nvSpPr>
          <p:cNvPr id="4" name="Slide Number Placeholder 3"/>
          <p:cNvSpPr>
            <a:spLocks noGrp="1"/>
          </p:cNvSpPr>
          <p:nvPr>
            <p:ph type="sldNum" sz="quarter" idx="10"/>
          </p:nvPr>
        </p:nvSpPr>
        <p:spPr/>
        <p:txBody>
          <a:bodyPr/>
          <a:lstStyle/>
          <a:p>
            <a:fld id="{3AF756E5-6A98-4050-8B4D-A84FE607A510}" type="slidenum">
              <a:rPr lang="en-GB" smtClean="0"/>
              <a:pPr/>
              <a:t>13</a:t>
            </a:fld>
            <a:endParaRPr lang="en-GB"/>
          </a:p>
        </p:txBody>
      </p:sp>
    </p:spTree>
    <p:extLst>
      <p:ext uri="{BB962C8B-B14F-4D97-AF65-F5344CB8AC3E}">
        <p14:creationId xmlns:p14="http://schemas.microsoft.com/office/powerpoint/2010/main" val="425210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ML and LW</a:t>
            </a:r>
          </a:p>
        </p:txBody>
      </p:sp>
      <p:sp>
        <p:nvSpPr>
          <p:cNvPr id="4" name="Slide Number Placeholder 3"/>
          <p:cNvSpPr>
            <a:spLocks noGrp="1"/>
          </p:cNvSpPr>
          <p:nvPr>
            <p:ph type="sldNum" sz="quarter" idx="10"/>
          </p:nvPr>
        </p:nvSpPr>
        <p:spPr/>
        <p:txBody>
          <a:bodyPr/>
          <a:lstStyle/>
          <a:p>
            <a:fld id="{3AF756E5-6A98-4050-8B4D-A84FE607A510}" type="slidenum">
              <a:rPr lang="en-GB" smtClean="0"/>
              <a:pPr/>
              <a:t>14</a:t>
            </a:fld>
            <a:endParaRPr lang="en-GB"/>
          </a:p>
        </p:txBody>
      </p:sp>
    </p:spTree>
    <p:extLst>
      <p:ext uri="{BB962C8B-B14F-4D97-AF65-F5344CB8AC3E}">
        <p14:creationId xmlns:p14="http://schemas.microsoft.com/office/powerpoint/2010/main" val="12736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2242C8C-6B76-4432-BC05-E229A839EAA6}" type="datetimeFigureOut">
              <a:rPr lang="en-US" smtClean="0"/>
              <a:pPr/>
              <a:t>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B51D4-E7C3-4D0E-ACFD-8F5CE48FADD5}" type="slidenum">
              <a:rPr lang="en-GB" smtClean="0"/>
              <a:pPr/>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99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42C8C-6B76-4432-BC05-E229A839EAA6}" type="datetimeFigureOut">
              <a:rPr lang="en-US" smtClean="0"/>
              <a:pPr/>
              <a:t>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B51D4-E7C3-4D0E-ACFD-8F5CE48FADD5}" type="slidenum">
              <a:rPr lang="en-GB" smtClean="0"/>
              <a:pPr/>
              <a:t>‹#›</a:t>
            </a:fld>
            <a:endParaRPr lang="en-GB"/>
          </a:p>
        </p:txBody>
      </p:sp>
    </p:spTree>
    <p:extLst>
      <p:ext uri="{BB962C8B-B14F-4D97-AF65-F5344CB8AC3E}">
        <p14:creationId xmlns:p14="http://schemas.microsoft.com/office/powerpoint/2010/main" val="199227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42C8C-6B76-4432-BC05-E229A839EAA6}" type="datetimeFigureOut">
              <a:rPr lang="en-US" smtClean="0"/>
              <a:pPr/>
              <a:t>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B51D4-E7C3-4D0E-ACFD-8F5CE48FADD5}" type="slidenum">
              <a:rPr lang="en-GB" smtClean="0"/>
              <a:pPr/>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242C8C-6B76-4432-BC05-E229A839EAA6}" type="datetimeFigureOut">
              <a:rPr lang="en-US" smtClean="0"/>
              <a:pPr/>
              <a:t>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B51D4-E7C3-4D0E-ACFD-8F5CE48FADD5}" type="slidenum">
              <a:rPr lang="en-GB" smtClean="0"/>
              <a:pPr/>
              <a:t>‹#›</a:t>
            </a:fld>
            <a:endParaRPr lang="en-GB"/>
          </a:p>
        </p:txBody>
      </p:sp>
    </p:spTree>
    <p:extLst>
      <p:ext uri="{BB962C8B-B14F-4D97-AF65-F5344CB8AC3E}">
        <p14:creationId xmlns:p14="http://schemas.microsoft.com/office/powerpoint/2010/main" val="304038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242C8C-6B76-4432-BC05-E229A839EAA6}" type="datetimeFigureOut">
              <a:rPr lang="en-US" smtClean="0"/>
              <a:pPr/>
              <a:t>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7B51D4-E7C3-4D0E-ACFD-8F5CE48FADD5}" type="slidenum">
              <a:rPr lang="en-GB" smtClean="0"/>
              <a:pPr/>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242C8C-6B76-4432-BC05-E229A839EAA6}" type="datetimeFigureOut">
              <a:rPr lang="en-US" smtClean="0"/>
              <a:pPr/>
              <a:t>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B51D4-E7C3-4D0E-ACFD-8F5CE48FADD5}" type="slidenum">
              <a:rPr lang="en-GB" smtClean="0"/>
              <a:pPr/>
              <a:t>‹#›</a:t>
            </a:fld>
            <a:endParaRPr lang="en-GB"/>
          </a:p>
        </p:txBody>
      </p:sp>
    </p:spTree>
    <p:extLst>
      <p:ext uri="{BB962C8B-B14F-4D97-AF65-F5344CB8AC3E}">
        <p14:creationId xmlns:p14="http://schemas.microsoft.com/office/powerpoint/2010/main" val="266069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42C8C-6B76-4432-BC05-E229A839EAA6}" type="datetimeFigureOut">
              <a:rPr lang="en-US" smtClean="0"/>
              <a:pPr/>
              <a:t>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7B51D4-E7C3-4D0E-ACFD-8F5CE48FADD5}" type="slidenum">
              <a:rPr lang="en-GB" smtClean="0"/>
              <a:pPr/>
              <a:t>‹#›</a:t>
            </a:fld>
            <a:endParaRPr lang="en-GB"/>
          </a:p>
        </p:txBody>
      </p:sp>
    </p:spTree>
    <p:extLst>
      <p:ext uri="{BB962C8B-B14F-4D97-AF65-F5344CB8AC3E}">
        <p14:creationId xmlns:p14="http://schemas.microsoft.com/office/powerpoint/2010/main" val="275202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242C8C-6B76-4432-BC05-E229A839EAA6}" type="datetimeFigureOut">
              <a:rPr lang="en-US" smtClean="0"/>
              <a:pPr/>
              <a:t>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7B51D4-E7C3-4D0E-ACFD-8F5CE48FADD5}" type="slidenum">
              <a:rPr lang="en-GB" smtClean="0"/>
              <a:pPr/>
              <a:t>‹#›</a:t>
            </a:fld>
            <a:endParaRPr lang="en-GB"/>
          </a:p>
        </p:txBody>
      </p:sp>
    </p:spTree>
    <p:extLst>
      <p:ext uri="{BB962C8B-B14F-4D97-AF65-F5344CB8AC3E}">
        <p14:creationId xmlns:p14="http://schemas.microsoft.com/office/powerpoint/2010/main" val="17108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42C8C-6B76-4432-BC05-E229A839EAA6}" type="datetimeFigureOut">
              <a:rPr lang="en-US" smtClean="0"/>
              <a:pPr/>
              <a:t>10/2/2020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7B51D4-E7C3-4D0E-ACFD-8F5CE48FADD5}" type="slidenum">
              <a:rPr lang="en-GB" smtClean="0"/>
              <a:pPr/>
              <a:t>‹#›</a:t>
            </a:fld>
            <a:endParaRPr lang="en-GB"/>
          </a:p>
        </p:txBody>
      </p:sp>
    </p:spTree>
    <p:extLst>
      <p:ext uri="{BB962C8B-B14F-4D97-AF65-F5344CB8AC3E}">
        <p14:creationId xmlns:p14="http://schemas.microsoft.com/office/powerpoint/2010/main" val="214212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42C8C-6B76-4432-BC05-E229A839EAA6}" type="datetimeFigureOut">
              <a:rPr lang="en-US" smtClean="0"/>
              <a:pPr/>
              <a:t>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B51D4-E7C3-4D0E-ACFD-8F5CE48FADD5}" type="slidenum">
              <a:rPr lang="en-GB" smtClean="0"/>
              <a:pPr/>
              <a:t>‹#›</a:t>
            </a:fld>
            <a:endParaRPr lang="en-GB"/>
          </a:p>
        </p:txBody>
      </p:sp>
    </p:spTree>
    <p:extLst>
      <p:ext uri="{BB962C8B-B14F-4D97-AF65-F5344CB8AC3E}">
        <p14:creationId xmlns:p14="http://schemas.microsoft.com/office/powerpoint/2010/main" val="57606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2242C8C-6B76-4432-BC05-E229A839EAA6}" type="datetimeFigureOut">
              <a:rPr lang="en-US" smtClean="0"/>
              <a:pPr/>
              <a:t>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7B51D4-E7C3-4D0E-ACFD-8F5CE48FADD5}" type="slidenum">
              <a:rPr lang="en-GB" smtClean="0"/>
              <a:pPr/>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29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2242C8C-6B76-4432-BC05-E229A839EAA6}" type="datetimeFigureOut">
              <a:rPr lang="en-US" smtClean="0"/>
              <a:pPr/>
              <a:t>10/2/2020</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C7B51D4-E7C3-4D0E-ACFD-8F5CE48FADD5}" type="slidenum">
              <a:rPr lang="en-GB" smtClean="0"/>
              <a:pPr/>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107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enjamininfant.blogspot.co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hyperlink" Target="https://www.flickr.com/photos/118895729@N03/13210370464" TargetMode="External"/><Relationship Id="rId13" Type="http://schemas.openxmlformats.org/officeDocument/2006/relationships/hyperlink" Target="https://openpress.usask.ca/physicalgeology/chapter/9-1-clastic-sedimentary-rocks-2/" TargetMode="External"/><Relationship Id="rId18" Type="http://schemas.openxmlformats.org/officeDocument/2006/relationships/image" Target="../media/image30.jpeg"/><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image" Target="../media/image27.png"/><Relationship Id="rId17" Type="http://schemas.openxmlformats.org/officeDocument/2006/relationships/hyperlink" Target="https://philschatz.com/physics-book/contents/m42150.html" TargetMode="External"/><Relationship Id="rId2" Type="http://schemas.openxmlformats.org/officeDocument/2006/relationships/notesSlide" Target="../notesSlides/notesSlide8.xml"/><Relationship Id="rId16"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hyperlink" Target="https://en.wikipedia.org/wiki/File:Elephant_skeleton.jpg" TargetMode="External"/><Relationship Id="rId11" Type="http://schemas.openxmlformats.org/officeDocument/2006/relationships/image" Target="../media/image26.png"/><Relationship Id="rId5" Type="http://schemas.openxmlformats.org/officeDocument/2006/relationships/image" Target="../media/image23.jpeg"/><Relationship Id="rId15" Type="http://schemas.openxmlformats.org/officeDocument/2006/relationships/hyperlink" Target="https://www.flickr.com/photos/marfis75/7560423310" TargetMode="External"/><Relationship Id="rId10" Type="http://schemas.openxmlformats.org/officeDocument/2006/relationships/hyperlink" Target="http://venusclassyear3.blogspot.com/p/natural-science-2017-2018.html" TargetMode="External"/><Relationship Id="rId19" Type="http://schemas.openxmlformats.org/officeDocument/2006/relationships/hyperlink" Target="http://physics.stackexchange.com/questions/41025/why-does-a-magnetic-field-generate-clearly-visible-separation" TargetMode="External"/><Relationship Id="rId4" Type="http://schemas.openxmlformats.org/officeDocument/2006/relationships/hyperlink" Target="http://creepyhalloweenimages.com/free_halloween_photos/skulls_skeletons/slides/relaxed_skeleton.htm" TargetMode="External"/><Relationship Id="rId9" Type="http://schemas.openxmlformats.org/officeDocument/2006/relationships/image" Target="../media/image25.jpeg"/><Relationship Id="rId1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hyperlink" Target="https://www.flickr.com/photos/tico_bassie/2871299310/" TargetMode="External"/><Relationship Id="rId13"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3.jpeg"/><Relationship Id="rId12" Type="http://schemas.openxmlformats.org/officeDocument/2006/relationships/hyperlink" Target="https://en.wikipedia.org/wiki/Gold_working_in_the_Bronze_Age_British_Isl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theconversation.com/rising-co2-levels-are-changing-how-fast-forests-cycle-water-40746" TargetMode="External"/><Relationship Id="rId11" Type="http://schemas.openxmlformats.org/officeDocument/2006/relationships/image" Target="../media/image35.jpeg"/><Relationship Id="rId5" Type="http://schemas.openxmlformats.org/officeDocument/2006/relationships/image" Target="../media/image32.jpeg"/><Relationship Id="rId10" Type="http://schemas.openxmlformats.org/officeDocument/2006/relationships/hyperlink" Target="http://www.geograph.org.uk/photo/582968" TargetMode="External"/><Relationship Id="rId4" Type="http://schemas.openxmlformats.org/officeDocument/2006/relationships/hyperlink" Target="https://pixabay.com/en/globus-earth-world-map-geography-2534766/" TargetMode="External"/><Relationship Id="rId9" Type="http://schemas.openxmlformats.org/officeDocument/2006/relationships/image" Target="../media/image34.jpeg"/><Relationship Id="rId14" Type="http://schemas.openxmlformats.org/officeDocument/2006/relationships/hyperlink" Target="https://en.wikipedia.org/wiki/Ancient_Egyp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urlylib.blogspot.com/2012/06/randy-galsbergen-reading.html" TargetMode="External"/><Relationship Id="rId3" Type="http://schemas.openxmlformats.org/officeDocument/2006/relationships/image" Target="../media/image37.jpg"/><Relationship Id="rId7"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hiquilinessaltarines.blogspot.com/2015/03/el-cementerio-de-los-libros-olvidados.html" TargetMode="External"/><Relationship Id="rId5" Type="http://schemas.openxmlformats.org/officeDocument/2006/relationships/image" Target="../media/image38.jpeg"/><Relationship Id="rId4" Type="http://schemas.openxmlformats.org/officeDocument/2006/relationships/hyperlink" Target="http://giuliageranium.blogspot.com/2011/12/story-day-await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mailto:yr3@olsa.org.uk" TargetMode="External"/><Relationship Id="rId7" Type="http://schemas.openxmlformats.org/officeDocument/2006/relationships/hyperlink" Target="https://pxhere.com/vi/photo/157067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en.wikipedia.org/wiki/Communication"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ewsfilter.gr/2012/06/03/oli-i-protathlites-ellados-1928-200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yeimtellingya.blogspot.com/2012/10/na-2-revising-alphabet.html"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npicartoons.deviantart.com/art/the-runners-and-the-recycling-can-288133526"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9434" y="764704"/>
            <a:ext cx="3600400" cy="1143000"/>
          </a:xfrm>
        </p:spPr>
        <p:txBody>
          <a:bodyPr>
            <a:noAutofit/>
          </a:bodyPr>
          <a:lstStyle/>
          <a:p>
            <a:r>
              <a:rPr lang="en-GB" sz="6000" b="1" dirty="0">
                <a:ln w="1905">
                  <a:solidFill>
                    <a:srgbClr val="FFFF00"/>
                  </a:solidFill>
                </a:ln>
                <a:solidFill>
                  <a:srgbClr val="0000FF"/>
                </a:solidFill>
                <a:effectLst>
                  <a:innerShdw blurRad="69850" dist="43180" dir="5400000">
                    <a:srgbClr val="000000">
                      <a:alpha val="65000"/>
                    </a:srgbClr>
                  </a:innerShdw>
                </a:effectLst>
              </a:rPr>
              <a:t>Year 3</a:t>
            </a:r>
            <a:endParaRPr lang="en-GB" sz="6000" dirty="0">
              <a:solidFill>
                <a:srgbClr val="0000FF"/>
              </a:solidFill>
            </a:endParaRPr>
          </a:p>
        </p:txBody>
      </p:sp>
      <p:pic>
        <p:nvPicPr>
          <p:cNvPr id="13" name="Picture 12">
            <a:extLst>
              <a:ext uri="{FF2B5EF4-FFF2-40B4-BE49-F238E27FC236}">
                <a16:creationId xmlns:a16="http://schemas.microsoft.com/office/drawing/2014/main" id="{1C44FD36-EEE7-4E53-8DA5-153A65BF24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3608" y="1988840"/>
            <a:ext cx="7056784" cy="4659287"/>
          </a:xfrm>
          <a:prstGeom prst="rect">
            <a:avLst/>
          </a:prstGeom>
        </p:spPr>
      </p:pic>
      <p:pic>
        <p:nvPicPr>
          <p:cNvPr id="15" name="Picture 2">
            <a:extLst>
              <a:ext uri="{FF2B5EF4-FFF2-40B4-BE49-F238E27FC236}">
                <a16:creationId xmlns:a16="http://schemas.microsoft.com/office/drawing/2014/main" id="{C309C244-2292-4FAA-B11F-23BEE515A8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806" y="273161"/>
            <a:ext cx="14620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39232388-47D4-4842-8B7A-3669B14B5B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06" y="289221"/>
            <a:ext cx="14620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7E5D-31BE-42A9-A820-B8855A962C54}"/>
              </a:ext>
            </a:extLst>
          </p:cNvPr>
          <p:cNvSpPr>
            <a:spLocks noGrp="1"/>
          </p:cNvSpPr>
          <p:nvPr>
            <p:ph type="title"/>
          </p:nvPr>
        </p:nvSpPr>
        <p:spPr>
          <a:xfrm>
            <a:off x="1979712" y="116632"/>
            <a:ext cx="5532096" cy="683544"/>
          </a:xfrm>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chemeClr val="tx1"/>
            </a:solidFill>
            <a:prstDash val="dash"/>
          </a:ln>
        </p:spPr>
        <p:txBody>
          <a:bodyPr/>
          <a:lstStyle/>
          <a:p>
            <a:r>
              <a:rPr lang="en-GB" dirty="0"/>
              <a:t>Curriculum Map 2020-2021</a:t>
            </a:r>
          </a:p>
        </p:txBody>
      </p:sp>
      <p:graphicFrame>
        <p:nvGraphicFramePr>
          <p:cNvPr id="11" name="Table 10">
            <a:extLst>
              <a:ext uri="{FF2B5EF4-FFF2-40B4-BE49-F238E27FC236}">
                <a16:creationId xmlns:a16="http://schemas.microsoft.com/office/drawing/2014/main" id="{FBAAFFEF-6111-49C0-81DA-85F2EB967F2A}"/>
              </a:ext>
            </a:extLst>
          </p:cNvPr>
          <p:cNvGraphicFramePr>
            <a:graphicFrameLocks noGrp="1"/>
          </p:cNvGraphicFramePr>
          <p:nvPr>
            <p:extLst>
              <p:ext uri="{D42A27DB-BD31-4B8C-83A1-F6EECF244321}">
                <p14:modId xmlns:p14="http://schemas.microsoft.com/office/powerpoint/2010/main" val="2656777648"/>
              </p:ext>
            </p:extLst>
          </p:nvPr>
        </p:nvGraphicFramePr>
        <p:xfrm>
          <a:off x="1" y="637236"/>
          <a:ext cx="9143999" cy="6220764"/>
        </p:xfrm>
        <a:graphic>
          <a:graphicData uri="http://schemas.openxmlformats.org/drawingml/2006/table">
            <a:tbl>
              <a:tblPr firstRow="1" firstCol="1" bandRow="1"/>
              <a:tblGrid>
                <a:gridCol w="1164867">
                  <a:extLst>
                    <a:ext uri="{9D8B030D-6E8A-4147-A177-3AD203B41FA5}">
                      <a16:colId xmlns:a16="http://schemas.microsoft.com/office/drawing/2014/main" val="1961743298"/>
                    </a:ext>
                  </a:extLst>
                </a:gridCol>
                <a:gridCol w="1244146">
                  <a:extLst>
                    <a:ext uri="{9D8B030D-6E8A-4147-A177-3AD203B41FA5}">
                      <a16:colId xmlns:a16="http://schemas.microsoft.com/office/drawing/2014/main" val="3045919275"/>
                    </a:ext>
                  </a:extLst>
                </a:gridCol>
                <a:gridCol w="1244146">
                  <a:extLst>
                    <a:ext uri="{9D8B030D-6E8A-4147-A177-3AD203B41FA5}">
                      <a16:colId xmlns:a16="http://schemas.microsoft.com/office/drawing/2014/main" val="1058787782"/>
                    </a:ext>
                  </a:extLst>
                </a:gridCol>
                <a:gridCol w="191417">
                  <a:extLst>
                    <a:ext uri="{9D8B030D-6E8A-4147-A177-3AD203B41FA5}">
                      <a16:colId xmlns:a16="http://schemas.microsoft.com/office/drawing/2014/main" val="2177328956"/>
                    </a:ext>
                  </a:extLst>
                </a:gridCol>
                <a:gridCol w="1040046">
                  <a:extLst>
                    <a:ext uri="{9D8B030D-6E8A-4147-A177-3AD203B41FA5}">
                      <a16:colId xmlns:a16="http://schemas.microsoft.com/office/drawing/2014/main" val="3293446654"/>
                    </a:ext>
                  </a:extLst>
                </a:gridCol>
                <a:gridCol w="328106">
                  <a:extLst>
                    <a:ext uri="{9D8B030D-6E8A-4147-A177-3AD203B41FA5}">
                      <a16:colId xmlns:a16="http://schemas.microsoft.com/office/drawing/2014/main" val="4163695909"/>
                    </a:ext>
                  </a:extLst>
                </a:gridCol>
                <a:gridCol w="1227341">
                  <a:extLst>
                    <a:ext uri="{9D8B030D-6E8A-4147-A177-3AD203B41FA5}">
                      <a16:colId xmlns:a16="http://schemas.microsoft.com/office/drawing/2014/main" val="94297338"/>
                    </a:ext>
                  </a:extLst>
                </a:gridCol>
                <a:gridCol w="1555447">
                  <a:extLst>
                    <a:ext uri="{9D8B030D-6E8A-4147-A177-3AD203B41FA5}">
                      <a16:colId xmlns:a16="http://schemas.microsoft.com/office/drawing/2014/main" val="3245117767"/>
                    </a:ext>
                  </a:extLst>
                </a:gridCol>
                <a:gridCol w="1148483">
                  <a:extLst>
                    <a:ext uri="{9D8B030D-6E8A-4147-A177-3AD203B41FA5}">
                      <a16:colId xmlns:a16="http://schemas.microsoft.com/office/drawing/2014/main" val="546991974"/>
                    </a:ext>
                  </a:extLst>
                </a:gridCol>
              </a:tblGrid>
              <a:tr h="288032">
                <a:tc>
                  <a:txBody>
                    <a:bodyPr/>
                    <a:lstStyle/>
                    <a:p>
                      <a:pPr algn="ctr">
                        <a:lnSpc>
                          <a:spcPct val="107000"/>
                        </a:lnSpc>
                        <a:spcAft>
                          <a:spcPts val="800"/>
                        </a:spcAft>
                      </a:pPr>
                      <a:r>
                        <a:rPr lang="en-GB" sz="600">
                          <a:effectLst/>
                          <a:latin typeface="Gill Sans MT" panose="020B0502020104020203" pitchFamily="34" charset="0"/>
                          <a:ea typeface="Calibri" panose="020F0502020204030204" pitchFamily="34" charset="0"/>
                          <a:cs typeface="Times New Roman" panose="02020603050405020304" pitchFamily="18" charset="0"/>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Autumn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hMerge="1">
                  <a:txBody>
                    <a:bodyPr/>
                    <a:lstStyle/>
                    <a:p>
                      <a:endParaRPr lang="en-GB"/>
                    </a:p>
                  </a:txBody>
                  <a:tcPr/>
                </a:tc>
                <a:tc hMerge="1">
                  <a:txBody>
                    <a:bodyPr/>
                    <a:lstStyle/>
                    <a:p>
                      <a:pPr algn="ctr">
                        <a:lnSpc>
                          <a:spcPct val="107000"/>
                        </a:lnSpc>
                        <a:spcAft>
                          <a:spcPts val="80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gridSpan="3">
                  <a:txBody>
                    <a:bodyPr/>
                    <a:lstStyle/>
                    <a:p>
                      <a:pPr algn="ctr"/>
                      <a:r>
                        <a:rPr lang="en-GB" sz="1400" b="1" dirty="0">
                          <a:latin typeface="Gill Sans MT" panose="020B0502020104020203" pitchFamily="34" charset="0"/>
                        </a:rPr>
                        <a:t>Spring</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GB"/>
                    </a:p>
                  </a:txBody>
                  <a:tcPr/>
                </a:tc>
                <a:tc hMerge="1">
                  <a:txBody>
                    <a:bodyPr/>
                    <a:lstStyle/>
                    <a:p>
                      <a:endParaRPr lang="en-GB"/>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gridSpan="2">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Summer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GB"/>
                    </a:p>
                  </a:txBody>
                  <a:tcPr/>
                </a:tc>
                <a:extLst>
                  <a:ext uri="{0D108BD9-81ED-4DB2-BD59-A6C34878D82A}">
                    <a16:rowId xmlns:a16="http://schemas.microsoft.com/office/drawing/2014/main" val="1556290522"/>
                  </a:ext>
                </a:extLst>
              </a:tr>
              <a:tr h="1136394">
                <a:tc>
                  <a:txBody>
                    <a:bodyPr/>
                    <a:lstStyle/>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English - writing</a:t>
                      </a: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Fiction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with a familiar setting and a problem to solve</a:t>
                      </a:r>
                    </a:p>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Poetry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free verse and word play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Fiction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Stories with  a historical setting</a:t>
                      </a:r>
                    </a:p>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Non-fiction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Non-Chronological Reports</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Stone Age and Prehistoric Animals</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Fiction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Mystery Stories – The Black Rock</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Non- fiction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Recount Texts</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Fiction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Mystery Stories – The Black Rock</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Non- fiction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Recount Texts</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Non- fiction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Persuasive Texts</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letter writing (Traditional Tales)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Instructions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Poetry</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 Michael Rosen</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Non- fiction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Persuasive Texts</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letter writing (Traditional Tales)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Instructions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Poetry</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 Michael Rosen</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Fiction:</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 Adventure Stories - Development of Plot – Flat Stanley and Books by Anthony Browne</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Non-fiction</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 Explanation Texts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Fiction</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 Stories from factual Events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Non-fiction: </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Explanation Texts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862647"/>
                  </a:ext>
                </a:extLst>
              </a:tr>
              <a:tr h="361729">
                <a:tc rowSpan="2">
                  <a:txBody>
                    <a:bodyPr/>
                    <a:lstStyle/>
                    <a:p>
                      <a:pPr algn="ctr">
                        <a:lnSpc>
                          <a:spcPct val="107000"/>
                        </a:lnSpc>
                        <a:spcAft>
                          <a:spcPts val="800"/>
                        </a:spcAft>
                      </a:pPr>
                      <a:r>
                        <a:rPr lang="en-GB" sz="1400" b="1"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SPaG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gridSpan="8">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Weekly spelling tests focusing on spelling rules and Year 3/4 words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839815138"/>
                  </a:ext>
                </a:extLst>
              </a:tr>
              <a:tr h="984223">
                <a:tc vMerge="1">
                  <a:txBody>
                    <a:bodyPr/>
                    <a:lstStyle/>
                    <a:p>
                      <a:endParaRPr lang="en-GB"/>
                    </a:p>
                  </a:txBody>
                  <a:tcPr/>
                </a:tc>
                <a:tc>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Revision of Year 2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Word groups- nouns, verbs, adjectives and adverbs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Use of the forms of </a:t>
                      </a:r>
                      <a:r>
                        <a:rPr lang="en-GB" sz="1200" i="1" dirty="0">
                          <a:effectLst/>
                          <a:latin typeface="Gill Sans MT" panose="020B0502020104020203" pitchFamily="34" charset="0"/>
                          <a:ea typeface="Calibri" panose="020F0502020204030204" pitchFamily="34" charset="0"/>
                          <a:cs typeface="Times New Roman" panose="02020603050405020304" pitchFamily="18" charset="0"/>
                        </a:rPr>
                        <a:t>a and an</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Use of inverted commas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Word groups- conjunctions, and pronouns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Prefixes and Suffixes:- er, </a:t>
                      </a: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est</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Verb tenses – irregular  verbs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Apostrophes for omission</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Prefixes – un, dis, re, pre, mis, anti, co</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Sentence types and expansion – clauses/phrases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Homophones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Apostrophes for single possession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Pronoun use.</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Homophones and near homophones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Consolidation of Year 3 SPaG content</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6414"/>
                  </a:ext>
                </a:extLst>
              </a:tr>
              <a:tr h="856920">
                <a:tc>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Reading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6B0"/>
                    </a:solidFill>
                  </a:tcPr>
                </a:tc>
                <a:tc>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Using pictures to make inferences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Poetry – for pleasure</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Traditional Folk Tales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Non-fiction texts about Stone Age</a:t>
                      </a:r>
                    </a:p>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Class Novel – Little Nose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Stories from the bible</a:t>
                      </a:r>
                    </a:p>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Class Novel – The Black Queen</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Traditional tales and twisted versions </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Egyptian Myths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Stories from other cultures – The Islamic World, Jewish Stories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854809"/>
                  </a:ext>
                </a:extLst>
              </a:tr>
              <a:tr h="314727">
                <a:tc>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Maths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8">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See attached Maths plan     Weekly Maths skills checks      Weekly times table checks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lnT w="12700" cap="flat" cmpd="sng" algn="ctr">
                      <a:solidFill>
                        <a:srgbClr val="000000"/>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53867977"/>
                  </a:ext>
                </a:extLst>
              </a:tr>
              <a:tr h="361729">
                <a:tc>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Science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Animals and humans</a:t>
                      </a:r>
                    </a:p>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Rocks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Plants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Forces/Magnets</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Light</a:t>
                      </a:r>
                    </a:p>
                  </a:txBody>
                  <a:tcPr marL="37248" marR="37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940912"/>
                  </a:ext>
                </a:extLst>
              </a:tr>
            </a:tbl>
          </a:graphicData>
        </a:graphic>
      </p:graphicFrame>
    </p:spTree>
    <p:extLst>
      <p:ext uri="{BB962C8B-B14F-4D97-AF65-F5344CB8AC3E}">
        <p14:creationId xmlns:p14="http://schemas.microsoft.com/office/powerpoint/2010/main" val="292138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375E806-17D1-411E-BFCA-099D8045DE97}"/>
              </a:ext>
            </a:extLst>
          </p:cNvPr>
          <p:cNvGraphicFramePr>
            <a:graphicFrameLocks noGrp="1"/>
          </p:cNvGraphicFramePr>
          <p:nvPr>
            <p:ph idx="1"/>
            <p:extLst>
              <p:ext uri="{D42A27DB-BD31-4B8C-83A1-F6EECF244321}">
                <p14:modId xmlns:p14="http://schemas.microsoft.com/office/powerpoint/2010/main" val="1078448620"/>
              </p:ext>
            </p:extLst>
          </p:nvPr>
        </p:nvGraphicFramePr>
        <p:xfrm>
          <a:off x="0" y="0"/>
          <a:ext cx="9143999" cy="6858001"/>
        </p:xfrm>
        <a:graphic>
          <a:graphicData uri="http://schemas.openxmlformats.org/drawingml/2006/table">
            <a:tbl>
              <a:tblPr firstRow="1" firstCol="1" bandRow="1"/>
              <a:tblGrid>
                <a:gridCol w="962984">
                  <a:extLst>
                    <a:ext uri="{9D8B030D-6E8A-4147-A177-3AD203B41FA5}">
                      <a16:colId xmlns:a16="http://schemas.microsoft.com/office/drawing/2014/main" val="3743885837"/>
                    </a:ext>
                  </a:extLst>
                </a:gridCol>
                <a:gridCol w="769075">
                  <a:extLst>
                    <a:ext uri="{9D8B030D-6E8A-4147-A177-3AD203B41FA5}">
                      <a16:colId xmlns:a16="http://schemas.microsoft.com/office/drawing/2014/main" val="1756635588"/>
                    </a:ext>
                  </a:extLst>
                </a:gridCol>
                <a:gridCol w="607693">
                  <a:extLst>
                    <a:ext uri="{9D8B030D-6E8A-4147-A177-3AD203B41FA5}">
                      <a16:colId xmlns:a16="http://schemas.microsoft.com/office/drawing/2014/main" val="3483182583"/>
                    </a:ext>
                  </a:extLst>
                </a:gridCol>
                <a:gridCol w="637478">
                  <a:extLst>
                    <a:ext uri="{9D8B030D-6E8A-4147-A177-3AD203B41FA5}">
                      <a16:colId xmlns:a16="http://schemas.microsoft.com/office/drawing/2014/main" val="1230687175"/>
                    </a:ext>
                  </a:extLst>
                </a:gridCol>
                <a:gridCol w="749351">
                  <a:extLst>
                    <a:ext uri="{9D8B030D-6E8A-4147-A177-3AD203B41FA5}">
                      <a16:colId xmlns:a16="http://schemas.microsoft.com/office/drawing/2014/main" val="1884263514"/>
                    </a:ext>
                  </a:extLst>
                </a:gridCol>
                <a:gridCol w="953784">
                  <a:extLst>
                    <a:ext uri="{9D8B030D-6E8A-4147-A177-3AD203B41FA5}">
                      <a16:colId xmlns:a16="http://schemas.microsoft.com/office/drawing/2014/main" val="348212100"/>
                    </a:ext>
                  </a:extLst>
                </a:gridCol>
                <a:gridCol w="246593">
                  <a:extLst>
                    <a:ext uri="{9D8B030D-6E8A-4147-A177-3AD203B41FA5}">
                      <a16:colId xmlns:a16="http://schemas.microsoft.com/office/drawing/2014/main" val="3140416524"/>
                    </a:ext>
                  </a:extLst>
                </a:gridCol>
                <a:gridCol w="375024">
                  <a:extLst>
                    <a:ext uri="{9D8B030D-6E8A-4147-A177-3AD203B41FA5}">
                      <a16:colId xmlns:a16="http://schemas.microsoft.com/office/drawing/2014/main" val="4134790525"/>
                    </a:ext>
                  </a:extLst>
                </a:gridCol>
                <a:gridCol w="804315">
                  <a:extLst>
                    <a:ext uri="{9D8B030D-6E8A-4147-A177-3AD203B41FA5}">
                      <a16:colId xmlns:a16="http://schemas.microsoft.com/office/drawing/2014/main" val="694742105"/>
                    </a:ext>
                  </a:extLst>
                </a:gridCol>
                <a:gridCol w="744753">
                  <a:extLst>
                    <a:ext uri="{9D8B030D-6E8A-4147-A177-3AD203B41FA5}">
                      <a16:colId xmlns:a16="http://schemas.microsoft.com/office/drawing/2014/main" val="1530127582"/>
                    </a:ext>
                  </a:extLst>
                </a:gridCol>
                <a:gridCol w="832983">
                  <a:extLst>
                    <a:ext uri="{9D8B030D-6E8A-4147-A177-3AD203B41FA5}">
                      <a16:colId xmlns:a16="http://schemas.microsoft.com/office/drawing/2014/main" val="2688866106"/>
                    </a:ext>
                  </a:extLst>
                </a:gridCol>
                <a:gridCol w="458106">
                  <a:extLst>
                    <a:ext uri="{9D8B030D-6E8A-4147-A177-3AD203B41FA5}">
                      <a16:colId xmlns:a16="http://schemas.microsoft.com/office/drawing/2014/main" val="3776211254"/>
                    </a:ext>
                  </a:extLst>
                </a:gridCol>
                <a:gridCol w="233456">
                  <a:extLst>
                    <a:ext uri="{9D8B030D-6E8A-4147-A177-3AD203B41FA5}">
                      <a16:colId xmlns:a16="http://schemas.microsoft.com/office/drawing/2014/main" val="3825773523"/>
                    </a:ext>
                  </a:extLst>
                </a:gridCol>
                <a:gridCol w="768404">
                  <a:extLst>
                    <a:ext uri="{9D8B030D-6E8A-4147-A177-3AD203B41FA5}">
                      <a16:colId xmlns:a16="http://schemas.microsoft.com/office/drawing/2014/main" val="2067267093"/>
                    </a:ext>
                  </a:extLst>
                </a:gridCol>
              </a:tblGrid>
              <a:tr h="247915">
                <a:tc>
                  <a:txBody>
                    <a:bodyPr/>
                    <a:lstStyle/>
                    <a:p>
                      <a:pPr algn="ctr">
                        <a:lnSpc>
                          <a:spcPct val="107000"/>
                        </a:lnSpc>
                        <a:spcAft>
                          <a:spcPts val="80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Autumn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gridSpan="4">
                  <a:txBody>
                    <a:bodyPr/>
                    <a:lstStyle/>
                    <a:p>
                      <a:pPr algn="ctr">
                        <a:lnSpc>
                          <a:spcPct val="107000"/>
                        </a:lnSpc>
                        <a:spcAft>
                          <a:spcPts val="800"/>
                        </a:spcAft>
                      </a:pPr>
                      <a:r>
                        <a:rPr lang="en-GB"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Spring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Summer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88702999"/>
                  </a:ext>
                </a:extLst>
              </a:tr>
              <a:tr h="1364870">
                <a:tc>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FF"/>
                    </a:solidFill>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Homes- God’s Dream for Every Family</a:t>
                      </a:r>
                      <a:endPar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Promises - Baptism</a:t>
                      </a:r>
                      <a:endPar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Judaism</a:t>
                      </a:r>
                      <a:endPar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Visitors:- Advent and the coming</a:t>
                      </a:r>
                      <a:endPar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Calibri" panose="020F0502020204030204" pitchFamily="34" charset="0"/>
                        </a:rPr>
                        <a:t>Journeys:- Christian’s family’s journey with Jesus</a:t>
                      </a:r>
                      <a:endPar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Listening &amp; Sharing:- The Eucharist</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Giving All:- Lent</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Energy:- Gifts of the Holy Spirit</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Choices:- Sacrament of </a:t>
                      </a:r>
                      <a:r>
                        <a:rPr lang="en-GB"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Reconcil-iation</a:t>
                      </a:r>
                      <a:endPar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Special Places: - Holy Places for Jesus &amp; Christians</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Islam:- The Mosque</a:t>
                      </a:r>
                      <a:endPar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140049"/>
                  </a:ext>
                </a:extLst>
              </a:tr>
              <a:tr h="771871">
                <a:tc>
                  <a:txBody>
                    <a:bodyPr/>
                    <a:lstStyle/>
                    <a:p>
                      <a:pPr algn="ctr">
                        <a:lnSpc>
                          <a:spcPct val="107000"/>
                        </a:lnSpc>
                        <a:spcAft>
                          <a:spcPts val="800"/>
                        </a:spcAft>
                      </a:pPr>
                      <a:r>
                        <a:rPr lang="en-GB"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Basic Skills &amp; Basketball</a:t>
                      </a:r>
                    </a:p>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Dance </a:t>
                      </a:r>
                    </a:p>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t>
                      </a:r>
                      <a:endParaRPr lang="en-GB"/>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Gymnastics</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Basic Skills</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Cricket</a:t>
                      </a:r>
                    </a:p>
                    <a:p>
                      <a:pPr algn="ctr">
                        <a:lnSpc>
                          <a:spcPct val="107000"/>
                        </a:lnSpc>
                        <a:spcAft>
                          <a:spcPts val="800"/>
                        </a:spcAft>
                      </a:pPr>
                      <a:r>
                        <a:rPr lang="en-GB" sz="1200" b="1"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Athletics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endParaRPr lang="en-GB" dirty="0"/>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Athletics</a:t>
                      </a:r>
                    </a:p>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91718558"/>
                  </a:ext>
                </a:extLst>
              </a:tr>
              <a:tr h="432474">
                <a:tc>
                  <a:txBody>
                    <a:bodyPr/>
                    <a:lstStyle/>
                    <a:p>
                      <a:pPr algn="ctr">
                        <a:lnSpc>
                          <a:spcPct val="107000"/>
                        </a:lnSpc>
                        <a:spcAft>
                          <a:spcPts val="800"/>
                        </a:spcAft>
                      </a:pPr>
                      <a:r>
                        <a:rPr lang="en-GB"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History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2">
                  <a:txBody>
                    <a:bodyPr/>
                    <a:lstStyle/>
                    <a:p>
                      <a:pPr algn="ctr">
                        <a:lnSpc>
                          <a:spcPct val="107000"/>
                        </a:lnSpc>
                        <a:spcAft>
                          <a:spcPts val="800"/>
                        </a:spcAft>
                      </a:pPr>
                      <a:r>
                        <a:rPr lang="en-GB" sz="120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2">
                  <a:txBody>
                    <a:bodyPr/>
                    <a:lstStyle/>
                    <a:p>
                      <a:r>
                        <a:rPr lang="en-GB" sz="1200">
                          <a:effectLst/>
                          <a:latin typeface="Gill Sans MT" panose="020B0502020104020203" pitchFamily="34" charset="0"/>
                          <a:ea typeface="Calibri" panose="020F0502020204030204" pitchFamily="34" charset="0"/>
                          <a:cs typeface="Times New Roman" panose="02020603050405020304" pitchFamily="18" charset="0"/>
                        </a:rPr>
                        <a:t>Changes in Britain – Stone Age</a:t>
                      </a:r>
                      <a:endParaRPr lang="en-GB"/>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Changes in Britain – The Iron Age</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3">
                  <a:txBody>
                    <a:bodyPr/>
                    <a:lstStyle/>
                    <a:p>
                      <a:r>
                        <a:rPr lang="en-GB" sz="1200">
                          <a:effectLst/>
                          <a:latin typeface="Gill Sans MT" panose="020B0502020104020203" pitchFamily="34" charset="0"/>
                          <a:ea typeface="Calibri" panose="020F0502020204030204" pitchFamily="34" charset="0"/>
                          <a:cs typeface="Times New Roman" panose="02020603050405020304" pitchFamily="18" charset="0"/>
                        </a:rPr>
                        <a:t>Ancienet Egypt</a:t>
                      </a:r>
                      <a:endParaRPr lang="en-GB"/>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dirty="0" err="1">
                          <a:effectLst/>
                          <a:latin typeface="Gill Sans MT" panose="020B0502020104020203" pitchFamily="34" charset="0"/>
                          <a:ea typeface="Calibri" panose="020F0502020204030204" pitchFamily="34" charset="0"/>
                          <a:cs typeface="Times New Roman" panose="02020603050405020304" pitchFamily="18" charset="0"/>
                        </a:rPr>
                        <a:t>Ancienet</a:t>
                      </a:r>
                      <a:r>
                        <a:rPr lang="en-GB" sz="1200" dirty="0">
                          <a:effectLst/>
                          <a:latin typeface="Gill Sans MT" panose="020B0502020104020203" pitchFamily="34" charset="0"/>
                          <a:ea typeface="Calibri" panose="020F0502020204030204" pitchFamily="34" charset="0"/>
                          <a:cs typeface="Times New Roman" panose="02020603050405020304" pitchFamily="18" charset="0"/>
                        </a:rPr>
                        <a:t> Egypt</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61082028"/>
                  </a:ext>
                </a:extLst>
              </a:tr>
              <a:tr h="655888">
                <a:tc>
                  <a:txBody>
                    <a:bodyPr/>
                    <a:lstStyle/>
                    <a:p>
                      <a:pPr algn="ctr">
                        <a:lnSpc>
                          <a:spcPct val="107000"/>
                        </a:lnSpc>
                        <a:spcAft>
                          <a:spcPts val="800"/>
                        </a:spcAft>
                      </a:pPr>
                      <a:r>
                        <a:rPr lang="en-GB"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Geography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Our place in the world  and settlement</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r>
                        <a:rPr lang="en-GB" sz="1200">
                          <a:effectLst/>
                          <a:latin typeface="Gill Sans MT" panose="020B0502020104020203" pitchFamily="34" charset="0"/>
                          <a:ea typeface="Calibri" panose="020F0502020204030204" pitchFamily="34" charset="0"/>
                          <a:cs typeface="Times New Roman" panose="02020603050405020304" pitchFamily="18" charset="0"/>
                        </a:rPr>
                        <a:t> </a:t>
                      </a:r>
                      <a:endParaRPr lang="en-GB"/>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Water and the Water Cycle</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 </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2">
                  <a:txBody>
                    <a:bodyPr/>
                    <a:lstStyle/>
                    <a:p>
                      <a:pPr algn="ctr">
                        <a:lnSpc>
                          <a:spcPct val="107000"/>
                        </a:lnSpc>
                        <a:spcAft>
                          <a:spcPts val="800"/>
                        </a:spcAft>
                      </a:pPr>
                      <a:r>
                        <a:rPr lang="en-GB" sz="1200">
                          <a:effectLst/>
                          <a:latin typeface="Gill Sans MT" panose="020B0502020104020203" pitchFamily="34" charset="0"/>
                          <a:ea typeface="Calibri" panose="020F0502020204030204" pitchFamily="34" charset="0"/>
                          <a:cs typeface="Times New Roman" panose="02020603050405020304" pitchFamily="18" charset="0"/>
                        </a:rPr>
                        <a:t>Coasts</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r>
                        <a:rPr lang="en-GB" sz="1200" dirty="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dirty="0"/>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pPr algn="ctr">
                        <a:lnSpc>
                          <a:spcPct val="107000"/>
                        </a:lnSpc>
                        <a:spcAft>
                          <a:spcPts val="800"/>
                        </a:spcAft>
                      </a:pPr>
                      <a:r>
                        <a:rPr lang="en-GB" sz="1200" dirty="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extLst>
                  <a:ext uri="{0D108BD9-81ED-4DB2-BD59-A6C34878D82A}">
                    <a16:rowId xmlns:a16="http://schemas.microsoft.com/office/drawing/2014/main" val="139595034"/>
                  </a:ext>
                </a:extLst>
              </a:tr>
              <a:tr h="1461394">
                <a:tc>
                  <a:txBody>
                    <a:bodyPr/>
                    <a:lstStyle/>
                    <a:p>
                      <a:pPr algn="ctr">
                        <a:lnSpc>
                          <a:spcPct val="107000"/>
                        </a:lnSpc>
                        <a:spcAft>
                          <a:spcPts val="800"/>
                        </a:spcAft>
                      </a:pPr>
                      <a:r>
                        <a:rPr lang="en-GB"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Art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Sketching- use of lines, cross hatching in drawing</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gridSpan="2">
                  <a:txBody>
                    <a:bodyPr/>
                    <a:lstStyle/>
                    <a:p>
                      <a:r>
                        <a:rPr lang="en-GB"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Early Art – Cave Painting – using natural materials paints</a:t>
                      </a:r>
                      <a:endParaRPr lang="en-GB" dirty="0"/>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gridSpan="2">
                  <a:txBody>
                    <a:bodyPr/>
                    <a:lstStyle/>
                    <a:p>
                      <a:pPr algn="ctr">
                        <a:lnSpc>
                          <a:spcPct val="107000"/>
                        </a:lnSpc>
                        <a:spcAft>
                          <a:spcPts val="800"/>
                        </a:spcAft>
                      </a:pPr>
                      <a:r>
                        <a:rPr lang="en-GB" sz="1200" dirty="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2">
                  <a:txBody>
                    <a:bodyPr/>
                    <a:lstStyle/>
                    <a:p>
                      <a:pPr algn="ctr">
                        <a:lnSpc>
                          <a:spcPct val="107000"/>
                        </a:lnSpc>
                        <a:spcAft>
                          <a:spcPts val="800"/>
                        </a:spcAft>
                      </a:pPr>
                      <a:r>
                        <a:rPr lang="en-GB" sz="120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2">
                  <a:txBody>
                    <a:bodyPr/>
                    <a:lstStyle/>
                    <a:p>
                      <a:pPr>
                        <a:spcAft>
                          <a:spcPts val="1200"/>
                        </a:spcAft>
                      </a:pPr>
                      <a:r>
                        <a:rPr lang="en-GB" sz="1200" b="1" dirty="0">
                          <a:solidFill>
                            <a:srgbClr val="000000"/>
                          </a:solidFill>
                          <a:effectLst/>
                          <a:latin typeface="Gill Sans MT" panose="020B0502020104020203" pitchFamily="34" charset="0"/>
                          <a:ea typeface="Times New Roman" panose="02020603050405020304" pitchFamily="18" charset="0"/>
                          <a:cs typeface="Calibri" panose="020F0502020204030204" pitchFamily="34" charset="0"/>
                        </a:rPr>
                        <a:t>Water in Art -</a:t>
                      </a:r>
                      <a:r>
                        <a:rPr lang="en-GB" sz="1200" b="1" dirty="0">
                          <a:effectLst/>
                          <a:latin typeface="Gill Sans MT" panose="020B0502020104020203" pitchFamily="34" charset="0"/>
                          <a:ea typeface="Times New Roman" panose="02020603050405020304" pitchFamily="18" charset="0"/>
                          <a:cs typeface="Calibri" panose="020F0502020204030204" pitchFamily="34" charset="0"/>
                        </a:rPr>
                        <a:t> </a:t>
                      </a:r>
                      <a:r>
                        <a:rPr lang="en-GB" sz="1200" b="0" dirty="0">
                          <a:solidFill>
                            <a:srgbClr val="141414"/>
                          </a:solidFill>
                          <a:effectLst/>
                          <a:latin typeface="Gill Sans MT" panose="020B0502020104020203" pitchFamily="34" charset="0"/>
                          <a:ea typeface="Times New Roman" panose="02020603050405020304" pitchFamily="18" charset="0"/>
                          <a:cs typeface="Calibri" panose="020F0502020204030204" pitchFamily="34" charset="0"/>
                        </a:rPr>
                        <a:t>Katsushika Hokusai - The Great Wave off Kanagawa, Claude Monet – The Water </a:t>
                      </a:r>
                      <a:r>
                        <a:rPr lang="en-GB" sz="1200" b="0" dirty="0" err="1">
                          <a:solidFill>
                            <a:srgbClr val="141414"/>
                          </a:solidFill>
                          <a:effectLst/>
                          <a:latin typeface="Gill Sans MT" panose="020B0502020104020203" pitchFamily="34" charset="0"/>
                          <a:ea typeface="Times New Roman" panose="02020603050405020304" pitchFamily="18" charset="0"/>
                          <a:cs typeface="Calibri" panose="020F0502020204030204" pitchFamily="34" charset="0"/>
                        </a:rPr>
                        <a:t>Lillies</a:t>
                      </a:r>
                      <a:r>
                        <a:rPr lang="en-GB" sz="1200" b="0" dirty="0">
                          <a:solidFill>
                            <a:srgbClr val="141414"/>
                          </a:solidFill>
                          <a:effectLst/>
                          <a:latin typeface="Gill Sans MT" panose="020B0502020104020203" pitchFamily="34" charset="0"/>
                          <a:ea typeface="Times New Roman" panose="02020603050405020304" pitchFamily="18" charset="0"/>
                          <a:cs typeface="Calibri" panose="020F0502020204030204" pitchFamily="34" charset="0"/>
                        </a:rPr>
                        <a:t>, Van, Escher – Reflection and Puddle</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r>
                        <a:rPr lang="en-GB" sz="120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pPr algn="ctr">
                        <a:lnSpc>
                          <a:spcPct val="107000"/>
                        </a:lnSpc>
                        <a:spcAft>
                          <a:spcPts val="800"/>
                        </a:spcAft>
                      </a:pPr>
                      <a:r>
                        <a:rPr lang="en-GB" sz="1200" dirty="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extLst>
                  <a:ext uri="{0D108BD9-81ED-4DB2-BD59-A6C34878D82A}">
                    <a16:rowId xmlns:a16="http://schemas.microsoft.com/office/drawing/2014/main" val="2858420444"/>
                  </a:ext>
                </a:extLst>
              </a:tr>
              <a:tr h="771871">
                <a:tc>
                  <a:txBody>
                    <a:bodyPr/>
                    <a:lstStyle/>
                    <a:p>
                      <a:pPr algn="ctr">
                        <a:lnSpc>
                          <a:spcPct val="107000"/>
                        </a:lnSpc>
                        <a:spcAft>
                          <a:spcPts val="800"/>
                        </a:spcAft>
                      </a:pPr>
                      <a:r>
                        <a:rPr lang="en-GB"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gridSpan="2">
                  <a:txBody>
                    <a:bodyPr/>
                    <a:lstStyle/>
                    <a:p>
                      <a:pPr algn="ctr">
                        <a:lnSpc>
                          <a:spcPct val="107000"/>
                        </a:lnSpc>
                        <a:spcAft>
                          <a:spcPts val="800"/>
                        </a:spcAft>
                      </a:pPr>
                      <a:r>
                        <a:rPr lang="en-GB" sz="1200" dirty="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2">
                  <a:txBody>
                    <a:bodyPr/>
                    <a:lstStyle/>
                    <a:p>
                      <a:r>
                        <a:rPr lang="en-GB" sz="1200" dirty="0">
                          <a:effectLst/>
                          <a:latin typeface="Gill Sans MT" panose="020B0502020104020203" pitchFamily="34" charset="0"/>
                          <a:ea typeface="Calibri" panose="020F0502020204030204" pitchFamily="34" charset="0"/>
                          <a:cs typeface="Times New Roman" panose="02020603050405020304" pitchFamily="18" charset="0"/>
                        </a:rPr>
                        <a:t>Healthy Diet - Food groups and cooking</a:t>
                      </a:r>
                      <a:endParaRPr lang="en-GB" dirty="0"/>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Designing and Making fossils </a:t>
                      </a:r>
                    </a:p>
                    <a:p>
                      <a:pPr algn="ctr">
                        <a:lnSpc>
                          <a:spcPct val="107000"/>
                        </a:lnSpc>
                        <a:spcAft>
                          <a:spcPts val="80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800"/>
                        </a:spcAft>
                      </a:pPr>
                      <a:r>
                        <a:rPr lang="en-GB" sz="120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2">
                  <a:txBody>
                    <a:bodyPr/>
                    <a:lstStyle/>
                    <a:p>
                      <a:pPr algn="ctr">
                        <a:lnSpc>
                          <a:spcPct val="107000"/>
                        </a:lnSpc>
                        <a:spcAft>
                          <a:spcPts val="800"/>
                        </a:spcAft>
                      </a:pPr>
                      <a:r>
                        <a:rPr lang="en-GB" sz="120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sz="1200">
                        <a:effectLst/>
                        <a:latin typeface="Gill Sans MT" panose="020B0502020104020203"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3">
                  <a:txBody>
                    <a:bodyPr/>
                    <a:lstStyle/>
                    <a:p>
                      <a:r>
                        <a:rPr lang="en-GB" sz="1200" dirty="0">
                          <a:effectLst/>
                          <a:latin typeface="Gill Sans MT" panose="020B0502020104020203" pitchFamily="34" charset="0"/>
                          <a:ea typeface="Calibri" panose="020F0502020204030204" pitchFamily="34" charset="0"/>
                          <a:cs typeface="Times New Roman" panose="02020603050405020304" pitchFamily="18" charset="0"/>
                        </a:rPr>
                        <a:t>Egyptian Technology – Shadufs and Pyramids</a:t>
                      </a:r>
                      <a:endParaRPr lang="en-GB" dirty="0"/>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Egyptian Technology – Shadufs and Pyramids</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31800439"/>
                  </a:ext>
                </a:extLst>
              </a:tr>
              <a:tr h="247915">
                <a:tc>
                  <a:txBody>
                    <a:bodyPr/>
                    <a:lstStyle/>
                    <a:p>
                      <a:pPr algn="ctr">
                        <a:lnSpc>
                          <a:spcPct val="107000"/>
                        </a:lnSpc>
                        <a:spcAft>
                          <a:spcPts val="800"/>
                        </a:spcAft>
                      </a:pPr>
                      <a:r>
                        <a:rPr lang="en-GB"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Computing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gridSpan="13">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Word Processing – combining text and graphics – Book creator, Coding and Debugging,  Using the internet for research,  E-Safety, </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66704027"/>
                  </a:ext>
                </a:extLst>
              </a:tr>
              <a:tr h="247915">
                <a:tc>
                  <a:txBody>
                    <a:bodyPr/>
                    <a:lstStyle/>
                    <a:p>
                      <a:pPr algn="ctr">
                        <a:lnSpc>
                          <a:spcPct val="107000"/>
                        </a:lnSpc>
                        <a:spcAft>
                          <a:spcPts val="800"/>
                        </a:spcAft>
                      </a:pPr>
                      <a:r>
                        <a:rPr lang="en-GB" sz="14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MFL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13">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French</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85258399"/>
                  </a:ext>
                </a:extLst>
              </a:tr>
              <a:tr h="655888">
                <a:tc>
                  <a:txBody>
                    <a:bodyPr/>
                    <a:lstStyle/>
                    <a:p>
                      <a:pPr algn="ctr">
                        <a:lnSpc>
                          <a:spcPct val="107000"/>
                        </a:lnSpc>
                        <a:spcAft>
                          <a:spcPts val="800"/>
                        </a:spcAft>
                      </a:pPr>
                      <a:r>
                        <a:rPr lang="en-GB"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Music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Music Appreciation- Classic works – Peter and the Wolf, </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r>
                        <a:rPr lang="en-GB" sz="1200" dirty="0">
                          <a:effectLst/>
                          <a:highlight>
                            <a:srgbClr val="00FFFF"/>
                          </a:highlight>
                          <a:latin typeface="Gill Sans MT" panose="020B0502020104020203" pitchFamily="34" charset="0"/>
                          <a:ea typeface="Calibri" panose="020F0502020204030204" pitchFamily="34" charset="0"/>
                          <a:cs typeface="Times New Roman" panose="02020603050405020304" pitchFamily="18" charset="0"/>
                        </a:rPr>
                        <a:t> </a:t>
                      </a:r>
                      <a:endParaRPr lang="en-GB" dirty="0"/>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AEAAAA"/>
                    </a:solidFill>
                  </a:tcPr>
                </a:tc>
                <a:tc hMerge="1">
                  <a:txBody>
                    <a:bodyPr/>
                    <a:lstStyle/>
                    <a:p>
                      <a:endParaRPr lang="en-GB"/>
                    </a:p>
                  </a:txBody>
                  <a:tcPr/>
                </a:tc>
                <a:tc gridSpan="7">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Penny Whistles</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07000"/>
                        </a:lnSpc>
                        <a:spcAft>
                          <a:spcPts val="80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Charanga</a:t>
                      </a:r>
                    </a:p>
                  </a:txBody>
                  <a:tcPr marL="10268" marR="10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055069081"/>
                  </a:ext>
                </a:extLst>
              </a:tr>
            </a:tbl>
          </a:graphicData>
        </a:graphic>
      </p:graphicFrame>
    </p:spTree>
    <p:extLst>
      <p:ext uri="{BB962C8B-B14F-4D97-AF65-F5344CB8AC3E}">
        <p14:creationId xmlns:p14="http://schemas.microsoft.com/office/powerpoint/2010/main" val="230427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1871-7BB7-4C99-99B9-704D6847F7EA}"/>
              </a:ext>
            </a:extLst>
          </p:cNvPr>
          <p:cNvSpPr>
            <a:spLocks noGrp="1"/>
          </p:cNvSpPr>
          <p:nvPr>
            <p:ph type="title"/>
          </p:nvPr>
        </p:nvSpPr>
        <p:spPr>
          <a:xfrm>
            <a:off x="2238000" y="476672"/>
            <a:ext cx="4668000" cy="1043584"/>
          </a:xfrm>
          <a:solidFill>
            <a:schemeClr val="accent3">
              <a:lumMod val="60000"/>
              <a:lumOff val="40000"/>
            </a:schemeClr>
          </a:solidFill>
          <a:ln w="57150">
            <a:solidFill>
              <a:schemeClr val="tx1"/>
            </a:solidFill>
            <a:prstDash val="dash"/>
          </a:ln>
        </p:spPr>
        <p:txBody>
          <a:bodyPr/>
          <a:lstStyle/>
          <a:p>
            <a:r>
              <a:rPr lang="en-GB" b="1" dirty="0">
                <a:latin typeface="SassoonPrimaryInfant" pitchFamily="2" charset="0"/>
              </a:rPr>
              <a:t>Mathematics</a:t>
            </a:r>
          </a:p>
        </p:txBody>
      </p:sp>
      <p:sp>
        <p:nvSpPr>
          <p:cNvPr id="3" name="Content Placeholder 2">
            <a:extLst>
              <a:ext uri="{FF2B5EF4-FFF2-40B4-BE49-F238E27FC236}">
                <a16:creationId xmlns:a16="http://schemas.microsoft.com/office/drawing/2014/main" id="{495E55DF-59AB-44BF-BCD7-CC7C6681C4AB}"/>
              </a:ext>
            </a:extLst>
          </p:cNvPr>
          <p:cNvSpPr>
            <a:spLocks noGrp="1"/>
          </p:cNvSpPr>
          <p:nvPr>
            <p:ph idx="1"/>
          </p:nvPr>
        </p:nvSpPr>
        <p:spPr>
          <a:xfrm>
            <a:off x="467544" y="1935294"/>
            <a:ext cx="8036433" cy="4464697"/>
          </a:xfrm>
          <a:solidFill>
            <a:schemeClr val="accent3">
              <a:lumMod val="60000"/>
              <a:lumOff val="40000"/>
            </a:schemeClr>
          </a:solidFill>
          <a:ln w="57150">
            <a:solidFill>
              <a:schemeClr val="tx1"/>
            </a:solidFill>
            <a:prstDash val="dash"/>
          </a:ln>
        </p:spPr>
        <p:txBody>
          <a:bodyPr>
            <a:normAutofit/>
          </a:bodyPr>
          <a:lstStyle/>
          <a:p>
            <a:pPr marL="0" indent="0">
              <a:buNone/>
            </a:pPr>
            <a:r>
              <a:rPr lang="en-GB" sz="1950" dirty="0" err="1">
                <a:latin typeface="SassoonPrimaryInfant" pitchFamily="2" charset="0"/>
              </a:rPr>
              <a:t>MyMaths</a:t>
            </a:r>
            <a:r>
              <a:rPr lang="en-GB" sz="1950" dirty="0">
                <a:latin typeface="SassoonPrimaryInfant" pitchFamily="2" charset="0"/>
              </a:rPr>
              <a:t> – A weekly learning activity will be released on a Friday for completion on the following Tuesday.</a:t>
            </a:r>
          </a:p>
          <a:p>
            <a:pPr marL="0" indent="0">
              <a:buNone/>
            </a:pPr>
            <a:endParaRPr lang="en-GB" sz="1950" dirty="0">
              <a:latin typeface="SassoonPrimaryInfant" pitchFamily="2" charset="0"/>
            </a:endParaRPr>
          </a:p>
          <a:p>
            <a:pPr marL="0" indent="0">
              <a:buNone/>
            </a:pPr>
            <a:r>
              <a:rPr lang="en-GB" sz="1950" dirty="0">
                <a:latin typeface="SassoonPrimaryInfant" pitchFamily="2" charset="0"/>
              </a:rPr>
              <a:t>Abacus- A range of games are available to embed previously learned concepts and strategies with a fun and engaging interface.</a:t>
            </a:r>
          </a:p>
          <a:p>
            <a:pPr marL="0" indent="0">
              <a:buNone/>
            </a:pPr>
            <a:endParaRPr lang="en-GB" sz="1950" dirty="0">
              <a:latin typeface="SassoonPrimaryInfant" pitchFamily="2" charset="0"/>
            </a:endParaRPr>
          </a:p>
          <a:p>
            <a:pPr marL="0" indent="0">
              <a:buNone/>
            </a:pPr>
            <a:r>
              <a:rPr lang="en-GB" sz="1950" dirty="0">
                <a:latin typeface="SassoonPrimaryInfant" pitchFamily="2" charset="0"/>
              </a:rPr>
              <a:t>Times Tables Rock Stars- An interactive multiplication game designed to encourage children to develop a rapid recall of multiplication tables. </a:t>
            </a:r>
          </a:p>
          <a:p>
            <a:pPr marL="0" indent="0">
              <a:buNone/>
            </a:pPr>
            <a:endParaRPr lang="en-GB" sz="1950" b="1" i="1" dirty="0">
              <a:latin typeface="SassoonPrimaryInfant" pitchFamily="2" charset="0"/>
            </a:endParaRPr>
          </a:p>
          <a:p>
            <a:pPr marL="0" indent="0">
              <a:buNone/>
            </a:pPr>
            <a:r>
              <a:rPr lang="en-GB" sz="1950" b="1" i="1" dirty="0">
                <a:latin typeface="SassoonPrimaryInfant" pitchFamily="2" charset="0"/>
              </a:rPr>
              <a:t>By the end of year 3 children are expected to be able to recall multiplication and division facts for multiplication tables 2, 5, 10, 3 , 4 and 8.</a:t>
            </a:r>
          </a:p>
        </p:txBody>
      </p:sp>
      <p:pic>
        <p:nvPicPr>
          <p:cNvPr id="4" name="Picture 2" descr="MyMaths | Tried and Tested | Teach Primary">
            <a:extLst>
              <a:ext uri="{FF2B5EF4-FFF2-40B4-BE49-F238E27FC236}">
                <a16:creationId xmlns:a16="http://schemas.microsoft.com/office/drawing/2014/main" id="{35E80F2F-6A6F-4AF2-A306-152879B5E1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760" y="2282637"/>
            <a:ext cx="813371" cy="6014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bacus | Tried and Tested | Teach Primary">
            <a:extLst>
              <a:ext uri="{FF2B5EF4-FFF2-40B4-BE49-F238E27FC236}">
                <a16:creationId xmlns:a16="http://schemas.microsoft.com/office/drawing/2014/main" id="{98FBCA9C-69E9-43B8-ACE3-54E9ED5CFD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3675" y="3519811"/>
            <a:ext cx="814878" cy="6014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Times Table Rock Stars">
            <a:extLst>
              <a:ext uri="{FF2B5EF4-FFF2-40B4-BE49-F238E27FC236}">
                <a16:creationId xmlns:a16="http://schemas.microsoft.com/office/drawing/2014/main" id="{BD844F7F-0855-4C37-A45C-F6E160C312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4653136"/>
            <a:ext cx="872314" cy="63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9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8096" y="585216"/>
            <a:ext cx="7290054" cy="971576"/>
          </a:xfrm>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3025">
            <a:solidFill>
              <a:schemeClr val="tx1"/>
            </a:solidFill>
            <a:prstDash val="dash"/>
          </a:ln>
        </p:spPr>
        <p:txBody>
          <a:bodyPr>
            <a:normAutofit fontScale="90000"/>
          </a:bodyPr>
          <a:lstStyle/>
          <a:p>
            <a:pPr algn="ctr"/>
            <a:r>
              <a:rPr lang="en-GB" sz="7200" b="1" dirty="0">
                <a:ln w="1905">
                  <a:solidFill>
                    <a:srgbClr val="FFFF00"/>
                  </a:solidFill>
                </a:ln>
                <a:solidFill>
                  <a:srgbClr val="0000FF"/>
                </a:solidFill>
                <a:effectLst>
                  <a:innerShdw blurRad="69850" dist="43180" dir="5400000">
                    <a:srgbClr val="000000">
                      <a:alpha val="65000"/>
                    </a:srgbClr>
                  </a:innerShdw>
                </a:effectLst>
              </a:rPr>
              <a:t>Topics</a:t>
            </a:r>
          </a:p>
        </p:txBody>
      </p:sp>
      <p:sp>
        <p:nvSpPr>
          <p:cNvPr id="7" name="Content Placeholder 6"/>
          <p:cNvSpPr>
            <a:spLocks noGrp="1"/>
          </p:cNvSpPr>
          <p:nvPr>
            <p:ph sz="half" idx="1"/>
          </p:nvPr>
        </p:nvSpPr>
        <p:spPr>
          <a:xfrm>
            <a:off x="615860" y="1789287"/>
            <a:ext cx="7912279" cy="4896544"/>
          </a:xfrm>
          <a:solidFill>
            <a:schemeClr val="accent3">
              <a:lumMod val="60000"/>
              <a:lumOff val="40000"/>
            </a:schemeClr>
          </a:solidFill>
          <a:ln w="73025">
            <a:solidFill>
              <a:schemeClr val="tx1"/>
            </a:solidFill>
            <a:prstDash val="dash"/>
          </a:ln>
        </p:spPr>
        <p:txBody>
          <a:bodyPr>
            <a:normAutofit/>
          </a:bodyPr>
          <a:lstStyle/>
          <a:p>
            <a:r>
              <a:rPr lang="en-GB" dirty="0"/>
              <a:t>Over the upcoming year we are planning to cover the following topics in science:</a:t>
            </a:r>
          </a:p>
          <a:p>
            <a:r>
              <a:rPr lang="en-GB" dirty="0"/>
              <a:t>            Animals including Humans   </a:t>
            </a:r>
          </a:p>
          <a:p>
            <a:r>
              <a:rPr lang="en-GB" dirty="0"/>
              <a:t>                                                                       </a:t>
            </a:r>
          </a:p>
          <a:p>
            <a:r>
              <a:rPr lang="en-GB" dirty="0"/>
              <a:t>               </a:t>
            </a:r>
          </a:p>
          <a:p>
            <a:r>
              <a:rPr lang="en-GB" dirty="0"/>
              <a:t>                   Plants                                                         Rocks</a:t>
            </a:r>
          </a:p>
          <a:p>
            <a:endParaRPr lang="en-GB" dirty="0"/>
          </a:p>
          <a:p>
            <a:r>
              <a:rPr lang="en-GB" dirty="0"/>
              <a:t>                    Light</a:t>
            </a:r>
          </a:p>
          <a:p>
            <a:endParaRPr lang="en-GB" dirty="0"/>
          </a:p>
          <a:p>
            <a:r>
              <a:rPr lang="en-GB" dirty="0"/>
              <a:t>                                                           Forces and Magnets </a:t>
            </a:r>
          </a:p>
        </p:txBody>
      </p:sp>
      <p:pic>
        <p:nvPicPr>
          <p:cNvPr id="3" name="Picture 2">
            <a:extLst>
              <a:ext uri="{FF2B5EF4-FFF2-40B4-BE49-F238E27FC236}">
                <a16:creationId xmlns:a16="http://schemas.microsoft.com/office/drawing/2014/main" id="{30110EB9-B479-4DFE-97A1-27C4C7801F3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77591" y="2274254"/>
            <a:ext cx="950961" cy="1250168"/>
          </a:xfrm>
          <a:prstGeom prst="rect">
            <a:avLst/>
          </a:prstGeom>
        </p:spPr>
      </p:pic>
      <p:pic>
        <p:nvPicPr>
          <p:cNvPr id="9" name="Picture 8">
            <a:extLst>
              <a:ext uri="{FF2B5EF4-FFF2-40B4-BE49-F238E27FC236}">
                <a16:creationId xmlns:a16="http://schemas.microsoft.com/office/drawing/2014/main" id="{4DCD3864-C6D1-4BB4-BEBA-506A97D26A8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92280" y="2435704"/>
            <a:ext cx="1123529" cy="720080"/>
          </a:xfrm>
          <a:prstGeom prst="rect">
            <a:avLst/>
          </a:prstGeom>
        </p:spPr>
      </p:pic>
      <p:pic>
        <p:nvPicPr>
          <p:cNvPr id="16" name="Picture 15">
            <a:extLst>
              <a:ext uri="{FF2B5EF4-FFF2-40B4-BE49-F238E27FC236}">
                <a16:creationId xmlns:a16="http://schemas.microsoft.com/office/drawing/2014/main" id="{84C8B6A1-D151-4338-99BC-1200D4C9337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262001" y="2274254"/>
            <a:ext cx="1635450" cy="1250168"/>
          </a:xfrm>
          <a:prstGeom prst="rect">
            <a:avLst/>
          </a:prstGeom>
        </p:spPr>
      </p:pic>
      <p:pic>
        <p:nvPicPr>
          <p:cNvPr id="24" name="Picture 23">
            <a:extLst>
              <a:ext uri="{FF2B5EF4-FFF2-40B4-BE49-F238E27FC236}">
                <a16:creationId xmlns:a16="http://schemas.microsoft.com/office/drawing/2014/main" id="{77C71638-3C5E-44CA-BB9E-8D85E587A2D2}"/>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76580" y="3249893"/>
            <a:ext cx="857079" cy="1338949"/>
          </a:xfrm>
          <a:prstGeom prst="rect">
            <a:avLst/>
          </a:prstGeom>
        </p:spPr>
      </p:pic>
      <p:pic>
        <p:nvPicPr>
          <p:cNvPr id="33" name="Picture 32">
            <a:extLst>
              <a:ext uri="{FF2B5EF4-FFF2-40B4-BE49-F238E27FC236}">
                <a16:creationId xmlns:a16="http://schemas.microsoft.com/office/drawing/2014/main" id="{AF92E0FF-CDD9-430B-9FBD-70AECEA7B199}"/>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858960" y="3090061"/>
            <a:ext cx="1296401" cy="789995"/>
          </a:xfrm>
          <a:prstGeom prst="rect">
            <a:avLst/>
          </a:prstGeom>
        </p:spPr>
      </p:pic>
      <p:pic>
        <p:nvPicPr>
          <p:cNvPr id="39" name="Picture 38">
            <a:extLst>
              <a:ext uri="{FF2B5EF4-FFF2-40B4-BE49-F238E27FC236}">
                <a16:creationId xmlns:a16="http://schemas.microsoft.com/office/drawing/2014/main" id="{29AC96E7-8CF8-483E-8903-9EC18508E7AC}"/>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flipH="1">
            <a:off x="7375141" y="3581441"/>
            <a:ext cx="1092983" cy="1396434"/>
          </a:xfrm>
          <a:prstGeom prst="rect">
            <a:avLst/>
          </a:prstGeom>
        </p:spPr>
      </p:pic>
      <p:pic>
        <p:nvPicPr>
          <p:cNvPr id="42" name="Picture 41">
            <a:extLst>
              <a:ext uri="{FF2B5EF4-FFF2-40B4-BE49-F238E27FC236}">
                <a16:creationId xmlns:a16="http://schemas.microsoft.com/office/drawing/2014/main" id="{B0E801BE-33D9-4855-AC98-63FFF7C3C527}"/>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830255" y="4405918"/>
            <a:ext cx="1715031" cy="1143913"/>
          </a:xfrm>
          <a:prstGeom prst="rect">
            <a:avLst/>
          </a:prstGeom>
        </p:spPr>
      </p:pic>
      <p:pic>
        <p:nvPicPr>
          <p:cNvPr id="45" name="Picture 44">
            <a:extLst>
              <a:ext uri="{FF2B5EF4-FFF2-40B4-BE49-F238E27FC236}">
                <a16:creationId xmlns:a16="http://schemas.microsoft.com/office/drawing/2014/main" id="{7430C3D1-160C-40CB-A6C4-A36055E911AD}"/>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4139952" y="6022470"/>
            <a:ext cx="1288356" cy="603917"/>
          </a:xfrm>
          <a:prstGeom prst="rect">
            <a:avLst/>
          </a:prstGeom>
        </p:spPr>
      </p:pic>
      <p:pic>
        <p:nvPicPr>
          <p:cNvPr id="51" name="Picture 50">
            <a:extLst>
              <a:ext uri="{FF2B5EF4-FFF2-40B4-BE49-F238E27FC236}">
                <a16:creationId xmlns:a16="http://schemas.microsoft.com/office/drawing/2014/main" id="{3FE00764-C5F1-44FA-BE5B-E5ED1D049261}"/>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rot="5400000">
            <a:off x="7097783" y="5895711"/>
            <a:ext cx="554716" cy="754146"/>
          </a:xfrm>
          <a:prstGeom prst="rect">
            <a:avLst/>
          </a:prstGeom>
        </p:spPr>
      </p:pic>
    </p:spTree>
    <p:extLst>
      <p:ext uri="{BB962C8B-B14F-4D97-AF65-F5344CB8AC3E}">
        <p14:creationId xmlns:p14="http://schemas.microsoft.com/office/powerpoint/2010/main" val="349891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3025">
            <a:solidFill>
              <a:schemeClr val="tx1"/>
            </a:solidFill>
            <a:prstDash val="dash"/>
          </a:ln>
        </p:spPr>
        <p:txBody>
          <a:bodyPr>
            <a:normAutofit/>
          </a:bodyPr>
          <a:lstStyle/>
          <a:p>
            <a:pPr algn="ctr"/>
            <a:r>
              <a:rPr lang="en-GB" sz="7200" b="1" dirty="0">
                <a:ln w="1905">
                  <a:solidFill>
                    <a:srgbClr val="FFFF00"/>
                  </a:solidFill>
                </a:ln>
                <a:solidFill>
                  <a:srgbClr val="0000FF"/>
                </a:solidFill>
                <a:effectLst>
                  <a:innerShdw blurRad="69850" dist="43180" dir="5400000">
                    <a:srgbClr val="000000">
                      <a:alpha val="65000"/>
                    </a:srgbClr>
                  </a:innerShdw>
                </a:effectLst>
              </a:rPr>
              <a:t>Topics</a:t>
            </a:r>
          </a:p>
        </p:txBody>
      </p:sp>
      <p:sp>
        <p:nvSpPr>
          <p:cNvPr id="7" name="Content Placeholder 6"/>
          <p:cNvSpPr>
            <a:spLocks noGrp="1"/>
          </p:cNvSpPr>
          <p:nvPr>
            <p:ph sz="half" idx="1"/>
          </p:nvPr>
        </p:nvSpPr>
        <p:spPr>
          <a:xfrm>
            <a:off x="260121" y="2286000"/>
            <a:ext cx="4268724" cy="4455368"/>
          </a:xfrm>
          <a:solidFill>
            <a:schemeClr val="accent3">
              <a:lumMod val="60000"/>
              <a:lumOff val="40000"/>
            </a:schemeClr>
          </a:solidFill>
          <a:ln w="73025">
            <a:solidFill>
              <a:schemeClr val="tx1"/>
            </a:solidFill>
            <a:prstDash val="dash"/>
          </a:ln>
        </p:spPr>
        <p:txBody>
          <a:bodyPr>
            <a:normAutofit/>
          </a:bodyPr>
          <a:lstStyle/>
          <a:p>
            <a:r>
              <a:rPr lang="en-GB" dirty="0"/>
              <a:t>Over the upcoming year we are planning to cover the following Geography topics:</a:t>
            </a:r>
          </a:p>
          <a:p>
            <a:r>
              <a:rPr lang="en-GB" dirty="0"/>
              <a:t>Map Skills – Our Place in the</a:t>
            </a:r>
          </a:p>
          <a:p>
            <a:r>
              <a:rPr lang="en-GB" dirty="0"/>
              <a:t> World &amp; Settlement </a:t>
            </a:r>
          </a:p>
          <a:p>
            <a:r>
              <a:rPr lang="en-GB" dirty="0"/>
              <a:t>                                                                       </a:t>
            </a:r>
          </a:p>
          <a:p>
            <a:r>
              <a:rPr lang="en-GB" dirty="0"/>
              <a:t>Water and the Water Cycle           </a:t>
            </a:r>
          </a:p>
          <a:p>
            <a:endParaRPr lang="en-GB" dirty="0"/>
          </a:p>
          <a:p>
            <a:r>
              <a:rPr lang="en-GB" dirty="0"/>
              <a:t>Coasts</a:t>
            </a:r>
          </a:p>
          <a:p>
            <a:endParaRPr lang="en-GB" dirty="0"/>
          </a:p>
        </p:txBody>
      </p:sp>
      <p:pic>
        <p:nvPicPr>
          <p:cNvPr id="6" name="Picture 5">
            <a:extLst>
              <a:ext uri="{FF2B5EF4-FFF2-40B4-BE49-F238E27FC236}">
                <a16:creationId xmlns:a16="http://schemas.microsoft.com/office/drawing/2014/main" id="{0DA208A1-4CDB-4C99-B4F9-1D59700C580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51961" y="2693508"/>
            <a:ext cx="1563196" cy="1628800"/>
          </a:xfrm>
          <a:prstGeom prst="rect">
            <a:avLst/>
          </a:prstGeom>
        </p:spPr>
      </p:pic>
      <p:pic>
        <p:nvPicPr>
          <p:cNvPr id="15" name="Picture 14">
            <a:extLst>
              <a:ext uri="{FF2B5EF4-FFF2-40B4-BE49-F238E27FC236}">
                <a16:creationId xmlns:a16="http://schemas.microsoft.com/office/drawing/2014/main" id="{3531E0D3-AA7C-4D0B-9A77-4C2566D76E9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12269" y="4933209"/>
            <a:ext cx="1563196" cy="799555"/>
          </a:xfrm>
          <a:prstGeom prst="rect">
            <a:avLst/>
          </a:prstGeom>
        </p:spPr>
      </p:pic>
      <p:pic>
        <p:nvPicPr>
          <p:cNvPr id="21" name="Picture 20">
            <a:extLst>
              <a:ext uri="{FF2B5EF4-FFF2-40B4-BE49-F238E27FC236}">
                <a16:creationId xmlns:a16="http://schemas.microsoft.com/office/drawing/2014/main" id="{D612473B-48EE-4732-99C7-3FC2DFA90C1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88102" y="5543869"/>
            <a:ext cx="1259633" cy="944725"/>
          </a:xfrm>
          <a:prstGeom prst="rect">
            <a:avLst/>
          </a:prstGeom>
        </p:spPr>
      </p:pic>
      <p:sp>
        <p:nvSpPr>
          <p:cNvPr id="23" name="Content Placeholder 6">
            <a:extLst>
              <a:ext uri="{FF2B5EF4-FFF2-40B4-BE49-F238E27FC236}">
                <a16:creationId xmlns:a16="http://schemas.microsoft.com/office/drawing/2014/main" id="{F87506E4-FC95-4C54-8A3D-24D36020F341}"/>
              </a:ext>
            </a:extLst>
          </p:cNvPr>
          <p:cNvSpPr txBox="1">
            <a:spLocks/>
          </p:cNvSpPr>
          <p:nvPr/>
        </p:nvSpPr>
        <p:spPr>
          <a:xfrm>
            <a:off x="4739999" y="2286000"/>
            <a:ext cx="4268724" cy="4455368"/>
          </a:xfrm>
          <a:prstGeom prst="rect">
            <a:avLst/>
          </a:prstGeom>
          <a:solidFill>
            <a:schemeClr val="accent3">
              <a:lumMod val="60000"/>
              <a:lumOff val="40000"/>
            </a:schemeClr>
          </a:solidFill>
          <a:ln w="73025">
            <a:solidFill>
              <a:schemeClr val="tx1"/>
            </a:solidFill>
            <a:prstDash val="dash"/>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a:t>Over the upcoming year we are planning to cover the following History topics:</a:t>
            </a:r>
          </a:p>
          <a:p>
            <a:r>
              <a:rPr lang="en-GB" dirty="0"/>
              <a:t>Stone-age  </a:t>
            </a:r>
          </a:p>
          <a:p>
            <a:endParaRPr lang="en-GB" dirty="0"/>
          </a:p>
          <a:p>
            <a:endParaRPr lang="en-GB" dirty="0"/>
          </a:p>
          <a:p>
            <a:r>
              <a:rPr lang="en-GB" dirty="0"/>
              <a:t>Bronze Age to Iron Age </a:t>
            </a:r>
          </a:p>
          <a:p>
            <a:endParaRPr lang="en-GB" dirty="0"/>
          </a:p>
          <a:p>
            <a:r>
              <a:rPr lang="en-GB" dirty="0"/>
              <a:t>The Ancient Egyptians   </a:t>
            </a:r>
          </a:p>
          <a:p>
            <a:endParaRPr lang="en-GB" dirty="0"/>
          </a:p>
        </p:txBody>
      </p:sp>
      <p:pic>
        <p:nvPicPr>
          <p:cNvPr id="25" name="Picture 24">
            <a:extLst>
              <a:ext uri="{FF2B5EF4-FFF2-40B4-BE49-F238E27FC236}">
                <a16:creationId xmlns:a16="http://schemas.microsoft.com/office/drawing/2014/main" id="{0D818989-6819-4FFA-8A87-13C52510A72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431637" y="2924944"/>
            <a:ext cx="1950720" cy="1295400"/>
          </a:xfrm>
          <a:prstGeom prst="rect">
            <a:avLst/>
          </a:prstGeom>
        </p:spPr>
      </p:pic>
      <p:pic>
        <p:nvPicPr>
          <p:cNvPr id="28" name="Picture 27">
            <a:extLst>
              <a:ext uri="{FF2B5EF4-FFF2-40B4-BE49-F238E27FC236}">
                <a16:creationId xmlns:a16="http://schemas.microsoft.com/office/drawing/2014/main" id="{0B0E673C-C1F6-437F-998F-A13628CA677D}"/>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414545" y="4387188"/>
            <a:ext cx="1287210" cy="1125236"/>
          </a:xfrm>
          <a:prstGeom prst="rect">
            <a:avLst/>
          </a:prstGeom>
        </p:spPr>
      </p:pic>
      <p:pic>
        <p:nvPicPr>
          <p:cNvPr id="31" name="Picture 30">
            <a:extLst>
              <a:ext uri="{FF2B5EF4-FFF2-40B4-BE49-F238E27FC236}">
                <a16:creationId xmlns:a16="http://schemas.microsoft.com/office/drawing/2014/main" id="{9DC326A8-918E-4AA2-9204-DD576A8C0F6F}"/>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140096" y="5713592"/>
            <a:ext cx="1247746" cy="9358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7864" y="472594"/>
            <a:ext cx="2867800" cy="1499616"/>
          </a:xfrm>
          <a:solidFill>
            <a:schemeClr val="accent3">
              <a:lumMod val="60000"/>
              <a:lumOff val="40000"/>
            </a:schemeClr>
          </a:solidFill>
          <a:ln w="73025">
            <a:solidFill>
              <a:schemeClr val="tx1"/>
            </a:solidFill>
            <a:prstDash val="dash"/>
          </a:ln>
        </p:spPr>
        <p:txBody>
          <a:bodyPr>
            <a:normAutofit/>
          </a:bodyPr>
          <a:lstStyle/>
          <a:p>
            <a:pPr algn="ctr"/>
            <a:r>
              <a:rPr lang="en-GB" sz="5300" b="1" dirty="0">
                <a:ln w="1905">
                  <a:solidFill>
                    <a:srgbClr val="FFFF00"/>
                  </a:solidFill>
                </a:ln>
                <a:solidFill>
                  <a:srgbClr val="0000FF"/>
                </a:solidFill>
                <a:effectLst>
                  <a:innerShdw blurRad="69850" dist="43180" dir="5400000">
                    <a:srgbClr val="000000">
                      <a:alpha val="65000"/>
                    </a:srgbClr>
                  </a:innerShdw>
                </a:effectLst>
              </a:rPr>
              <a:t>Reading</a:t>
            </a:r>
            <a:endParaRPr lang="en-GB" sz="7200" b="1" dirty="0">
              <a:ln w="1905">
                <a:solidFill>
                  <a:srgbClr val="FFFF00"/>
                </a:solidFill>
              </a:ln>
              <a:solidFill>
                <a:srgbClr val="0000FF"/>
              </a:solidFill>
              <a:effectLst>
                <a:innerShdw blurRad="69850" dist="43180" dir="5400000">
                  <a:srgbClr val="000000">
                    <a:alpha val="65000"/>
                  </a:srgbClr>
                </a:innerShdw>
              </a:effectLst>
            </a:endParaRPr>
          </a:p>
        </p:txBody>
      </p:sp>
      <p:sp>
        <p:nvSpPr>
          <p:cNvPr id="8" name="Content Placeholder 7"/>
          <p:cNvSpPr>
            <a:spLocks noGrp="1"/>
          </p:cNvSpPr>
          <p:nvPr>
            <p:ph idx="1"/>
          </p:nvPr>
        </p:nvSpPr>
        <p:spPr>
          <a:xfrm>
            <a:off x="251520" y="2636912"/>
            <a:ext cx="8208912" cy="2998686"/>
          </a:xfrm>
          <a:solidFill>
            <a:schemeClr val="accent3">
              <a:lumMod val="60000"/>
              <a:lumOff val="40000"/>
            </a:schemeClr>
          </a:solidFill>
          <a:ln w="57150">
            <a:solidFill>
              <a:schemeClr val="tx1"/>
            </a:solidFill>
            <a:prstDash val="dash"/>
          </a:ln>
        </p:spPr>
        <p:txBody>
          <a:bodyPr>
            <a:normAutofit/>
          </a:bodyPr>
          <a:lstStyle/>
          <a:p>
            <a:pPr algn="ctr">
              <a:buNone/>
            </a:pPr>
            <a:r>
              <a:rPr lang="en-GB" dirty="0"/>
              <a:t>Children should be reading daily at home and at school. </a:t>
            </a:r>
          </a:p>
          <a:p>
            <a:pPr algn="ctr">
              <a:buNone/>
            </a:pPr>
            <a:endParaRPr lang="en-GB" sz="800" dirty="0"/>
          </a:p>
          <a:p>
            <a:pPr algn="ctr">
              <a:buNone/>
            </a:pPr>
            <a:r>
              <a:rPr lang="en-GB" dirty="0"/>
              <a:t>Although we can not currently send reading books home, the children all have access to Reading Eggs and Lexia. Both of these programs are excellent at supporting the children. </a:t>
            </a:r>
          </a:p>
          <a:p>
            <a:pPr algn="ctr">
              <a:buNone/>
            </a:pPr>
            <a:endParaRPr lang="en-GB" sz="800" dirty="0"/>
          </a:p>
          <a:p>
            <a:pPr algn="ctr">
              <a:buNone/>
            </a:pPr>
            <a:endParaRPr lang="en-GB" dirty="0"/>
          </a:p>
          <a:p>
            <a:pPr algn="ctr">
              <a:buNone/>
            </a:pPr>
            <a:endParaRPr lang="en-GB" dirty="0"/>
          </a:p>
          <a:p>
            <a:pPr>
              <a:buNone/>
            </a:pPr>
            <a:endParaRPr lang="en-GB" dirty="0"/>
          </a:p>
        </p:txBody>
      </p:sp>
      <p:pic>
        <p:nvPicPr>
          <p:cNvPr id="3" name="Picture 2">
            <a:extLst>
              <a:ext uri="{FF2B5EF4-FFF2-40B4-BE49-F238E27FC236}">
                <a16:creationId xmlns:a16="http://schemas.microsoft.com/office/drawing/2014/main" id="{219C9334-C663-490B-93F7-446E108D75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8661" y="310867"/>
            <a:ext cx="1846147" cy="1823070"/>
          </a:xfrm>
          <a:prstGeom prst="rect">
            <a:avLst/>
          </a:prstGeom>
        </p:spPr>
      </p:pic>
      <p:pic>
        <p:nvPicPr>
          <p:cNvPr id="7" name="Picture 6">
            <a:extLst>
              <a:ext uri="{FF2B5EF4-FFF2-40B4-BE49-F238E27FC236}">
                <a16:creationId xmlns:a16="http://schemas.microsoft.com/office/drawing/2014/main" id="{769CF5D3-D4C5-4CC9-BA1D-B60406207785}"/>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51920" y="4653136"/>
            <a:ext cx="1127760" cy="731520"/>
          </a:xfrm>
          <a:prstGeom prst="rect">
            <a:avLst/>
          </a:prstGeom>
        </p:spPr>
      </p:pic>
      <p:pic>
        <p:nvPicPr>
          <p:cNvPr id="13" name="Picture 12">
            <a:extLst>
              <a:ext uri="{FF2B5EF4-FFF2-40B4-BE49-F238E27FC236}">
                <a16:creationId xmlns:a16="http://schemas.microsoft.com/office/drawing/2014/main" id="{3AF54E3C-2058-4732-9C26-A3BB56D2C36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444208" y="151018"/>
            <a:ext cx="2396277" cy="19474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4F90293D-DA72-41B8-A82A-1703DE73EC9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pPr>
            <a:r>
              <a:rPr lang="en-GB" altLang="en-US" sz="2800">
                <a:solidFill>
                  <a:srgbClr val="FFFFFF"/>
                </a:solidFill>
                <a:latin typeface="Comic Sans MS" panose="030F0702030302020204" pitchFamily="66" charset="0"/>
              </a:rPr>
              <a:t>My Maths homework (Y1-Y6) is set weekly.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Children who have not completed their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Homework will do so at lunchtime on Friday.</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In Year ? we do P.E. each  whicheverday and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We go swimming each Tuesday. Only in </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extreme circumstances will children be</a:t>
            </a:r>
          </a:p>
          <a:p>
            <a:pPr>
              <a:spcBef>
                <a:spcPct val="0"/>
              </a:spcBef>
              <a:buClrTx/>
              <a:buSzTx/>
              <a:buFont typeface="Wingdings" panose="05000000000000000000" pitchFamily="2" charset="2"/>
              <a:buNone/>
            </a:pPr>
            <a:r>
              <a:rPr lang="en-GB" altLang="en-US" sz="2800">
                <a:solidFill>
                  <a:srgbClr val="FFFFFF"/>
                </a:solidFill>
                <a:latin typeface="Comic Sans MS" panose="030F0702030302020204" pitchFamily="66" charset="0"/>
              </a:rPr>
              <a:t>Allowed to miss swimming.</a:t>
            </a:r>
          </a:p>
        </p:txBody>
      </p:sp>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1619672" y="331095"/>
            <a:ext cx="6192688" cy="646331"/>
          </a:xfrm>
          <a:prstGeom prst="rect">
            <a:avLst/>
          </a:prstGeom>
          <a:solidFill>
            <a:schemeClr val="accent3">
              <a:lumMod val="60000"/>
              <a:lumOff val="40000"/>
            </a:schemeClr>
          </a:solidFill>
          <a:ln w="57150">
            <a:solidFill>
              <a:schemeClr val="tx1"/>
            </a:solidFill>
            <a:prstDash val="dash"/>
            <a:miter lim="800000"/>
            <a:headEnd/>
            <a:tailEnd/>
          </a:ln>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3600" dirty="0">
                <a:latin typeface="Calibri" panose="020F0502020204030204" pitchFamily="34" charset="0"/>
                <a:cs typeface="Calibri" panose="020F0502020204030204" pitchFamily="34" charset="0"/>
              </a:rPr>
              <a:t>Y3 Home Learning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611188" y="1458913"/>
            <a:ext cx="7848600" cy="4608512"/>
          </a:xfrm>
          <a:prstGeom prst="roundRect">
            <a:avLst>
              <a:gd name="adj" fmla="val 16667"/>
            </a:avLst>
          </a:prstGeom>
          <a:solidFill>
            <a:schemeClr val="accent3">
              <a:lumMod val="60000"/>
              <a:lumOff val="40000"/>
            </a:schemeClr>
          </a:solidFill>
          <a:ln w="57150">
            <a:solidFill>
              <a:schemeClr val="tx1"/>
            </a:solidFill>
            <a:prstDash val="dash"/>
            <a:round/>
            <a:headEnd/>
            <a:tailEnd/>
          </a:ln>
          <a:effec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latin typeface="Calibri" panose="020F0502020204030204" pitchFamily="34" charset="0"/>
                <a:cs typeface="Calibri" panose="020F0502020204030204" pitchFamily="34" charset="0"/>
              </a:rPr>
              <a:t>While we are unable to send reading books home,</a:t>
            </a:r>
          </a:p>
          <a:p>
            <a:pPr>
              <a:spcBef>
                <a:spcPct val="0"/>
              </a:spcBef>
              <a:buClrTx/>
              <a:buSzTx/>
              <a:buNone/>
            </a:pPr>
            <a:r>
              <a:rPr lang="en-GB" altLang="en-US" sz="2800" dirty="0">
                <a:latin typeface="Calibri" panose="020F0502020204030204" pitchFamily="34" charset="0"/>
                <a:cs typeface="Calibri" panose="020F0502020204030204" pitchFamily="34" charset="0"/>
              </a:rPr>
              <a:t>you can still access Oxford Reading Owls, which has </a:t>
            </a:r>
          </a:p>
          <a:p>
            <a:pPr>
              <a:spcBef>
                <a:spcPct val="0"/>
              </a:spcBef>
              <a:buClrTx/>
              <a:buSzTx/>
              <a:buNone/>
            </a:pPr>
            <a:r>
              <a:rPr lang="en-GB" altLang="en-US" sz="2800" dirty="0">
                <a:latin typeface="Calibri" panose="020F0502020204030204" pitchFamily="34" charset="0"/>
                <a:cs typeface="Calibri" panose="020F0502020204030204" pitchFamily="34" charset="0"/>
              </a:rPr>
              <a:t>a great range of stories and non fiction texts for </a:t>
            </a:r>
          </a:p>
          <a:p>
            <a:pPr>
              <a:spcBef>
                <a:spcPct val="0"/>
              </a:spcBef>
              <a:buClrTx/>
              <a:buSzTx/>
              <a:buNone/>
            </a:pPr>
            <a:r>
              <a:rPr lang="en-GB" altLang="en-US" sz="2800" dirty="0">
                <a:latin typeface="Calibri" panose="020F0502020204030204" pitchFamily="34" charset="0"/>
                <a:cs typeface="Calibri" panose="020F0502020204030204" pitchFamily="34" charset="0"/>
              </a:rPr>
              <a:t>your child to read at home.</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rgbClr val="0000FF"/>
                </a:solidFill>
                <a:latin typeface="Calibri" panose="020F0502020204030204" pitchFamily="34" charset="0"/>
                <a:cs typeface="Calibri" panose="020F0502020204030204" pitchFamily="34" charset="0"/>
              </a:rPr>
              <a:t>Username: olsay3</a:t>
            </a:r>
          </a:p>
          <a:p>
            <a:pPr>
              <a:spcBef>
                <a:spcPct val="0"/>
              </a:spcBef>
              <a:buClrTx/>
              <a:buSzTx/>
              <a:buNone/>
            </a:pPr>
            <a:r>
              <a:rPr lang="en-GB" altLang="en-US" sz="2800" dirty="0">
                <a:solidFill>
                  <a:srgbClr val="0000FF"/>
                </a:solidFill>
                <a:latin typeface="Calibri" panose="020F0502020204030204" pitchFamily="34" charset="0"/>
                <a:cs typeface="Calibri" panose="020F0502020204030204" pitchFamily="34" charset="0"/>
              </a:rPr>
              <a:t>Password: Books</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B338609-9540-4036-A766-1F321B8EBE0A}"/>
              </a:ext>
            </a:extLst>
          </p:cNvPr>
          <p:cNvPicPr>
            <a:picLocks noChangeAspect="1"/>
          </p:cNvPicPr>
          <p:nvPr/>
        </p:nvPicPr>
        <p:blipFill>
          <a:blip r:embed="rId3"/>
          <a:stretch>
            <a:fillRect/>
          </a:stretch>
        </p:blipFill>
        <p:spPr>
          <a:xfrm>
            <a:off x="5065712" y="3789363"/>
            <a:ext cx="2552700" cy="1790700"/>
          </a:xfrm>
          <a:prstGeom prst="rect">
            <a:avLst/>
          </a:prstGeom>
        </p:spPr>
      </p:pic>
    </p:spTree>
    <p:extLst>
      <p:ext uri="{BB962C8B-B14F-4D97-AF65-F5344CB8AC3E}">
        <p14:creationId xmlns:p14="http://schemas.microsoft.com/office/powerpoint/2010/main" val="2559877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7">
            <a:extLst>
              <a:ext uri="{FF2B5EF4-FFF2-40B4-BE49-F238E27FC236}">
                <a16:creationId xmlns:a16="http://schemas.microsoft.com/office/drawing/2014/main" id="{2707246F-CDC7-49C8-8A9E-25E0F376064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90127" name="Rectangle 15">
            <a:extLst>
              <a:ext uri="{FF2B5EF4-FFF2-40B4-BE49-F238E27FC236}">
                <a16:creationId xmlns:a16="http://schemas.microsoft.com/office/drawing/2014/main" id="{5BC53A69-B062-4B71-A7A9-A1E332082AD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sp>
        <p:nvSpPr>
          <p:cNvPr id="31751" name="Rectangle 1">
            <a:extLst>
              <a:ext uri="{FF2B5EF4-FFF2-40B4-BE49-F238E27FC236}">
                <a16:creationId xmlns:a16="http://schemas.microsoft.com/office/drawing/2014/main" id="{B1D5F350-AC61-4895-9F95-5964E0B81F44}"/>
              </a:ext>
            </a:extLst>
          </p:cNvPr>
          <p:cNvSpPr>
            <a:spLocks noChangeArrowheads="1"/>
          </p:cNvSpPr>
          <p:nvPr/>
        </p:nvSpPr>
        <p:spPr bwMode="auto">
          <a:xfrm>
            <a:off x="2480481" y="331096"/>
            <a:ext cx="4316412" cy="646112"/>
          </a:xfrm>
          <a:prstGeom prst="rect">
            <a:avLst/>
          </a:prstGeom>
          <a:solidFill>
            <a:schemeClr val="accent3">
              <a:lumMod val="60000"/>
              <a:lumOff val="40000"/>
            </a:schemeClr>
          </a:solidFill>
          <a:ln w="57150">
            <a:solidFill>
              <a:schemeClr val="tx1"/>
            </a:solidFill>
            <a:prstDash val="dash"/>
          </a:ln>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3600" dirty="0">
                <a:solidFill>
                  <a:schemeClr val="tx2"/>
                </a:solidFill>
                <a:latin typeface="Calibri" panose="020F0502020204030204" pitchFamily="34" charset="0"/>
                <a:cs typeface="Calibri" panose="020F0502020204030204" pitchFamily="34" charset="0"/>
              </a:rPr>
              <a:t>Y3 Home Learning </a:t>
            </a:r>
          </a:p>
        </p:txBody>
      </p:sp>
      <p:sp>
        <p:nvSpPr>
          <p:cNvPr id="31752" name="AutoShape 2">
            <a:extLst>
              <a:ext uri="{FF2B5EF4-FFF2-40B4-BE49-F238E27FC236}">
                <a16:creationId xmlns:a16="http://schemas.microsoft.com/office/drawing/2014/main" id="{F5668533-B122-45CA-B0DD-FACCD8FE38B4}"/>
              </a:ext>
            </a:extLst>
          </p:cNvPr>
          <p:cNvSpPr>
            <a:spLocks noChangeArrowheads="1"/>
          </p:cNvSpPr>
          <p:nvPr/>
        </p:nvSpPr>
        <p:spPr bwMode="auto">
          <a:xfrm>
            <a:off x="467358" y="1124744"/>
            <a:ext cx="8209284" cy="4608512"/>
          </a:xfrm>
          <a:prstGeom prst="roundRect">
            <a:avLst>
              <a:gd name="adj" fmla="val 16667"/>
            </a:avLst>
          </a:prstGeom>
          <a:solidFill>
            <a:schemeClr val="accent3">
              <a:lumMod val="60000"/>
              <a:lumOff val="40000"/>
            </a:schemeClr>
          </a:solidFill>
          <a:ln w="57150">
            <a:solidFill>
              <a:schemeClr val="tx1"/>
            </a:solidFill>
            <a:prstDash val="dash"/>
            <a:round/>
            <a:headEnd/>
            <a:tailEnd/>
          </a:ln>
          <a:effec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latin typeface="Calibri" panose="020F0502020204030204" pitchFamily="34" charset="0"/>
                <a:cs typeface="Calibri" panose="020F0502020204030204" pitchFamily="34" charset="0"/>
              </a:rPr>
              <a:t>Year 3 can also still access Charanga Music</a:t>
            </a:r>
          </a:p>
          <a:p>
            <a:pPr>
              <a:spcBef>
                <a:spcPct val="0"/>
              </a:spcBef>
              <a:buClrTx/>
              <a:buSzTx/>
              <a:buNone/>
            </a:pPr>
            <a:r>
              <a:rPr lang="en-GB" altLang="en-US" sz="2800" dirty="0">
                <a:latin typeface="Calibri" panose="020F0502020204030204" pitchFamily="34" charset="0"/>
                <a:cs typeface="Calibri" panose="020F0502020204030204" pitchFamily="34" charset="0"/>
              </a:rPr>
              <a:t>at home too!</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None/>
            </a:pPr>
            <a:r>
              <a:rPr lang="en-GB" altLang="en-US" sz="2800" dirty="0">
                <a:solidFill>
                  <a:srgbClr val="0000FF"/>
                </a:solidFill>
                <a:latin typeface="Calibri" panose="020F0502020204030204" pitchFamily="34" charset="0"/>
                <a:cs typeface="Calibri" panose="020F0502020204030204" pitchFamily="34" charset="0"/>
              </a:rPr>
              <a:t>Username: olsayear3</a:t>
            </a:r>
          </a:p>
          <a:p>
            <a:pPr>
              <a:spcBef>
                <a:spcPct val="0"/>
              </a:spcBef>
              <a:buClrTx/>
              <a:buSzTx/>
              <a:buNone/>
            </a:pPr>
            <a:r>
              <a:rPr lang="en-GB" altLang="en-US" sz="2800" dirty="0">
                <a:solidFill>
                  <a:srgbClr val="0000FF"/>
                </a:solidFill>
                <a:latin typeface="Calibri" panose="020F0502020204030204" pitchFamily="34" charset="0"/>
                <a:cs typeface="Calibri" panose="020F0502020204030204" pitchFamily="34" charset="0"/>
              </a:rPr>
              <a:t>Password: olsa2020</a:t>
            </a:r>
          </a:p>
          <a:p>
            <a:pPr>
              <a:spcBef>
                <a:spcPct val="0"/>
              </a:spcBef>
              <a:buClrTx/>
              <a:buSzTx/>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a:p>
            <a:pPr>
              <a:spcBef>
                <a:spcPct val="0"/>
              </a:spcBef>
              <a:buClrTx/>
              <a:buSzTx/>
              <a:buFont typeface="Wingdings" panose="05000000000000000000" pitchFamily="2" charset="2"/>
              <a:buNone/>
            </a:pPr>
            <a:endParaRPr lang="en-GB" altLang="en-US" sz="2800" dirty="0">
              <a:solidFill>
                <a:srgbClr val="FFFFFF"/>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76BCE10-4EC4-4B14-B8DD-245A347F9053}"/>
              </a:ext>
            </a:extLst>
          </p:cNvPr>
          <p:cNvPicPr>
            <a:picLocks noChangeAspect="1"/>
          </p:cNvPicPr>
          <p:nvPr/>
        </p:nvPicPr>
        <p:blipFill>
          <a:blip r:embed="rId3"/>
          <a:stretch>
            <a:fillRect/>
          </a:stretch>
        </p:blipFill>
        <p:spPr>
          <a:xfrm>
            <a:off x="5563405" y="3577431"/>
            <a:ext cx="2466975" cy="1847850"/>
          </a:xfrm>
          <a:prstGeom prst="rect">
            <a:avLst/>
          </a:prstGeom>
        </p:spPr>
      </p:pic>
    </p:spTree>
    <p:extLst>
      <p:ext uri="{BB962C8B-B14F-4D97-AF65-F5344CB8AC3E}">
        <p14:creationId xmlns:p14="http://schemas.microsoft.com/office/powerpoint/2010/main" val="2597828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07F01189-44AC-445B-9846-037C49FC2583}"/>
              </a:ext>
            </a:extLst>
          </p:cNvPr>
          <p:cNvSpPr>
            <a:spLocks noChangeArrowheads="1"/>
          </p:cNvSpPr>
          <p:nvPr/>
        </p:nvSpPr>
        <p:spPr bwMode="auto">
          <a:xfrm>
            <a:off x="611188" y="1458913"/>
            <a:ext cx="7848600" cy="4608512"/>
          </a:xfrm>
          <a:prstGeom prst="roundRect">
            <a:avLst>
              <a:gd name="adj" fmla="val 16667"/>
            </a:avLst>
          </a:prstGeom>
          <a:solidFill>
            <a:schemeClr val="accent3">
              <a:lumMod val="60000"/>
              <a:lumOff val="40000"/>
            </a:schemeClr>
          </a:solidFill>
          <a:ln w="9525">
            <a:solidFill>
              <a:schemeClr val="folHlink"/>
            </a:solidFill>
            <a:round/>
            <a:headEnd/>
            <a:tailEnd/>
          </a:ln>
          <a:effec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123" name="Rectangle 4">
            <a:extLst>
              <a:ext uri="{FF2B5EF4-FFF2-40B4-BE49-F238E27FC236}">
                <a16:creationId xmlns:a16="http://schemas.microsoft.com/office/drawing/2014/main" id="{AFF39C41-78BF-4877-AFDD-FA3D9C8CF9A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125" name="WordArt 5">
            <a:extLst>
              <a:ext uri="{FF2B5EF4-FFF2-40B4-BE49-F238E27FC236}">
                <a16:creationId xmlns:a16="http://schemas.microsoft.com/office/drawing/2014/main" id="{1BD6B1AD-5979-47C5-80C8-22E358762DFF}"/>
              </a:ext>
            </a:extLst>
          </p:cNvPr>
          <p:cNvSpPr>
            <a:spLocks noChangeArrowheads="1" noChangeShapeType="1" noTextEdit="1"/>
          </p:cNvSpPr>
          <p:nvPr/>
        </p:nvSpPr>
        <p:spPr bwMode="auto">
          <a:xfrm>
            <a:off x="1101390" y="627647"/>
            <a:ext cx="5966160" cy="7461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a:t>
            </a:r>
            <a:r>
              <a:rPr lang="en-GB" sz="3600" b="1" kern="10" dirty="0">
                <a:solidFill>
                  <a:srgbClr val="0000FF"/>
                </a:solidFill>
                <a:latin typeface="Tahoma" panose="020B0604030504040204" pitchFamily="34" charset="0"/>
                <a:ea typeface="Tahoma" panose="020B0604030504040204" pitchFamily="34" charset="0"/>
                <a:cs typeface="Tahoma" panose="020B0604030504040204" pitchFamily="34" charset="0"/>
              </a:rPr>
              <a:t>ur</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L</a:t>
            </a:r>
            <a:r>
              <a:rPr lang="en-GB" sz="3600" b="1" kern="10" dirty="0">
                <a:solidFill>
                  <a:srgbClr val="0000FF"/>
                </a:solidFill>
                <a:latin typeface="Tahoma" panose="020B0604030504040204" pitchFamily="34" charset="0"/>
                <a:ea typeface="Tahoma" panose="020B0604030504040204" pitchFamily="34" charset="0"/>
                <a:cs typeface="Tahoma" panose="020B0604030504040204" pitchFamily="34" charset="0"/>
              </a:rPr>
              <a:t>ady &amp;</a:t>
            </a:r>
            <a:r>
              <a:rPr lang="en-GB"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S</a:t>
            </a:r>
            <a:r>
              <a:rPr lang="en-GB" sz="3600" b="1" kern="10" dirty="0">
                <a:solidFill>
                  <a:srgbClr val="0000FF"/>
                </a:solidFill>
                <a:latin typeface="Tahoma" panose="020B0604030504040204" pitchFamily="34" charset="0"/>
                <a:ea typeface="Tahoma" panose="020B0604030504040204" pitchFamily="34" charset="0"/>
                <a:cs typeface="Tahoma" panose="020B0604030504040204" pitchFamily="34" charset="0"/>
              </a:rPr>
              <a:t>t.</a:t>
            </a:r>
            <a:r>
              <a:rPr lang="en-GB" sz="3600" b="1" kern="10" dirty="0">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A</a:t>
            </a:r>
            <a:r>
              <a:rPr lang="en-GB" sz="3600" b="1" kern="10" dirty="0">
                <a:solidFill>
                  <a:srgbClr val="0000FF"/>
                </a:solidFill>
                <a:latin typeface="Tahoma" panose="020B0604030504040204" pitchFamily="34" charset="0"/>
                <a:ea typeface="Tahoma" panose="020B0604030504040204" pitchFamily="34" charset="0"/>
                <a:cs typeface="Tahoma" panose="020B0604030504040204" pitchFamily="34" charset="0"/>
              </a:rPr>
              <a:t>nne’s</a:t>
            </a:r>
            <a:r>
              <a:rPr lang="en-GB" sz="3600" b="1" kern="10" dirty="0">
                <a:latin typeface="Tahoma" panose="020B0604030504040204" pitchFamily="34" charset="0"/>
                <a:ea typeface="Tahoma" panose="020B0604030504040204" pitchFamily="34" charset="0"/>
                <a:cs typeface="Tahoma" panose="020B0604030504040204" pitchFamily="34" charset="0"/>
              </a:rPr>
              <a:t> </a:t>
            </a:r>
          </a:p>
          <a:p>
            <a:pPr algn="ctr">
              <a:defRPr/>
            </a:pPr>
            <a:r>
              <a:rPr lang="en-GB" sz="3600" b="1" kern="10" dirty="0">
                <a:latin typeface="Tahoma" panose="020B0604030504040204" pitchFamily="34" charset="0"/>
                <a:ea typeface="Tahoma" panose="020B0604030504040204" pitchFamily="34" charset="0"/>
                <a:cs typeface="Tahoma" panose="020B0604030504040204" pitchFamily="34" charset="0"/>
              </a:rPr>
              <a:t>       </a:t>
            </a:r>
            <a:r>
              <a:rPr lang="en-GB" sz="3600" b="1" kern="10"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n-GB" sz="3600" b="1" kern="10" dirty="0">
                <a:solidFill>
                  <a:srgbClr val="FFFF00"/>
                </a:solidFill>
                <a:latin typeface="Tahoma" panose="020B0604030504040204" pitchFamily="34" charset="0"/>
                <a:ea typeface="Tahoma" panose="020B0604030504040204" pitchFamily="34" charset="0"/>
                <a:cs typeface="Tahoma" panose="020B0604030504040204" pitchFamily="34" charset="0"/>
              </a:rPr>
              <a:t>OLSA</a:t>
            </a:r>
            <a:r>
              <a:rPr lang="en-GB" sz="3600" b="1" kern="10"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2" name="Rectangle 6">
            <a:extLst>
              <a:ext uri="{FF2B5EF4-FFF2-40B4-BE49-F238E27FC236}">
                <a16:creationId xmlns:a16="http://schemas.microsoft.com/office/drawing/2014/main" id="{F0FFF211-8803-4002-B0D7-DF6E60B5AE01}"/>
              </a:ext>
            </a:extLst>
          </p:cNvPr>
          <p:cNvSpPr>
            <a:spLocks noChangeArrowheads="1"/>
          </p:cNvSpPr>
          <p:nvPr/>
        </p:nvSpPr>
        <p:spPr bwMode="auto">
          <a:xfrm>
            <a:off x="754063" y="1426160"/>
            <a:ext cx="7307262"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Year 3 Parents’ Information </a:t>
            </a: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September 2020</a:t>
            </a:r>
          </a:p>
          <a:p>
            <a:pPr algn="ctr">
              <a:spcBef>
                <a:spcPct val="0"/>
              </a:spcBef>
              <a:buClrTx/>
              <a:buSzTx/>
              <a:buFontTx/>
              <a:buNone/>
            </a:pPr>
            <a:endParaRPr lang="en-GB" altLang="en-US" u="sng"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Mission Statement</a:t>
            </a:r>
          </a:p>
          <a:p>
            <a:pPr algn="ctr">
              <a:spcBef>
                <a:spcPct val="0"/>
              </a:spcBef>
              <a:buClrTx/>
              <a:buSzTx/>
              <a:buFontTx/>
              <a:buNone/>
            </a:pPr>
            <a:r>
              <a:rPr lang="en-GB" altLang="en-US" b="1" i="1" dirty="0">
                <a:solidFill>
                  <a:schemeClr val="tx2"/>
                </a:solidFill>
                <a:latin typeface="Calibri" panose="020F0502020204030204" pitchFamily="34" charset="0"/>
                <a:cs typeface="Calibri" panose="020F0502020204030204" pitchFamily="34" charset="0"/>
              </a:rPr>
              <a:t> </a:t>
            </a:r>
            <a:r>
              <a:rPr lang="en-GB" altLang="en-US" sz="2000" b="1" i="1" dirty="0">
                <a:solidFill>
                  <a:schemeClr val="tx2"/>
                </a:solidFill>
                <a:latin typeface="Calibri" panose="020F0502020204030204" pitchFamily="34" charset="0"/>
                <a:cs typeface="Calibri" panose="020F0502020204030204" pitchFamily="34" charset="0"/>
              </a:rPr>
              <a:t>We want the best teaching, the best opportunities and the best support and encouragement for every child. We are a friendly, happy, Catholic school , where everyone is valued for their individuality and special gifts.</a:t>
            </a:r>
          </a:p>
          <a:p>
            <a:pPr algn="ctr">
              <a:spcBef>
                <a:spcPct val="0"/>
              </a:spcBef>
              <a:buClrTx/>
              <a:buSzTx/>
              <a:buFontTx/>
              <a:buNone/>
            </a:pPr>
            <a:endParaRPr lang="en-GB" altLang="en-US" sz="2000" b="1" i="1" dirty="0">
              <a:solidFill>
                <a:schemeClr val="tx2"/>
              </a:solidFill>
              <a:latin typeface="Calibri" panose="020F0502020204030204" pitchFamily="34" charset="0"/>
              <a:cs typeface="Calibri" panose="020F0502020204030204" pitchFamily="34" charset="0"/>
            </a:endParaRPr>
          </a:p>
          <a:p>
            <a:pPr algn="ctr">
              <a:spcBef>
                <a:spcPct val="0"/>
              </a:spcBef>
              <a:buClrTx/>
              <a:buSzTx/>
              <a:buFontTx/>
              <a:buNone/>
            </a:pPr>
            <a:r>
              <a:rPr lang="en-GB" altLang="en-US" u="sng" dirty="0">
                <a:solidFill>
                  <a:schemeClr val="tx2"/>
                </a:solidFill>
                <a:latin typeface="Calibri" panose="020F0502020204030204" pitchFamily="34" charset="0"/>
                <a:cs typeface="Calibri" panose="020F0502020204030204" pitchFamily="34" charset="0"/>
              </a:rPr>
              <a:t>Motto</a:t>
            </a:r>
          </a:p>
          <a:p>
            <a:pPr algn="ctr">
              <a:spcBef>
                <a:spcPct val="0"/>
              </a:spcBef>
              <a:buClrTx/>
              <a:buSzTx/>
              <a:buFontTx/>
              <a:buNone/>
            </a:pPr>
            <a:r>
              <a:rPr lang="en-GB" altLang="en-US" sz="2400" dirty="0">
                <a:solidFill>
                  <a:srgbClr val="FFFF00"/>
                </a:solidFill>
                <a:latin typeface="Calibri" panose="020F0502020204030204" pitchFamily="34" charset="0"/>
                <a:cs typeface="Calibri" panose="020F0502020204030204" pitchFamily="34" charset="0"/>
              </a:rPr>
              <a:t>O</a:t>
            </a:r>
            <a:r>
              <a:rPr lang="en-GB" altLang="en-US" sz="2400" dirty="0">
                <a:solidFill>
                  <a:schemeClr val="tx2"/>
                </a:solidFill>
                <a:latin typeface="Calibri" panose="020F0502020204030204" pitchFamily="34" charset="0"/>
                <a:cs typeface="Calibri" panose="020F0502020204030204" pitchFamily="34" charset="0"/>
              </a:rPr>
              <a:t>ur </a:t>
            </a:r>
            <a:r>
              <a:rPr lang="en-GB" altLang="en-US" sz="2400" dirty="0">
                <a:solidFill>
                  <a:srgbClr val="FFFF00"/>
                </a:solidFill>
                <a:latin typeface="Calibri" panose="020F0502020204030204" pitchFamily="34" charset="0"/>
                <a:cs typeface="Calibri" panose="020F0502020204030204" pitchFamily="34" charset="0"/>
              </a:rPr>
              <a:t>L</a:t>
            </a:r>
            <a:r>
              <a:rPr lang="en-GB" altLang="en-US" sz="2400" dirty="0">
                <a:solidFill>
                  <a:schemeClr val="tx2"/>
                </a:solidFill>
                <a:latin typeface="Calibri" panose="020F0502020204030204" pitchFamily="34" charset="0"/>
                <a:cs typeface="Calibri" panose="020F0502020204030204" pitchFamily="34" charset="0"/>
              </a:rPr>
              <a:t>ight </a:t>
            </a:r>
            <a:r>
              <a:rPr lang="en-GB" altLang="en-US" sz="2400" dirty="0">
                <a:solidFill>
                  <a:srgbClr val="FFFF00"/>
                </a:solidFill>
                <a:latin typeface="Calibri" panose="020F0502020204030204" pitchFamily="34" charset="0"/>
                <a:cs typeface="Calibri" panose="020F0502020204030204" pitchFamily="34" charset="0"/>
              </a:rPr>
              <a:t>S</a:t>
            </a:r>
            <a:r>
              <a:rPr lang="en-GB" altLang="en-US" sz="2400" dirty="0">
                <a:solidFill>
                  <a:schemeClr val="tx2"/>
                </a:solidFill>
                <a:latin typeface="Calibri" panose="020F0502020204030204" pitchFamily="34" charset="0"/>
                <a:cs typeface="Calibri" panose="020F0502020204030204" pitchFamily="34" charset="0"/>
              </a:rPr>
              <a:t>hines </a:t>
            </a:r>
            <a:r>
              <a:rPr lang="en-GB" altLang="en-US" sz="2400" dirty="0">
                <a:solidFill>
                  <a:srgbClr val="FFFF00"/>
                </a:solidFill>
                <a:latin typeface="Calibri" panose="020F0502020204030204" pitchFamily="34" charset="0"/>
                <a:cs typeface="Calibri" panose="020F0502020204030204" pitchFamily="34" charset="0"/>
              </a:rPr>
              <a:t>A</a:t>
            </a:r>
            <a:r>
              <a:rPr lang="en-GB" altLang="en-US" sz="2400" dirty="0">
                <a:solidFill>
                  <a:schemeClr val="tx2"/>
                </a:solidFill>
                <a:latin typeface="Calibri" panose="020F0502020204030204" pitchFamily="34" charset="0"/>
                <a:cs typeface="Calibri" panose="020F0502020204030204" pitchFamily="34" charset="0"/>
              </a:rPr>
              <a:t>lways (</a:t>
            </a:r>
            <a:r>
              <a:rPr lang="en-GB" altLang="en-US" sz="2400" dirty="0">
                <a:solidFill>
                  <a:srgbClr val="FFFF00"/>
                </a:solidFill>
                <a:latin typeface="Calibri" panose="020F0502020204030204" pitchFamily="34" charset="0"/>
                <a:cs typeface="Calibri" panose="020F0502020204030204" pitchFamily="34" charset="0"/>
              </a:rPr>
              <a:t>OLSA</a:t>
            </a:r>
            <a:r>
              <a:rPr lang="en-GB" altLang="en-US" sz="2400" dirty="0">
                <a:solidFill>
                  <a:schemeClr val="tx2"/>
                </a:solidFill>
                <a:latin typeface="Calibri" panose="020F0502020204030204" pitchFamily="34" charset="0"/>
                <a:cs typeface="Calibri" panose="020F0502020204030204" pitchFamily="34" charset="0"/>
              </a:rPr>
              <a:t>)</a:t>
            </a:r>
          </a:p>
        </p:txBody>
      </p:sp>
      <p:sp>
        <p:nvSpPr>
          <p:cNvPr id="5126" name="Text Box 7">
            <a:extLst>
              <a:ext uri="{FF2B5EF4-FFF2-40B4-BE49-F238E27FC236}">
                <a16:creationId xmlns:a16="http://schemas.microsoft.com/office/drawing/2014/main" id="{3F5EC4CF-7900-4587-AB7F-C096B5F0530F}"/>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pic>
        <p:nvPicPr>
          <p:cNvPr id="5127" name="Picture 11" descr="history_cuthbertsCross[1]">
            <a:extLst>
              <a:ext uri="{FF2B5EF4-FFF2-40B4-BE49-F238E27FC236}">
                <a16:creationId xmlns:a16="http://schemas.microsoft.com/office/drawing/2014/main" id="{F90A76FA-CB86-4648-A12A-E2C8A6C57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88" y="305900"/>
            <a:ext cx="838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28" name="Rectangle 12">
            <a:extLst>
              <a:ext uri="{FF2B5EF4-FFF2-40B4-BE49-F238E27FC236}">
                <a16:creationId xmlns:a16="http://schemas.microsoft.com/office/drawing/2014/main" id="{6CF5CD7D-72B8-4233-8D2C-41E1286779DE}"/>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tx2"/>
                </a:solidFill>
                <a:latin typeface="Tahoma" panose="020B0604030504040204" pitchFamily="34" charset="0"/>
              </a:rPr>
              <a:t>Roman Catholic Diocese of Hexham and Newcastle</a:t>
            </a:r>
            <a:endParaRPr lang="en-US" altLang="en-US" sz="1400" dirty="0">
              <a:solidFill>
                <a:schemeClr val="tx2"/>
              </a:solidFill>
              <a:latin typeface="Tahoma" panose="020B0604030504040204" pitchFamily="34" charset="0"/>
            </a:endParaRPr>
          </a:p>
          <a:p>
            <a:pPr algn="ctr">
              <a:spcBef>
                <a:spcPct val="0"/>
              </a:spcBef>
              <a:buClrTx/>
              <a:buSzTx/>
              <a:buFontTx/>
              <a:buNone/>
            </a:pPr>
            <a:r>
              <a:rPr lang="en-GB" altLang="en-US" sz="1800" dirty="0"/>
              <a:t> </a:t>
            </a:r>
          </a:p>
        </p:txBody>
      </p:sp>
      <p:sp>
        <p:nvSpPr>
          <p:cNvPr id="90127" name="Rectangle 15">
            <a:extLst>
              <a:ext uri="{FF2B5EF4-FFF2-40B4-BE49-F238E27FC236}">
                <a16:creationId xmlns:a16="http://schemas.microsoft.com/office/drawing/2014/main" id="{012EFA12-030D-4AFB-BB86-1E72CE629D64}"/>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5130" name="Picture 17">
            <a:extLst>
              <a:ext uri="{FF2B5EF4-FFF2-40B4-BE49-F238E27FC236}">
                <a16:creationId xmlns:a16="http://schemas.microsoft.com/office/drawing/2014/main" id="{38029A8F-25B6-4CD2-8E1E-325FF47D5C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50" y="284163"/>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35135017-6A29-4B10-B4D9-CB102C0A9922}"/>
              </a:ext>
            </a:extLst>
          </p:cNvPr>
          <p:cNvSpPr>
            <a:spLocks noChangeArrowheads="1"/>
          </p:cNvSpPr>
          <p:nvPr/>
        </p:nvSpPr>
        <p:spPr bwMode="auto">
          <a:xfrm>
            <a:off x="611188" y="1458913"/>
            <a:ext cx="7848600" cy="4608512"/>
          </a:xfrm>
          <a:prstGeom prst="roundRect">
            <a:avLst>
              <a:gd name="adj" fmla="val 16667"/>
            </a:avLst>
          </a:prstGeom>
          <a:solidFill>
            <a:schemeClr val="accent3">
              <a:lumMod val="60000"/>
              <a:lumOff val="40000"/>
            </a:schemeClr>
          </a:solidFill>
          <a:ln w="9525">
            <a:solidFill>
              <a:schemeClr val="folHlink"/>
            </a:solidFill>
            <a:round/>
            <a:headEnd/>
            <a:tailEnd/>
          </a:ln>
          <a:effec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17411" name="Rectangle 4">
            <a:extLst>
              <a:ext uri="{FF2B5EF4-FFF2-40B4-BE49-F238E27FC236}">
                <a16:creationId xmlns:a16="http://schemas.microsoft.com/office/drawing/2014/main" id="{D238EEC9-D730-46A2-AEF8-608188FA7913}"/>
              </a:ext>
            </a:extLst>
          </p:cNvPr>
          <p:cNvSpPr>
            <a:spLocks noChangeArrowheads="1"/>
          </p:cNvSpPr>
          <p:nvPr/>
        </p:nvSpPr>
        <p:spPr bwMode="auto">
          <a:xfrm>
            <a:off x="4145939" y="334113"/>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17413" name="Rectangle 6">
            <a:extLst>
              <a:ext uri="{FF2B5EF4-FFF2-40B4-BE49-F238E27FC236}">
                <a16:creationId xmlns:a16="http://schemas.microsoft.com/office/drawing/2014/main" id="{A37B93C7-BCA7-410F-AE04-D63C4AB8B2D0}"/>
              </a:ext>
            </a:extLst>
          </p:cNvPr>
          <p:cNvSpPr>
            <a:spLocks noChangeArrowheads="1"/>
          </p:cNvSpPr>
          <p:nvPr/>
        </p:nvSpPr>
        <p:spPr bwMode="auto">
          <a:xfrm>
            <a:off x="862013" y="1609725"/>
            <a:ext cx="73072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u="sng" dirty="0">
                <a:latin typeface="Calibri" panose="020F0502020204030204" pitchFamily="34" charset="0"/>
                <a:cs typeface="Calibri" panose="020F0502020204030204" pitchFamily="34" charset="0"/>
              </a:rPr>
              <a:t>Behaviour system</a:t>
            </a:r>
          </a:p>
          <a:p>
            <a:pPr algn="ctr">
              <a:spcBef>
                <a:spcPct val="0"/>
              </a:spcBef>
              <a:buClrTx/>
              <a:buSzTx/>
              <a:buFontTx/>
              <a:buNone/>
            </a:pPr>
            <a:endParaRPr lang="en-GB" altLang="en-US" sz="800" u="sng" dirty="0">
              <a:latin typeface="Calibri" panose="020F0502020204030204" pitchFamily="34" charset="0"/>
              <a:cs typeface="Calibri" panose="020F0502020204030204" pitchFamily="34" charset="0"/>
            </a:endParaRPr>
          </a:p>
          <a:p>
            <a:pPr algn="ctr">
              <a:spcBef>
                <a:spcPct val="0"/>
              </a:spcBef>
              <a:buClrTx/>
              <a:buSzTx/>
              <a:buFontTx/>
              <a:buNone/>
            </a:pPr>
            <a:r>
              <a:rPr lang="en-GB" altLang="en-US" sz="2400" dirty="0">
                <a:latin typeface="Calibri" panose="020F0502020204030204" pitchFamily="34" charset="0"/>
                <a:cs typeface="Calibri" panose="020F0502020204030204" pitchFamily="34" charset="0"/>
              </a:rPr>
              <a:t>We use the “Good to be Green” system. Yellow and red cards  (for poor behaviour) are logged and reported to you at the end of the year. Red and platinum cards trigger a parent hub message on the day they are given. Platinum cards are for outstanding behaviour.</a:t>
            </a:r>
          </a:p>
        </p:txBody>
      </p:sp>
      <p:sp>
        <p:nvSpPr>
          <p:cNvPr id="17414" name="Text Box 7">
            <a:extLst>
              <a:ext uri="{FF2B5EF4-FFF2-40B4-BE49-F238E27FC236}">
                <a16:creationId xmlns:a16="http://schemas.microsoft.com/office/drawing/2014/main" id="{3A5CE886-8CCF-4B5D-B335-EFEED02BA3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17416" name="Rectangle 12">
            <a:extLst>
              <a:ext uri="{FF2B5EF4-FFF2-40B4-BE49-F238E27FC236}">
                <a16:creationId xmlns:a16="http://schemas.microsoft.com/office/drawing/2014/main" id="{95E3A378-3DB5-48E7-9A0D-30C0DBF36C23}"/>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Tahoma" panose="020B0604030504040204" pitchFamily="34" charset="0"/>
              </a:rPr>
              <a:t>Roman Catholic Diocese of Hexham and Newcastle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sp>
        <p:nvSpPr>
          <p:cNvPr id="90127" name="Rectangle 15">
            <a:extLst>
              <a:ext uri="{FF2B5EF4-FFF2-40B4-BE49-F238E27FC236}">
                <a16:creationId xmlns:a16="http://schemas.microsoft.com/office/drawing/2014/main" id="{D1095757-B66A-4F82-AB6B-35799491F319}"/>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rgbClr val="FFFFFF"/>
              </a:solidFill>
              <a:latin typeface="Tahoma" panose="020B0604030504040204" pitchFamily="34" charset="0"/>
            </a:endParaRPr>
          </a:p>
        </p:txBody>
      </p:sp>
      <p:pic>
        <p:nvPicPr>
          <p:cNvPr id="17418" name="Picture 17">
            <a:extLst>
              <a:ext uri="{FF2B5EF4-FFF2-40B4-BE49-F238E27FC236}">
                <a16:creationId xmlns:a16="http://schemas.microsoft.com/office/drawing/2014/main" id="{23967739-E920-4D80-835D-D9C350B6CB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143" y="407704"/>
            <a:ext cx="8032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B005009-41C8-4006-95B3-27AB68FCE781}"/>
              </a:ext>
            </a:extLst>
          </p:cNvPr>
          <p:cNvPicPr>
            <a:picLocks noChangeAspect="1"/>
          </p:cNvPicPr>
          <p:nvPr/>
        </p:nvPicPr>
        <p:blipFill>
          <a:blip r:embed="rId4"/>
          <a:stretch>
            <a:fillRect/>
          </a:stretch>
        </p:blipFill>
        <p:spPr>
          <a:xfrm>
            <a:off x="6206514" y="4291789"/>
            <a:ext cx="1402502" cy="1402502"/>
          </a:xfrm>
          <a:prstGeom prst="rect">
            <a:avLst/>
          </a:prstGeom>
        </p:spPr>
      </p:pic>
      <p:pic>
        <p:nvPicPr>
          <p:cNvPr id="3" name="Picture 2">
            <a:extLst>
              <a:ext uri="{FF2B5EF4-FFF2-40B4-BE49-F238E27FC236}">
                <a16:creationId xmlns:a16="http://schemas.microsoft.com/office/drawing/2014/main" id="{96EFFE8E-1314-414C-95C2-B2CEAE2A3FC6}"/>
              </a:ext>
            </a:extLst>
          </p:cNvPr>
          <p:cNvPicPr>
            <a:picLocks noChangeAspect="1"/>
          </p:cNvPicPr>
          <p:nvPr/>
        </p:nvPicPr>
        <p:blipFill>
          <a:blip r:embed="rId5"/>
          <a:stretch>
            <a:fillRect/>
          </a:stretch>
        </p:blipFill>
        <p:spPr>
          <a:xfrm>
            <a:off x="1042376" y="4335534"/>
            <a:ext cx="1895109" cy="1358757"/>
          </a:xfrm>
          <a:prstGeom prst="rect">
            <a:avLst/>
          </a:prstGeom>
        </p:spPr>
      </p:pic>
      <p:pic>
        <p:nvPicPr>
          <p:cNvPr id="4" name="Picture 3">
            <a:extLst>
              <a:ext uri="{FF2B5EF4-FFF2-40B4-BE49-F238E27FC236}">
                <a16:creationId xmlns:a16="http://schemas.microsoft.com/office/drawing/2014/main" id="{9BFDAF59-7205-4833-9C81-8587827CB0D4}"/>
              </a:ext>
            </a:extLst>
          </p:cNvPr>
          <p:cNvPicPr>
            <a:picLocks noChangeAspect="1"/>
          </p:cNvPicPr>
          <p:nvPr/>
        </p:nvPicPr>
        <p:blipFill>
          <a:blip r:embed="rId6"/>
          <a:stretch>
            <a:fillRect/>
          </a:stretch>
        </p:blipFill>
        <p:spPr>
          <a:xfrm>
            <a:off x="3684342" y="4589147"/>
            <a:ext cx="1775315" cy="659128"/>
          </a:xfrm>
          <a:prstGeom prst="rect">
            <a:avLst/>
          </a:prstGeom>
        </p:spPr>
      </p:pic>
      <p:pic>
        <p:nvPicPr>
          <p:cNvPr id="5" name="Picture 4">
            <a:extLst>
              <a:ext uri="{FF2B5EF4-FFF2-40B4-BE49-F238E27FC236}">
                <a16:creationId xmlns:a16="http://schemas.microsoft.com/office/drawing/2014/main" id="{66E5FF51-4DDF-4C89-927B-2CF4AC0386BA}"/>
              </a:ext>
            </a:extLst>
          </p:cNvPr>
          <p:cNvPicPr>
            <a:picLocks noChangeAspect="1"/>
          </p:cNvPicPr>
          <p:nvPr/>
        </p:nvPicPr>
        <p:blipFill>
          <a:blip r:embed="rId4"/>
          <a:stretch>
            <a:fillRect/>
          </a:stretch>
        </p:blipFill>
        <p:spPr>
          <a:xfrm>
            <a:off x="160762" y="159214"/>
            <a:ext cx="1242886" cy="1242886"/>
          </a:xfrm>
          <a:prstGeom prst="rect">
            <a:avLst/>
          </a:prstGeom>
        </p:spPr>
      </p:pic>
      <p:pic>
        <p:nvPicPr>
          <p:cNvPr id="6" name="Picture 5">
            <a:extLst>
              <a:ext uri="{FF2B5EF4-FFF2-40B4-BE49-F238E27FC236}">
                <a16:creationId xmlns:a16="http://schemas.microsoft.com/office/drawing/2014/main" id="{6AFF8948-7B55-4FC3-B37F-35E26408C5AD}"/>
              </a:ext>
            </a:extLst>
          </p:cNvPr>
          <p:cNvPicPr>
            <a:picLocks noChangeAspect="1"/>
          </p:cNvPicPr>
          <p:nvPr/>
        </p:nvPicPr>
        <p:blipFill>
          <a:blip r:embed="rId4"/>
          <a:stretch>
            <a:fillRect/>
          </a:stretch>
        </p:blipFill>
        <p:spPr>
          <a:xfrm>
            <a:off x="7547832" y="179748"/>
            <a:ext cx="1242886" cy="12428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476672"/>
            <a:ext cx="7290054" cy="1499616"/>
          </a:xfrm>
          <a:solidFill>
            <a:schemeClr val="accent3">
              <a:lumMod val="60000"/>
              <a:lumOff val="40000"/>
            </a:schemeClr>
          </a:solidFill>
          <a:ln w="73025">
            <a:solidFill>
              <a:schemeClr val="tx1"/>
            </a:solidFill>
            <a:prstDash val="dash"/>
          </a:ln>
        </p:spPr>
        <p:txBody>
          <a:bodyPr>
            <a:normAutofit/>
          </a:bodyPr>
          <a:lstStyle/>
          <a:p>
            <a:pPr algn="ctr"/>
            <a:r>
              <a:rPr lang="en-GB" sz="7200" b="1" dirty="0">
                <a:ln w="1905">
                  <a:solidFill>
                    <a:srgbClr val="FFFF00"/>
                  </a:solidFill>
                </a:ln>
                <a:solidFill>
                  <a:srgbClr val="0000FF"/>
                </a:solidFill>
                <a:effectLst>
                  <a:innerShdw blurRad="69850" dist="43180" dir="5400000">
                    <a:srgbClr val="000000">
                      <a:alpha val="65000"/>
                    </a:srgbClr>
                  </a:innerShdw>
                </a:effectLst>
              </a:rPr>
              <a:t>Class Staff</a:t>
            </a:r>
          </a:p>
        </p:txBody>
      </p:sp>
      <p:sp>
        <p:nvSpPr>
          <p:cNvPr id="4" name="Content Placeholder 3"/>
          <p:cNvSpPr>
            <a:spLocks noGrp="1"/>
          </p:cNvSpPr>
          <p:nvPr>
            <p:ph sz="half" idx="1"/>
          </p:nvPr>
        </p:nvSpPr>
        <p:spPr>
          <a:xfrm>
            <a:off x="733216" y="2383241"/>
            <a:ext cx="7871231" cy="3868763"/>
          </a:xfrm>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3025">
            <a:solidFill>
              <a:schemeClr val="tx1"/>
            </a:solidFill>
            <a:prstDash val="dash"/>
          </a:ln>
        </p:spPr>
        <p:txBody>
          <a:bodyPr>
            <a:normAutofit/>
          </a:bodyPr>
          <a:lstStyle/>
          <a:p>
            <a:pPr>
              <a:buNone/>
            </a:pPr>
            <a:endParaRPr lang="en-GB" dirty="0">
              <a:solidFill>
                <a:srgbClr val="0000FF"/>
              </a:solidFill>
            </a:endParaRPr>
          </a:p>
          <a:p>
            <a:pPr>
              <a:buNone/>
            </a:pPr>
            <a:r>
              <a:rPr lang="en-GB" dirty="0">
                <a:solidFill>
                  <a:srgbClr val="0000FF"/>
                </a:solidFill>
              </a:rPr>
              <a:t>     Miss Hodgson                                                        Ms Donnelly</a:t>
            </a:r>
          </a:p>
        </p:txBody>
      </p:sp>
      <p:pic>
        <p:nvPicPr>
          <p:cNvPr id="3" name="Picture 2">
            <a:extLst>
              <a:ext uri="{FF2B5EF4-FFF2-40B4-BE49-F238E27FC236}">
                <a16:creationId xmlns:a16="http://schemas.microsoft.com/office/drawing/2014/main" id="{1F9006BB-A4C3-4718-9F0B-9DBEFCD03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356992"/>
            <a:ext cx="1333333" cy="1714286"/>
          </a:xfrm>
          <a:prstGeom prst="rect">
            <a:avLst/>
          </a:prstGeom>
        </p:spPr>
      </p:pic>
      <p:pic>
        <p:nvPicPr>
          <p:cNvPr id="7" name="Picture 6">
            <a:extLst>
              <a:ext uri="{FF2B5EF4-FFF2-40B4-BE49-F238E27FC236}">
                <a16:creationId xmlns:a16="http://schemas.microsoft.com/office/drawing/2014/main" id="{C4C88990-0F30-4F02-AC34-864C64A03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3501008"/>
            <a:ext cx="1333333" cy="17142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8096" y="585216"/>
            <a:ext cx="7290054" cy="1115592"/>
          </a:xfrm>
          <a:solidFill>
            <a:schemeClr val="accent3">
              <a:lumMod val="60000"/>
              <a:lumOff val="40000"/>
            </a:schemeClr>
          </a:solidFill>
          <a:ln w="73025">
            <a:solidFill>
              <a:schemeClr val="tx1"/>
            </a:solidFill>
            <a:prstDash val="dash"/>
          </a:ln>
        </p:spPr>
        <p:txBody>
          <a:bodyPr>
            <a:normAutofit/>
          </a:bodyPr>
          <a:lstStyle/>
          <a:p>
            <a:pPr algn="ctr"/>
            <a:r>
              <a:rPr lang="en-GB" sz="5300" b="1" dirty="0">
                <a:ln w="1905">
                  <a:solidFill>
                    <a:srgbClr val="FFFF00"/>
                  </a:solidFill>
                </a:ln>
                <a:solidFill>
                  <a:srgbClr val="0000FF"/>
                </a:solidFill>
                <a:effectLst>
                  <a:innerShdw blurRad="69850" dist="43180" dir="5400000">
                    <a:srgbClr val="000000">
                      <a:alpha val="65000"/>
                    </a:srgbClr>
                  </a:innerShdw>
                </a:effectLst>
              </a:rPr>
              <a:t>Information</a:t>
            </a:r>
            <a:endParaRPr lang="en-GB" sz="7200" b="1" dirty="0">
              <a:ln w="1905">
                <a:solidFill>
                  <a:srgbClr val="FFFF00"/>
                </a:solidFill>
              </a:ln>
              <a:solidFill>
                <a:srgbClr val="0000FF"/>
              </a:solidFill>
              <a:effectLst>
                <a:innerShdw blurRad="69850" dist="43180" dir="5400000">
                  <a:srgbClr val="000000">
                    <a:alpha val="65000"/>
                  </a:srgbClr>
                </a:innerShdw>
              </a:effectLst>
            </a:endParaRPr>
          </a:p>
        </p:txBody>
      </p:sp>
      <p:sp>
        <p:nvSpPr>
          <p:cNvPr id="8" name="Content Placeholder 7"/>
          <p:cNvSpPr>
            <a:spLocks noGrp="1"/>
          </p:cNvSpPr>
          <p:nvPr>
            <p:ph idx="1"/>
          </p:nvPr>
        </p:nvSpPr>
        <p:spPr>
          <a:xfrm>
            <a:off x="431540" y="2060848"/>
            <a:ext cx="8280920" cy="4438846"/>
          </a:xfrm>
          <a:solidFill>
            <a:schemeClr val="accent3">
              <a:lumMod val="60000"/>
              <a:lumOff val="40000"/>
            </a:schemeClr>
          </a:solidFill>
          <a:ln w="57150">
            <a:solidFill>
              <a:schemeClr val="tx1"/>
            </a:solidFill>
            <a:prstDash val="dash"/>
          </a:ln>
        </p:spPr>
        <p:txBody>
          <a:bodyPr>
            <a:normAutofit/>
          </a:bodyPr>
          <a:lstStyle/>
          <a:p>
            <a:pPr algn="ctr">
              <a:buNone/>
            </a:pPr>
            <a:r>
              <a:rPr lang="en-GB" dirty="0"/>
              <a:t>Unfortunately, in the current circumstances, staff are unable to talk in length with parents at the school gate.</a:t>
            </a:r>
          </a:p>
          <a:p>
            <a:pPr algn="ctr">
              <a:buNone/>
            </a:pPr>
            <a:endParaRPr lang="en-GB" sz="1000" dirty="0"/>
          </a:p>
          <a:p>
            <a:pPr algn="ctr">
              <a:buNone/>
            </a:pPr>
            <a:r>
              <a:rPr lang="en-GB" dirty="0"/>
              <a:t>Should you wish to discuss anything with your child’s class teacher, please do so via a phone call or email:</a:t>
            </a:r>
          </a:p>
          <a:p>
            <a:pPr algn="ctr">
              <a:buNone/>
            </a:pPr>
            <a:r>
              <a:rPr lang="en-GB" dirty="0">
                <a:solidFill>
                  <a:srgbClr val="0000FF"/>
                </a:solidFill>
                <a:hlinkClick r:id="rId3">
                  <a:extLst>
                    <a:ext uri="{A12FA001-AC4F-418D-AE19-62706E023703}">
                      <ahyp:hlinkClr xmlns:ahyp="http://schemas.microsoft.com/office/drawing/2018/hyperlinkcolor" val="tx"/>
                    </a:ext>
                  </a:extLst>
                </a:hlinkClick>
              </a:rPr>
              <a:t>yr3@olsa.org.uk</a:t>
            </a:r>
            <a:endParaRPr lang="en-GB" dirty="0">
              <a:solidFill>
                <a:srgbClr val="0000FF"/>
              </a:solidFill>
            </a:endParaRPr>
          </a:p>
          <a:p>
            <a:pPr algn="ctr">
              <a:buNone/>
            </a:pPr>
            <a:endParaRPr lang="en-GB" dirty="0"/>
          </a:p>
          <a:p>
            <a:pPr algn="ctr">
              <a:buNone/>
            </a:pPr>
            <a:endParaRPr lang="en-GB" dirty="0"/>
          </a:p>
          <a:p>
            <a:pPr algn="ctr">
              <a:buNone/>
            </a:pPr>
            <a:endParaRPr lang="en-GB" dirty="0"/>
          </a:p>
          <a:p>
            <a:pPr algn="ctr">
              <a:buNone/>
            </a:pPr>
            <a:endParaRPr lang="en-GB" dirty="0"/>
          </a:p>
          <a:p>
            <a:pPr>
              <a:buNone/>
            </a:pPr>
            <a:endParaRPr lang="en-GB" dirty="0"/>
          </a:p>
        </p:txBody>
      </p:sp>
      <p:pic>
        <p:nvPicPr>
          <p:cNvPr id="3" name="Picture 2">
            <a:extLst>
              <a:ext uri="{FF2B5EF4-FFF2-40B4-BE49-F238E27FC236}">
                <a16:creationId xmlns:a16="http://schemas.microsoft.com/office/drawing/2014/main" id="{4EE4337D-8F30-4317-88B8-F0196D600DC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86962" y="4262264"/>
            <a:ext cx="3834172" cy="1933061"/>
          </a:xfrm>
          <a:prstGeom prst="rect">
            <a:avLst/>
          </a:prstGeom>
        </p:spPr>
      </p:pic>
      <p:pic>
        <p:nvPicPr>
          <p:cNvPr id="7" name="Picture 6">
            <a:extLst>
              <a:ext uri="{FF2B5EF4-FFF2-40B4-BE49-F238E27FC236}">
                <a16:creationId xmlns:a16="http://schemas.microsoft.com/office/drawing/2014/main" id="{FE9A0456-955B-47EC-8F52-9F28E970B17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283968" y="5107983"/>
            <a:ext cx="1440160" cy="1029264"/>
          </a:xfrm>
          <a:prstGeom prst="rect">
            <a:avLst/>
          </a:prstGeom>
        </p:spPr>
      </p:pic>
      <p:pic>
        <p:nvPicPr>
          <p:cNvPr id="10" name="Picture 3">
            <a:extLst>
              <a:ext uri="{FF2B5EF4-FFF2-40B4-BE49-F238E27FC236}">
                <a16:creationId xmlns:a16="http://schemas.microsoft.com/office/drawing/2014/main" id="{0FBDC10C-89B4-410D-9272-E745E8E3FD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5573" y="4509120"/>
            <a:ext cx="616950" cy="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2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95736" y="332656"/>
            <a:ext cx="4752528" cy="1271653"/>
          </a:xfrm>
          <a:solidFill>
            <a:schemeClr val="accent3">
              <a:lumMod val="60000"/>
              <a:lumOff val="40000"/>
            </a:schemeClr>
          </a:solidFill>
          <a:ln w="57150">
            <a:solidFill>
              <a:schemeClr val="tx1"/>
            </a:solidFill>
            <a:prstDash val="dash"/>
          </a:ln>
        </p:spPr>
        <p:txBody>
          <a:bodyPr>
            <a:normAutofit/>
          </a:bodyPr>
          <a:lstStyle/>
          <a:p>
            <a:pPr algn="ctr"/>
            <a:r>
              <a:rPr lang="en-GB" sz="5300" u="sng" dirty="0">
                <a:ln w="0"/>
                <a:solidFill>
                  <a:schemeClr val="bg2">
                    <a:lumMod val="50000"/>
                  </a:schemeClr>
                </a:solidFill>
                <a:effectLst>
                  <a:outerShdw blurRad="38100" dist="25400" dir="5400000" algn="ctr" rotWithShape="0">
                    <a:srgbClr val="6E747A">
                      <a:alpha val="43000"/>
                    </a:srgbClr>
                  </a:outerShdw>
                </a:effectLst>
                <a:latin typeface="Gill Sans MT" panose="020B0502020104020203" pitchFamily="34" charset="0"/>
              </a:rPr>
              <a:t>Parent Hub</a:t>
            </a:r>
            <a:endParaRPr lang="en-GB" sz="7200" u="sng" dirty="0">
              <a:ln w="0"/>
              <a:solidFill>
                <a:schemeClr val="bg2">
                  <a:lumMod val="50000"/>
                </a:schemeClr>
              </a:solidFill>
              <a:effectLst>
                <a:outerShdw blurRad="38100" dist="25400" dir="5400000" algn="ctr" rotWithShape="0">
                  <a:srgbClr val="6E747A">
                    <a:alpha val="43000"/>
                  </a:srgbClr>
                </a:outerShdw>
              </a:effectLst>
              <a:latin typeface="Gill Sans MT" panose="020B0502020104020203" pitchFamily="34" charset="0"/>
            </a:endParaRPr>
          </a:p>
        </p:txBody>
      </p:sp>
      <p:sp>
        <p:nvSpPr>
          <p:cNvPr id="8" name="Content Placeholder 7"/>
          <p:cNvSpPr>
            <a:spLocks noGrp="1"/>
          </p:cNvSpPr>
          <p:nvPr>
            <p:ph sz="half" idx="1"/>
          </p:nvPr>
        </p:nvSpPr>
        <p:spPr>
          <a:xfrm>
            <a:off x="467544" y="1896405"/>
            <a:ext cx="8208912" cy="4217318"/>
          </a:xfrm>
          <a:solidFill>
            <a:schemeClr val="accent3">
              <a:lumMod val="60000"/>
              <a:lumOff val="40000"/>
            </a:schemeClr>
          </a:solidFill>
          <a:ln w="57150">
            <a:solidFill>
              <a:schemeClr val="tx1"/>
            </a:solidFill>
            <a:prstDash val="dash"/>
          </a:ln>
        </p:spPr>
        <p:txBody>
          <a:bodyPr>
            <a:normAutofit/>
          </a:bodyPr>
          <a:lstStyle/>
          <a:p>
            <a:pPr algn="ctr">
              <a:buNone/>
            </a:pPr>
            <a:r>
              <a:rPr lang="en-GB" dirty="0">
                <a:solidFill>
                  <a:schemeClr val="bg2">
                    <a:lumMod val="50000"/>
                  </a:schemeClr>
                </a:solidFill>
                <a:latin typeface="Gill Sans MT" panose="020B0502020104020203" pitchFamily="34" charset="0"/>
              </a:rPr>
              <a:t>Our main form of communication with parents is through Parent Hub, so please ensure that you have the app downloaded and that you check it regularly. </a:t>
            </a:r>
          </a:p>
          <a:p>
            <a:pPr algn="ctr">
              <a:buNone/>
            </a:pPr>
            <a:endParaRPr lang="en-GB" dirty="0">
              <a:solidFill>
                <a:schemeClr val="bg2">
                  <a:lumMod val="50000"/>
                </a:schemeClr>
              </a:solidFill>
              <a:latin typeface="Gill Sans MT" panose="020B0502020104020203" pitchFamily="34" charset="0"/>
            </a:endParaRPr>
          </a:p>
          <a:p>
            <a:pPr algn="ctr">
              <a:buNone/>
            </a:pPr>
            <a:r>
              <a:rPr lang="en-GB" dirty="0">
                <a:solidFill>
                  <a:schemeClr val="bg2">
                    <a:lumMod val="50000"/>
                  </a:schemeClr>
                </a:solidFill>
                <a:latin typeface="Gill Sans MT" panose="020B0502020104020203" pitchFamily="34" charset="0"/>
              </a:rPr>
              <a:t>We share information regarding whole school and individual classes, so it is essential that we have this means of communication.</a:t>
            </a:r>
          </a:p>
          <a:p>
            <a:pPr algn="ctr">
              <a:buNone/>
            </a:pPr>
            <a:endParaRPr lang="en-GB" dirty="0"/>
          </a:p>
          <a:p>
            <a:pPr algn="ctr">
              <a:buNone/>
            </a:pPr>
            <a:endParaRPr lang="en-GB" dirty="0"/>
          </a:p>
          <a:p>
            <a:pPr>
              <a:buNone/>
            </a:pPr>
            <a:endParaRPr lang="en-GB" dirty="0"/>
          </a:p>
        </p:txBody>
      </p:sp>
      <p:pic>
        <p:nvPicPr>
          <p:cNvPr id="4098" name="Picture 2" descr="Parent Hub – Apps on Google Play">
            <a:extLst>
              <a:ext uri="{FF2B5EF4-FFF2-40B4-BE49-F238E27FC236}">
                <a16:creationId xmlns:a16="http://schemas.microsoft.com/office/drawing/2014/main" id="{4FF5EED7-808D-4A61-AC18-0CF13B592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603" y="4581128"/>
            <a:ext cx="1816794" cy="888587"/>
          </a:xfrm>
          <a:prstGeom prst="rect">
            <a:avLst/>
          </a:prstGeom>
          <a:solidFill>
            <a:schemeClr val="accent3">
              <a:lumMod val="60000"/>
              <a:lumOff val="40000"/>
            </a:schemeClr>
          </a:solidFill>
        </p:spPr>
      </p:pic>
    </p:spTree>
    <p:extLst>
      <p:ext uri="{BB962C8B-B14F-4D97-AF65-F5344CB8AC3E}">
        <p14:creationId xmlns:p14="http://schemas.microsoft.com/office/powerpoint/2010/main" val="321130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99792" y="260648"/>
            <a:ext cx="3816424" cy="1080120"/>
          </a:xfrm>
          <a:solidFill>
            <a:schemeClr val="accent3">
              <a:lumMod val="60000"/>
              <a:lumOff val="40000"/>
            </a:schemeClr>
          </a:solidFill>
          <a:ln w="73025">
            <a:solidFill>
              <a:schemeClr val="tx1"/>
            </a:solidFill>
            <a:prstDash val="dash"/>
          </a:ln>
        </p:spPr>
        <p:txBody>
          <a:bodyPr>
            <a:normAutofit/>
          </a:bodyPr>
          <a:lstStyle/>
          <a:p>
            <a:pPr algn="ctr"/>
            <a:r>
              <a:rPr lang="en-GB" sz="7200" b="1" dirty="0">
                <a:ln w="1905">
                  <a:solidFill>
                    <a:srgbClr val="FFFF00"/>
                  </a:solidFill>
                </a:ln>
                <a:solidFill>
                  <a:srgbClr val="0000FF"/>
                </a:solidFill>
                <a:effectLst>
                  <a:innerShdw blurRad="69850" dist="43180" dir="5400000">
                    <a:srgbClr val="000000">
                      <a:alpha val="65000"/>
                    </a:srgbClr>
                  </a:innerShdw>
                </a:effectLst>
              </a:rPr>
              <a:t>Uniform</a:t>
            </a:r>
          </a:p>
        </p:txBody>
      </p:sp>
      <p:sp>
        <p:nvSpPr>
          <p:cNvPr id="6" name="Subtitle 5"/>
          <p:cNvSpPr>
            <a:spLocks noGrp="1"/>
          </p:cNvSpPr>
          <p:nvPr>
            <p:ph idx="1"/>
          </p:nvPr>
        </p:nvSpPr>
        <p:spPr>
          <a:xfrm>
            <a:off x="500034" y="1556792"/>
            <a:ext cx="8229600" cy="4896544"/>
          </a:xfrm>
          <a:solidFill>
            <a:schemeClr val="accent3">
              <a:lumMod val="60000"/>
              <a:lumOff val="40000"/>
            </a:schemeClr>
          </a:solidFill>
          <a:ln w="73025">
            <a:solidFill>
              <a:schemeClr val="tx1"/>
            </a:solidFill>
            <a:prstDash val="dash"/>
          </a:ln>
        </p:spPr>
        <p:txBody>
          <a:bodyPr>
            <a:noAutofit/>
          </a:bodyPr>
          <a:lstStyle/>
          <a:p>
            <a:r>
              <a:rPr lang="en-GB" sz="2800" b="1" dirty="0">
                <a:ln w="1905">
                  <a:noFill/>
                </a:ln>
                <a:effectLst>
                  <a:innerShdw blurRad="69850" dist="43180" dir="5400000">
                    <a:srgbClr val="000000">
                      <a:alpha val="65000"/>
                    </a:srgbClr>
                  </a:innerShdw>
                </a:effectLst>
              </a:rPr>
              <a:t>Correct school uniform should be worn at all times.</a:t>
            </a:r>
          </a:p>
          <a:p>
            <a:r>
              <a:rPr lang="en-GB" sz="2800" b="1" dirty="0">
                <a:ln w="1905">
                  <a:noFill/>
                </a:ln>
                <a:effectLst>
                  <a:innerShdw blurRad="69850" dist="43180" dir="5400000">
                    <a:srgbClr val="000000">
                      <a:alpha val="65000"/>
                    </a:srgbClr>
                  </a:innerShdw>
                </a:effectLst>
              </a:rPr>
              <a:t>Black school shoes should be worn rather than trainers unless on a PE day.</a:t>
            </a:r>
          </a:p>
          <a:p>
            <a:r>
              <a:rPr lang="en-GB" sz="2800" b="1" dirty="0">
                <a:ln w="1905">
                  <a:noFill/>
                </a:ln>
                <a:effectLst>
                  <a:innerShdw blurRad="69850" dist="43180" dir="5400000">
                    <a:srgbClr val="000000">
                      <a:alpha val="65000"/>
                    </a:srgbClr>
                  </a:innerShdw>
                </a:effectLst>
              </a:rPr>
              <a:t>Uniform should be labelled clearly.</a:t>
            </a:r>
          </a:p>
          <a:p>
            <a:r>
              <a:rPr lang="en-GB" sz="2800" b="1" dirty="0">
                <a:ln w="1905">
                  <a:noFill/>
                </a:ln>
                <a:effectLst>
                  <a:innerShdw blurRad="69850" dist="43180" dir="5400000">
                    <a:srgbClr val="000000">
                      <a:alpha val="65000"/>
                    </a:srgbClr>
                  </a:innerShdw>
                </a:effectLst>
              </a:rPr>
              <a:t>Jewellery is not allowed in school.  </a:t>
            </a:r>
          </a:p>
          <a:p>
            <a:r>
              <a:rPr lang="en-GB" sz="2800" b="1" dirty="0">
                <a:ln w="1905">
                  <a:noFill/>
                </a:ln>
                <a:effectLst>
                  <a:innerShdw blurRad="69850" dist="43180" dir="5400000">
                    <a:srgbClr val="000000">
                      <a:alpha val="65000"/>
                    </a:srgbClr>
                  </a:innerShdw>
                </a:effectLst>
              </a:rPr>
              <a:t>Make-up, including nail varnish, is not allowed in school.</a:t>
            </a:r>
          </a:p>
          <a:p>
            <a:r>
              <a:rPr lang="en-GB" sz="2800" b="1" dirty="0">
                <a:ln w="1905">
                  <a:noFill/>
                </a:ln>
                <a:effectLst>
                  <a:innerShdw blurRad="69850" dist="43180" dir="5400000">
                    <a:srgbClr val="000000">
                      <a:alpha val="65000"/>
                    </a:srgbClr>
                  </a:innerShdw>
                </a:effectLst>
              </a:rPr>
              <a:t>Children are encouraged to bring in a water bottle to have during lessons but this MUST contain water and not juice. </a:t>
            </a:r>
            <a:endParaRPr lang="en-GB" sz="4800" b="1" dirty="0">
              <a:ln w="1905">
                <a:noFill/>
              </a:ln>
              <a:effectLst>
                <a:innerShdw blurRad="69850" dist="43180" dir="5400000">
                  <a:srgbClr val="000000">
                    <a:alpha val="65000"/>
                  </a:srgbClr>
                </a:innerShdw>
              </a:effectLst>
            </a:endParaRPr>
          </a:p>
        </p:txBody>
      </p:sp>
      <p:pic>
        <p:nvPicPr>
          <p:cNvPr id="2050" name="Picture 2" descr="Gold Polo - Embroidered with Our Lady &amp; St Anne's Logo">
            <a:extLst>
              <a:ext uri="{FF2B5EF4-FFF2-40B4-BE49-F238E27FC236}">
                <a16:creationId xmlns:a16="http://schemas.microsoft.com/office/drawing/2014/main" id="{D151A44D-AFBC-4DE1-A102-EFBA30CA14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610834"/>
            <a:ext cx="1127334" cy="1394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9486" y="214290"/>
            <a:ext cx="3645027" cy="1122222"/>
          </a:xfrm>
          <a:solidFill>
            <a:schemeClr val="accent3">
              <a:lumMod val="60000"/>
              <a:lumOff val="40000"/>
            </a:schemeClr>
          </a:solidFill>
          <a:ln w="73025">
            <a:solidFill>
              <a:schemeClr val="tx1"/>
            </a:solidFill>
            <a:prstDash val="dash"/>
          </a:ln>
        </p:spPr>
        <p:txBody>
          <a:bodyPr>
            <a:normAutofit/>
          </a:bodyPr>
          <a:lstStyle/>
          <a:p>
            <a:pPr algn="ctr"/>
            <a:r>
              <a:rPr lang="en-GB" sz="7200" b="1" dirty="0">
                <a:ln w="1905">
                  <a:solidFill>
                    <a:srgbClr val="FFFF00"/>
                  </a:solidFill>
                </a:ln>
                <a:solidFill>
                  <a:srgbClr val="0000FF"/>
                </a:solidFill>
                <a:effectLst>
                  <a:innerShdw blurRad="69850" dist="43180" dir="5400000">
                    <a:srgbClr val="000000">
                      <a:alpha val="65000"/>
                    </a:srgbClr>
                  </a:innerShdw>
                </a:effectLst>
              </a:rPr>
              <a:t>PE Kit</a:t>
            </a:r>
          </a:p>
        </p:txBody>
      </p:sp>
      <p:sp>
        <p:nvSpPr>
          <p:cNvPr id="6" name="Subtitle 5"/>
          <p:cNvSpPr>
            <a:spLocks noGrp="1"/>
          </p:cNvSpPr>
          <p:nvPr>
            <p:ph idx="1"/>
          </p:nvPr>
        </p:nvSpPr>
        <p:spPr>
          <a:xfrm>
            <a:off x="457200" y="1600200"/>
            <a:ext cx="8229600" cy="5043510"/>
          </a:xfrm>
          <a:solidFill>
            <a:schemeClr val="accent3">
              <a:lumMod val="60000"/>
              <a:lumOff val="40000"/>
            </a:schemeClr>
          </a:solidFill>
          <a:ln w="73025">
            <a:solidFill>
              <a:schemeClr val="tx1"/>
            </a:solidFill>
            <a:prstDash val="dash"/>
          </a:ln>
        </p:spPr>
        <p:txBody>
          <a:bodyPr>
            <a:noAutofit/>
          </a:bodyPr>
          <a:lstStyle/>
          <a:p>
            <a:endParaRPr lang="en-GB" b="1" dirty="0">
              <a:ln w="1905">
                <a:noFill/>
              </a:ln>
              <a:effectLst>
                <a:innerShdw blurRad="69850" dist="43180" dir="5400000">
                  <a:srgbClr val="000000">
                    <a:alpha val="65000"/>
                  </a:srgbClr>
                </a:innerShdw>
              </a:effectLst>
            </a:endParaRPr>
          </a:p>
          <a:p>
            <a:r>
              <a:rPr lang="en-GB" b="1" dirty="0">
                <a:ln w="1905">
                  <a:noFill/>
                </a:ln>
                <a:effectLst>
                  <a:innerShdw blurRad="69850" dist="43180" dir="5400000">
                    <a:srgbClr val="000000">
                      <a:alpha val="65000"/>
                    </a:srgbClr>
                  </a:innerShdw>
                </a:effectLst>
              </a:rPr>
              <a:t>Children should arrive in their PE kits on their designated day and do not need to bring a change of clothes. They may wear black or navy jogging bottoms as it is getting colder. Trainers are acceptable footwear.</a:t>
            </a:r>
          </a:p>
          <a:p>
            <a:pPr marL="0" indent="0">
              <a:buNone/>
            </a:pPr>
            <a:r>
              <a:rPr lang="en-GB" b="1" dirty="0">
                <a:ln w="1905">
                  <a:noFill/>
                </a:ln>
                <a:effectLst>
                  <a:innerShdw blurRad="69850" dist="43180" dir="5400000">
                    <a:srgbClr val="000000">
                      <a:alpha val="65000"/>
                    </a:srgbClr>
                  </a:innerShdw>
                </a:effectLst>
              </a:rPr>
              <a:t> Year 3 have P.E. on Thursday.</a:t>
            </a:r>
          </a:p>
          <a:p>
            <a:pPr marL="0" indent="0">
              <a:buNone/>
            </a:pPr>
            <a:endParaRPr lang="en-GB" b="1" dirty="0">
              <a:ln w="1905">
                <a:noFill/>
              </a:ln>
              <a:effectLst>
                <a:innerShdw blurRad="69850" dist="43180" dir="5400000">
                  <a:srgbClr val="000000">
                    <a:alpha val="65000"/>
                  </a:srgbClr>
                </a:innerShdw>
              </a:effectLst>
            </a:endParaRPr>
          </a:p>
          <a:p>
            <a:pPr marL="0" indent="0">
              <a:buNone/>
            </a:pPr>
            <a:r>
              <a:rPr lang="en-GB" b="1" dirty="0">
                <a:ln w="1905">
                  <a:noFill/>
                </a:ln>
                <a:effectLst>
                  <a:innerShdw blurRad="69850" dist="43180" dir="5400000">
                    <a:srgbClr val="000000">
                      <a:alpha val="65000"/>
                    </a:srgbClr>
                  </a:innerShdw>
                </a:effectLst>
              </a:rPr>
              <a:t>This term Year 3 are concentrating on basketball.</a:t>
            </a:r>
          </a:p>
          <a:p>
            <a:pPr marL="0" indent="0">
              <a:buNone/>
            </a:pPr>
            <a:endParaRPr lang="en-GB" b="1" dirty="0">
              <a:ln w="1905">
                <a:noFill/>
              </a:ln>
              <a:effectLst>
                <a:innerShdw blurRad="69850" dist="43180" dir="5400000">
                  <a:srgbClr val="000000">
                    <a:alpha val="65000"/>
                  </a:srgbClr>
                </a:innerShdw>
              </a:effectLst>
            </a:endParaRPr>
          </a:p>
        </p:txBody>
      </p:sp>
      <p:pic>
        <p:nvPicPr>
          <p:cNvPr id="3" name="Picture 2">
            <a:extLst>
              <a:ext uri="{FF2B5EF4-FFF2-40B4-BE49-F238E27FC236}">
                <a16:creationId xmlns:a16="http://schemas.microsoft.com/office/drawing/2014/main" id="{215C3C5F-4E1F-4980-A7C6-FF96EF0011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42013" y="3212976"/>
            <a:ext cx="1905000" cy="2381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60D2-E074-49BF-A51C-41E46B9B23A4}"/>
              </a:ext>
            </a:extLst>
          </p:cNvPr>
          <p:cNvSpPr>
            <a:spLocks noGrp="1"/>
          </p:cNvSpPr>
          <p:nvPr>
            <p:ph type="title"/>
          </p:nvPr>
        </p:nvSpPr>
        <p:spPr>
          <a:xfrm>
            <a:off x="859592" y="267388"/>
            <a:ext cx="7290054" cy="1224176"/>
          </a:xfrm>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chemeClr val="tx1"/>
            </a:solidFill>
            <a:prstDash val="dash"/>
          </a:ln>
        </p:spPr>
        <p:txBody>
          <a:bodyPr>
            <a:normAutofit/>
          </a:bodyPr>
          <a:lstStyle/>
          <a:p>
            <a:pPr algn="ctr"/>
            <a:r>
              <a:rPr lang="en-GB" sz="7200" b="1" dirty="0">
                <a:ln w="1905">
                  <a:solidFill>
                    <a:srgbClr val="FFFF00"/>
                  </a:solidFill>
                </a:ln>
                <a:solidFill>
                  <a:srgbClr val="0000FF"/>
                </a:solidFill>
                <a:effectLst>
                  <a:innerShdw blurRad="69850" dist="43180" dir="5400000">
                    <a:srgbClr val="000000">
                      <a:alpha val="65000"/>
                    </a:srgbClr>
                  </a:innerShdw>
                </a:effectLst>
              </a:rPr>
              <a:t>Homework</a:t>
            </a:r>
            <a:endParaRPr lang="en-GB" sz="7200" dirty="0"/>
          </a:p>
        </p:txBody>
      </p:sp>
      <p:sp>
        <p:nvSpPr>
          <p:cNvPr id="3" name="Content Placeholder 2">
            <a:extLst>
              <a:ext uri="{FF2B5EF4-FFF2-40B4-BE49-F238E27FC236}">
                <a16:creationId xmlns:a16="http://schemas.microsoft.com/office/drawing/2014/main" id="{16B0E5C1-AD81-4490-802A-0F654815677F}"/>
              </a:ext>
            </a:extLst>
          </p:cNvPr>
          <p:cNvSpPr>
            <a:spLocks noGrp="1"/>
          </p:cNvSpPr>
          <p:nvPr>
            <p:ph idx="1"/>
          </p:nvPr>
        </p:nvSpPr>
        <p:spPr>
          <a:xfrm>
            <a:off x="812700" y="1772817"/>
            <a:ext cx="7518599" cy="4817796"/>
          </a:xfrm>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chemeClr val="tx1"/>
            </a:solidFill>
            <a:prstDash val="dash"/>
          </a:ln>
        </p:spPr>
        <p:txBody>
          <a:bodyPr>
            <a:normAutofit fontScale="40000" lnSpcReduction="20000"/>
          </a:bodyPr>
          <a:lstStyle/>
          <a:p>
            <a:endParaRPr lang="en-GB" sz="4500" dirty="0"/>
          </a:p>
          <a:p>
            <a:r>
              <a:rPr lang="en-GB" sz="4500" dirty="0"/>
              <a:t>Homework will be set on Friday. It will comprise of a piece of work on </a:t>
            </a:r>
            <a:r>
              <a:rPr lang="en-GB" sz="4500" dirty="0" err="1"/>
              <a:t>Mymaths</a:t>
            </a:r>
            <a:r>
              <a:rPr lang="en-GB" sz="4500" dirty="0"/>
              <a:t> and some work set on Reading Eggs. </a:t>
            </a:r>
          </a:p>
          <a:p>
            <a:r>
              <a:rPr lang="en-GB" sz="4500" dirty="0"/>
              <a:t>Both of these need to be completed by the following Tuesday. </a:t>
            </a:r>
          </a:p>
          <a:p>
            <a:endParaRPr lang="en-GB" sz="4500" dirty="0"/>
          </a:p>
          <a:p>
            <a:endParaRPr lang="en-GB" dirty="0"/>
          </a:p>
          <a:p>
            <a:endParaRPr lang="en-GB" dirty="0"/>
          </a:p>
          <a:p>
            <a:endParaRPr lang="en-GB" dirty="0"/>
          </a:p>
          <a:p>
            <a:endParaRPr lang="en-GB" dirty="0"/>
          </a:p>
          <a:p>
            <a:endParaRPr lang="en-GB" dirty="0"/>
          </a:p>
          <a:p>
            <a:r>
              <a:rPr lang="en-GB" dirty="0"/>
              <a:t>  </a:t>
            </a:r>
          </a:p>
          <a:p>
            <a:endParaRPr lang="en-GB" dirty="0"/>
          </a:p>
          <a:p>
            <a:r>
              <a:rPr lang="en-GB" dirty="0"/>
              <a:t>                     </a:t>
            </a:r>
          </a:p>
          <a:p>
            <a:r>
              <a:rPr lang="en-GB" sz="3400" dirty="0"/>
              <a:t>                   </a:t>
            </a:r>
            <a:r>
              <a:rPr lang="en-GB" sz="4500" dirty="0"/>
              <a:t>In addition to this spellings will be set once a week. </a:t>
            </a:r>
          </a:p>
          <a:p>
            <a:r>
              <a:rPr lang="en-GB" sz="4500" dirty="0"/>
              <a:t>              These may be found on the Year 3 parent hub on Thursday afternoon.</a:t>
            </a:r>
          </a:p>
          <a:p>
            <a:r>
              <a:rPr lang="en-GB" sz="4500" dirty="0"/>
              <a:t>              They need to be practised and learnt for the following week’s test</a:t>
            </a:r>
            <a:r>
              <a:rPr lang="en-GB" sz="3400" dirty="0"/>
              <a:t>.</a:t>
            </a:r>
          </a:p>
        </p:txBody>
      </p:sp>
      <p:pic>
        <p:nvPicPr>
          <p:cNvPr id="25" name="Picture 24">
            <a:extLst>
              <a:ext uri="{FF2B5EF4-FFF2-40B4-BE49-F238E27FC236}">
                <a16:creationId xmlns:a16="http://schemas.microsoft.com/office/drawing/2014/main" id="{972907DD-C912-46C2-899E-E26678493E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1259632" y="3645024"/>
            <a:ext cx="1454647" cy="1454647"/>
          </a:xfrm>
          <a:prstGeom prst="rect">
            <a:avLst/>
          </a:prstGeom>
        </p:spPr>
      </p:pic>
      <p:pic>
        <p:nvPicPr>
          <p:cNvPr id="22" name="Picture 21">
            <a:extLst>
              <a:ext uri="{FF2B5EF4-FFF2-40B4-BE49-F238E27FC236}">
                <a16:creationId xmlns:a16="http://schemas.microsoft.com/office/drawing/2014/main" id="{065CEBCB-4289-4375-9880-F2C18B85C5F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57358" y="2996952"/>
            <a:ext cx="2592288" cy="1941789"/>
          </a:xfrm>
          <a:prstGeom prst="rect">
            <a:avLst/>
          </a:prstGeom>
        </p:spPr>
      </p:pic>
      <p:sp>
        <p:nvSpPr>
          <p:cNvPr id="26" name="TextBox 25">
            <a:extLst>
              <a:ext uri="{FF2B5EF4-FFF2-40B4-BE49-F238E27FC236}">
                <a16:creationId xmlns:a16="http://schemas.microsoft.com/office/drawing/2014/main" id="{F78782EC-C478-4A70-8EB6-4D744BA7D200}"/>
              </a:ext>
            </a:extLst>
          </p:cNvPr>
          <p:cNvSpPr txBox="1"/>
          <p:nvPr/>
        </p:nvSpPr>
        <p:spPr>
          <a:xfrm flipH="1">
            <a:off x="188778" y="6590612"/>
            <a:ext cx="45719" cy="6463308"/>
          </a:xfrm>
          <a:prstGeom prst="rect">
            <a:avLst/>
          </a:prstGeom>
          <a:noFill/>
        </p:spPr>
        <p:txBody>
          <a:bodyPr wrap="square" rtlCol="0">
            <a:spAutoFit/>
          </a:bodyPr>
          <a:lstStyle/>
          <a:p>
            <a:r>
              <a:rPr lang="en-GB" sz="900">
                <a:hlinkClick r:id="rId3" tooltip="http://ayeimtellingya.blogspot.com/2012/10/na-2-revising-alphabet.html"/>
              </a:rPr>
              <a:t>This Photo</a:t>
            </a:r>
            <a:r>
              <a:rPr lang="en-GB" sz="900"/>
              <a:t> by Unknown Author is licensed under </a:t>
            </a:r>
            <a:r>
              <a:rPr lang="en-GB" sz="900">
                <a:hlinkClick r:id="rId6" tooltip="https://creativecommons.org/licenses/by-nc/3.0/"/>
              </a:rPr>
              <a:t>CC BY-NC</a:t>
            </a:r>
            <a:endParaRPr lang="en-GB" sz="900"/>
          </a:p>
        </p:txBody>
      </p:sp>
    </p:spTree>
    <p:extLst>
      <p:ext uri="{BB962C8B-B14F-4D97-AF65-F5344CB8AC3E}">
        <p14:creationId xmlns:p14="http://schemas.microsoft.com/office/powerpoint/2010/main" val="4000091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3109</TotalTime>
  <Words>1376</Words>
  <Application>Microsoft Office PowerPoint</Application>
  <PresentationFormat>On-screen Show (4:3)</PresentationFormat>
  <Paragraphs>279</Paragraphs>
  <Slides>17</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Comic Sans MS</vt:lpstr>
      <vt:lpstr>Gill Sans MT</vt:lpstr>
      <vt:lpstr>SassoonPrimaryInfant</vt:lpstr>
      <vt:lpstr>Tahoma</vt:lpstr>
      <vt:lpstr>Times New Roman</vt:lpstr>
      <vt:lpstr>Tw Cen MT</vt:lpstr>
      <vt:lpstr>Tw Cen MT Condensed</vt:lpstr>
      <vt:lpstr>Wingdings</vt:lpstr>
      <vt:lpstr>Wingdings 3</vt:lpstr>
      <vt:lpstr>Integral</vt:lpstr>
      <vt:lpstr>Year 3</vt:lpstr>
      <vt:lpstr>PowerPoint Presentation</vt:lpstr>
      <vt:lpstr>PowerPoint Presentation</vt:lpstr>
      <vt:lpstr>Class Staff</vt:lpstr>
      <vt:lpstr>Information</vt:lpstr>
      <vt:lpstr>Parent Hub</vt:lpstr>
      <vt:lpstr>Uniform</vt:lpstr>
      <vt:lpstr>PE Kit</vt:lpstr>
      <vt:lpstr>Homework</vt:lpstr>
      <vt:lpstr>Curriculum Map 2020-2021</vt:lpstr>
      <vt:lpstr>PowerPoint Presentation</vt:lpstr>
      <vt:lpstr>Mathematics</vt:lpstr>
      <vt:lpstr>Topics</vt:lpstr>
      <vt:lpstr>Topics</vt:lpstr>
      <vt:lpstr>Reading</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and 4</dc:title>
  <dc:creator>Staff</dc:creator>
  <cp:lastModifiedBy>Michael O'Brien</cp:lastModifiedBy>
  <cp:revision>88</cp:revision>
  <dcterms:created xsi:type="dcterms:W3CDTF">2014-09-05T16:48:26Z</dcterms:created>
  <dcterms:modified xsi:type="dcterms:W3CDTF">2020-10-02T12:45:55Z</dcterms:modified>
</cp:coreProperties>
</file>