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handoutMasterIdLst>
    <p:handoutMasterId r:id="rId16"/>
  </p:handoutMasterIdLst>
  <p:sldIdLst>
    <p:sldId id="279" r:id="rId3"/>
    <p:sldId id="257" r:id="rId4"/>
    <p:sldId id="287" r:id="rId5"/>
    <p:sldId id="258" r:id="rId6"/>
    <p:sldId id="259" r:id="rId7"/>
    <p:sldId id="260" r:id="rId8"/>
    <p:sldId id="286" r:id="rId9"/>
    <p:sldId id="285" r:id="rId10"/>
    <p:sldId id="282" r:id="rId11"/>
    <p:sldId id="261" r:id="rId12"/>
    <p:sldId id="262" r:id="rId13"/>
    <p:sldId id="288"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0000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746" autoAdjust="0"/>
  </p:normalViewPr>
  <p:slideViewPr>
    <p:cSldViewPr>
      <p:cViewPr varScale="1">
        <p:scale>
          <a:sx n="68" d="100"/>
          <a:sy n="68" d="100"/>
        </p:scale>
        <p:origin x="1440" y="96"/>
      </p:cViewPr>
      <p:guideLst>
        <p:guide orient="horz" pos="2160"/>
        <p:guide pos="2880"/>
      </p:guideLst>
    </p:cSldViewPr>
  </p:slideViewPr>
  <p:outlineViewPr>
    <p:cViewPr>
      <p:scale>
        <a:sx n="33" d="100"/>
        <a:sy n="33" d="100"/>
      </p:scale>
      <p:origin x="0" y="454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61C12C8-A4F2-4C74-B4A6-BDF2CDCC820B}" type="datetimeFigureOut">
              <a:rPr lang="en-US" smtClean="0"/>
              <a:pPr/>
              <a:t>10/2/2020</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E18EFAD-DD97-48C4-A198-514158FE9515}" type="slidenum">
              <a:rPr lang="en-GB" smtClean="0"/>
              <a:pPr/>
              <a:t>‹#›</a:t>
            </a:fld>
            <a:endParaRPr lang="en-GB"/>
          </a:p>
        </p:txBody>
      </p:sp>
    </p:spTree>
    <p:extLst>
      <p:ext uri="{BB962C8B-B14F-4D97-AF65-F5344CB8AC3E}">
        <p14:creationId xmlns:p14="http://schemas.microsoft.com/office/powerpoint/2010/main" val="3616094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B33D31F-5C6A-4E27-9A87-9708DF500884}" type="datetimeFigureOut">
              <a:rPr lang="en-US" smtClean="0"/>
              <a:pPr/>
              <a:t>10/2/2020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AF756E5-6A98-4050-8B4D-A84FE607A510}" type="slidenum">
              <a:rPr lang="en-GB" smtClean="0"/>
              <a:pPr/>
              <a:t>‹#›</a:t>
            </a:fld>
            <a:endParaRPr lang="en-GB"/>
          </a:p>
        </p:txBody>
      </p:sp>
    </p:spTree>
    <p:extLst>
      <p:ext uri="{BB962C8B-B14F-4D97-AF65-F5344CB8AC3E}">
        <p14:creationId xmlns:p14="http://schemas.microsoft.com/office/powerpoint/2010/main" val="380571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CS</a:t>
            </a:r>
          </a:p>
        </p:txBody>
      </p:sp>
      <p:sp>
        <p:nvSpPr>
          <p:cNvPr id="4" name="Slide Number Placeholder 3"/>
          <p:cNvSpPr>
            <a:spLocks noGrp="1"/>
          </p:cNvSpPr>
          <p:nvPr>
            <p:ph type="sldNum" sz="quarter" idx="10"/>
          </p:nvPr>
        </p:nvSpPr>
        <p:spPr/>
        <p:txBody>
          <a:bodyPr/>
          <a:lstStyle/>
          <a:p>
            <a:fld id="{3AF756E5-6A98-4050-8B4D-A84FE607A510}" type="slidenum">
              <a:rPr lang="en-GB" smtClean="0"/>
              <a:pPr/>
              <a:t>2</a:t>
            </a:fld>
            <a:endParaRPr lang="en-GB"/>
          </a:p>
        </p:txBody>
      </p:sp>
    </p:spTree>
    <p:extLst>
      <p:ext uri="{BB962C8B-B14F-4D97-AF65-F5344CB8AC3E}">
        <p14:creationId xmlns:p14="http://schemas.microsoft.com/office/powerpoint/2010/main" val="1079324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LM</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11</a:t>
            </a:fld>
            <a:endParaRPr lang="en-GB"/>
          </a:p>
        </p:txBody>
      </p:sp>
    </p:spTree>
    <p:extLst>
      <p:ext uri="{BB962C8B-B14F-4D97-AF65-F5344CB8AC3E}">
        <p14:creationId xmlns:p14="http://schemas.microsoft.com/office/powerpoint/2010/main" val="967346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3</a:t>
            </a:fld>
            <a:endParaRPr lang="en-GB"/>
          </a:p>
        </p:txBody>
      </p:sp>
    </p:spTree>
    <p:extLst>
      <p:ext uri="{BB962C8B-B14F-4D97-AF65-F5344CB8AC3E}">
        <p14:creationId xmlns:p14="http://schemas.microsoft.com/office/powerpoint/2010/main" val="1405594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ML and LW</a:t>
            </a:r>
          </a:p>
        </p:txBody>
      </p:sp>
      <p:sp>
        <p:nvSpPr>
          <p:cNvPr id="4" name="Slide Number Placeholder 3"/>
          <p:cNvSpPr>
            <a:spLocks noGrp="1"/>
          </p:cNvSpPr>
          <p:nvPr>
            <p:ph type="sldNum" sz="quarter" idx="10"/>
          </p:nvPr>
        </p:nvSpPr>
        <p:spPr/>
        <p:txBody>
          <a:bodyPr/>
          <a:lstStyle/>
          <a:p>
            <a:fld id="{3AF756E5-6A98-4050-8B4D-A84FE607A510}" type="slidenum">
              <a:rPr lang="en-GB" smtClean="0"/>
              <a:pPr/>
              <a:t>4</a:t>
            </a:fld>
            <a:endParaRPr lang="en-GB"/>
          </a:p>
        </p:txBody>
      </p:sp>
    </p:spTree>
    <p:extLst>
      <p:ext uri="{BB962C8B-B14F-4D97-AF65-F5344CB8AC3E}">
        <p14:creationId xmlns:p14="http://schemas.microsoft.com/office/powerpoint/2010/main" val="127367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CS</a:t>
            </a:r>
          </a:p>
        </p:txBody>
      </p:sp>
      <p:sp>
        <p:nvSpPr>
          <p:cNvPr id="4" name="Slide Number Placeholder 3"/>
          <p:cNvSpPr>
            <a:spLocks noGrp="1"/>
          </p:cNvSpPr>
          <p:nvPr>
            <p:ph type="sldNum" sz="quarter" idx="10"/>
          </p:nvPr>
        </p:nvSpPr>
        <p:spPr/>
        <p:txBody>
          <a:bodyPr/>
          <a:lstStyle/>
          <a:p>
            <a:fld id="{3AF756E5-6A98-4050-8B4D-A84FE607A510}" type="slidenum">
              <a:rPr lang="en-GB" smtClean="0"/>
              <a:pPr/>
              <a:t>5</a:t>
            </a:fld>
            <a:endParaRPr lang="en-GB"/>
          </a:p>
        </p:txBody>
      </p:sp>
    </p:spTree>
    <p:extLst>
      <p:ext uri="{BB962C8B-B14F-4D97-AF65-F5344CB8AC3E}">
        <p14:creationId xmlns:p14="http://schemas.microsoft.com/office/powerpoint/2010/main" val="1535913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6</a:t>
            </a:fld>
            <a:endParaRPr lang="en-GB"/>
          </a:p>
        </p:txBody>
      </p:sp>
    </p:spTree>
    <p:extLst>
      <p:ext uri="{BB962C8B-B14F-4D97-AF65-F5344CB8AC3E}">
        <p14:creationId xmlns:p14="http://schemas.microsoft.com/office/powerpoint/2010/main" val="2171671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7</a:t>
            </a:fld>
            <a:endParaRPr lang="en-GB"/>
          </a:p>
        </p:txBody>
      </p:sp>
    </p:spTree>
    <p:extLst>
      <p:ext uri="{BB962C8B-B14F-4D97-AF65-F5344CB8AC3E}">
        <p14:creationId xmlns:p14="http://schemas.microsoft.com/office/powerpoint/2010/main" val="1055433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8</a:t>
            </a:fld>
            <a:endParaRPr lang="en-GB"/>
          </a:p>
        </p:txBody>
      </p:sp>
    </p:spTree>
    <p:extLst>
      <p:ext uri="{BB962C8B-B14F-4D97-AF65-F5344CB8AC3E}">
        <p14:creationId xmlns:p14="http://schemas.microsoft.com/office/powerpoint/2010/main" val="196184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LW</a:t>
            </a:r>
          </a:p>
        </p:txBody>
      </p:sp>
      <p:sp>
        <p:nvSpPr>
          <p:cNvPr id="4" name="Slide Number Placeholder 3"/>
          <p:cNvSpPr>
            <a:spLocks noGrp="1"/>
          </p:cNvSpPr>
          <p:nvPr>
            <p:ph type="sldNum" sz="quarter" idx="10"/>
          </p:nvPr>
        </p:nvSpPr>
        <p:spPr/>
        <p:txBody>
          <a:bodyPr/>
          <a:lstStyle/>
          <a:p>
            <a:fld id="{3AF756E5-6A98-4050-8B4D-A84FE607A510}" type="slidenum">
              <a:rPr lang="en-GB" smtClean="0"/>
              <a:pPr/>
              <a:t>9</a:t>
            </a:fld>
            <a:endParaRPr lang="en-GB"/>
          </a:p>
        </p:txBody>
      </p:sp>
    </p:spTree>
    <p:extLst>
      <p:ext uri="{BB962C8B-B14F-4D97-AF65-F5344CB8AC3E}">
        <p14:creationId xmlns:p14="http://schemas.microsoft.com/office/powerpoint/2010/main" val="823200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CS</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10</a:t>
            </a:fld>
            <a:endParaRPr lang="en-GB"/>
          </a:p>
        </p:txBody>
      </p:sp>
    </p:spTree>
    <p:extLst>
      <p:ext uri="{BB962C8B-B14F-4D97-AF65-F5344CB8AC3E}">
        <p14:creationId xmlns:p14="http://schemas.microsoft.com/office/powerpoint/2010/main" val="756042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8" name="Footer Placeholder 7"/>
          <p:cNvSpPr>
            <a:spLocks noGrp="1"/>
          </p:cNvSpPr>
          <p:nvPr>
            <p:ph type="ftr" sz="quarter" idx="11"/>
          </p:nvPr>
        </p:nvSpPr>
        <p:spPr/>
        <p:txBody>
          <a:bodyPr/>
          <a:lstStyle/>
          <a:p>
            <a:endParaRPr lang="en-GB">
              <a:solidFill>
                <a:prstClr val="white">
                  <a:tint val="75000"/>
                </a:prstClr>
              </a:solidFill>
            </a:endParaRPr>
          </a:p>
        </p:txBody>
      </p:sp>
      <p:sp>
        <p:nvSpPr>
          <p:cNvPr id="9" name="Slide Number Placeholder 8"/>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4" name="Footer Placeholder 3"/>
          <p:cNvSpPr>
            <a:spLocks noGrp="1"/>
          </p:cNvSpPr>
          <p:nvPr>
            <p:ph type="ftr" sz="quarter" idx="11"/>
          </p:nvPr>
        </p:nvSpPr>
        <p:spPr/>
        <p:txBody>
          <a:bodyPr/>
          <a:lstStyle/>
          <a:p>
            <a:endParaRPr lang="en-GB">
              <a:solidFill>
                <a:prstClr val="white">
                  <a:tint val="75000"/>
                </a:prstClr>
              </a:solidFill>
            </a:endParaRPr>
          </a:p>
        </p:txBody>
      </p:sp>
      <p:sp>
        <p:nvSpPr>
          <p:cNvPr id="5" name="Slide Number Placeholder 4"/>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3" name="Footer Placeholder 2"/>
          <p:cNvSpPr>
            <a:spLocks noGrp="1"/>
          </p:cNvSpPr>
          <p:nvPr>
            <p:ph type="ftr" sz="quarter" idx="11"/>
          </p:nvPr>
        </p:nvSpPr>
        <p:spPr/>
        <p:txBody>
          <a:bodyPr/>
          <a:lstStyle/>
          <a:p>
            <a:endParaRPr lang="en-GB">
              <a:solidFill>
                <a:prstClr val="white">
                  <a:tint val="75000"/>
                </a:prstClr>
              </a:solidFill>
            </a:endParaRPr>
          </a:p>
        </p:txBody>
      </p:sp>
      <p:sp>
        <p:nvSpPr>
          <p:cNvPr id="4" name="Slide Number Placeholder 3"/>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2242C8C-6B76-4432-BC05-E229A839EAA6}" type="datetimeFigureOut">
              <a:rPr lang="en-US" smtClean="0"/>
              <a:pPr/>
              <a:t>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2242C8C-6B76-4432-BC05-E229A839EAA6}" type="datetimeFigureOut">
              <a:rPr lang="en-US" smtClean="0"/>
              <a:pPr/>
              <a:t>10/2/2020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2242C8C-6B76-4432-BC05-E229A839EAA6}" type="datetimeFigureOut">
              <a:rPr lang="en-US" smtClean="0"/>
              <a:pPr/>
              <a:t>10/2/2020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42C8C-6B76-4432-BC05-E229A839EAA6}" type="datetimeFigureOut">
              <a:rPr lang="en-US" smtClean="0"/>
              <a:pPr/>
              <a:t>10/2/2020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pPr/>
              <a:t>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pPr/>
              <a:t>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42C8C-6B76-4432-BC05-E229A839EAA6}" type="datetimeFigureOut">
              <a:rPr lang="en-US" smtClean="0"/>
              <a:pPr/>
              <a:t>10/2/2020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B51D4-E7C3-4D0E-ACFD-8F5CE48FADD5}"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hyperlink" Target="https://www.musicpartnershipnorth.co.uk/yumu"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yr4@olsa.org.uk" TargetMode="External"/><Relationship Id="rId4" Type="http://schemas.openxmlformats.org/officeDocument/2006/relationships/hyperlink" Target="mailto:ourladyadmin@olsa.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5.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Software Best Design Patterns - withoutbugs.com">
            <a:extLst>
              <a:ext uri="{FF2B5EF4-FFF2-40B4-BE49-F238E27FC236}">
                <a16:creationId xmlns:a16="http://schemas.microsoft.com/office/drawing/2014/main" id="{BE4E7D13-BFD7-47C0-92A2-AA888883AD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idx="4294967295"/>
          </p:nvPr>
        </p:nvSpPr>
        <p:spPr>
          <a:xfrm>
            <a:off x="357158" y="282882"/>
            <a:ext cx="6735122" cy="2074540"/>
          </a:xfrm>
          <a:solidFill>
            <a:srgbClr val="0000CC"/>
          </a:solidFill>
        </p:spPr>
        <p:txBody>
          <a:bodyPr>
            <a:noAutofit/>
          </a:bodyPr>
          <a:lstStyle/>
          <a:p>
            <a:r>
              <a:rPr lang="en-GB" sz="9600" b="1" dirty="0">
                <a:ln w="1905">
                  <a:solidFill>
                    <a:srgbClr val="FFFF00"/>
                  </a:solidFill>
                </a:ln>
                <a:solidFill>
                  <a:srgbClr val="FFFF00"/>
                </a:solidFill>
                <a:effectLst>
                  <a:innerShdw blurRad="69850" dist="43180" dir="5400000">
                    <a:srgbClr val="000000">
                      <a:alpha val="65000"/>
                    </a:srgbClr>
                  </a:innerShdw>
                </a:effectLst>
              </a:rPr>
              <a:t>Year 4 </a:t>
            </a:r>
            <a:br>
              <a:rPr lang="en-GB" sz="6000" b="1" dirty="0">
                <a:ln w="1905">
                  <a:solidFill>
                    <a:srgbClr val="FFFF00"/>
                  </a:solidFill>
                </a:ln>
                <a:solidFill>
                  <a:srgbClr val="FFFF00"/>
                </a:solidFill>
                <a:effectLst>
                  <a:innerShdw blurRad="69850" dist="43180" dir="5400000">
                    <a:srgbClr val="000000">
                      <a:alpha val="65000"/>
                    </a:srgbClr>
                  </a:innerShdw>
                </a:effectLst>
              </a:rPr>
            </a:br>
            <a:endParaRPr lang="en-GB" sz="6000" dirty="0"/>
          </a:p>
        </p:txBody>
      </p:sp>
      <p:sp>
        <p:nvSpPr>
          <p:cNvPr id="7" name="Title 1">
            <a:extLst>
              <a:ext uri="{FF2B5EF4-FFF2-40B4-BE49-F238E27FC236}">
                <a16:creationId xmlns:a16="http://schemas.microsoft.com/office/drawing/2014/main" id="{34A90DC4-C148-4313-ACBB-6BF73C7BF5EA}"/>
              </a:ext>
            </a:extLst>
          </p:cNvPr>
          <p:cNvSpPr txBox="1">
            <a:spLocks/>
          </p:cNvSpPr>
          <p:nvPr/>
        </p:nvSpPr>
        <p:spPr>
          <a:xfrm>
            <a:off x="357158" y="2537180"/>
            <a:ext cx="8593638" cy="4037937"/>
          </a:xfrm>
          <a:prstGeom prst="rect">
            <a:avLst/>
          </a:prstGeom>
          <a:solidFill>
            <a:srgbClr val="0000CC"/>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GB" sz="6000" b="1" dirty="0">
                <a:ln w="1905">
                  <a:solidFill>
                    <a:srgbClr val="FFFF00"/>
                  </a:solidFill>
                </a:ln>
                <a:solidFill>
                  <a:srgbClr val="FFFF00"/>
                </a:solidFill>
                <a:effectLst>
                  <a:innerShdw blurRad="69850" dist="43180" dir="5400000">
                    <a:srgbClr val="000000">
                      <a:alpha val="65000"/>
                    </a:srgbClr>
                  </a:innerShdw>
                </a:effectLst>
              </a:rPr>
            </a:br>
            <a:endParaRPr lang="en-GB" sz="6000" dirty="0"/>
          </a:p>
        </p:txBody>
      </p:sp>
      <p:pic>
        <p:nvPicPr>
          <p:cNvPr id="1028" name="Picture 4" descr="welcome-back-to-school-clipart1.jpg (517×235)"/>
          <p:cNvPicPr>
            <a:picLocks noChangeAspect="1" noChangeArrowheads="1"/>
          </p:cNvPicPr>
          <p:nvPr/>
        </p:nvPicPr>
        <p:blipFill>
          <a:blip r:embed="rId3" cstate="print"/>
          <a:srcRect/>
          <a:stretch>
            <a:fillRect/>
          </a:stretch>
        </p:blipFill>
        <p:spPr bwMode="auto">
          <a:xfrm>
            <a:off x="827584" y="2902150"/>
            <a:ext cx="7495768" cy="3407169"/>
          </a:xfrm>
          <a:prstGeom prst="rect">
            <a:avLst/>
          </a:prstGeom>
          <a:noFill/>
        </p:spPr>
      </p:pic>
      <p:pic>
        <p:nvPicPr>
          <p:cNvPr id="4" name="Picture 3">
            <a:extLst>
              <a:ext uri="{FF2B5EF4-FFF2-40B4-BE49-F238E27FC236}">
                <a16:creationId xmlns:a16="http://schemas.microsoft.com/office/drawing/2014/main" id="{A9CB0F8C-BC34-4153-B1CC-D2D7026D18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282882"/>
            <a:ext cx="2074540" cy="20745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7D98AEDC-0D40-4088-A228-552188DB19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solidFill>
            <a:schemeClr val="accent1">
              <a:lumMod val="75000"/>
            </a:schemeClr>
          </a:solidFill>
          <a:ln w="73025">
            <a:solidFill>
              <a:schemeClr val="tx1"/>
            </a:solidFill>
            <a:prstDash val="dash"/>
          </a:ln>
        </p:spPr>
        <p:txBody>
          <a:bodyPr>
            <a:normAutofit fontScale="90000"/>
          </a:bodyPr>
          <a:lstStyle/>
          <a:p>
            <a:r>
              <a:rPr lang="en-GB" sz="7200" b="1" dirty="0">
                <a:ln w="1905">
                  <a:solidFill>
                    <a:srgbClr val="FFFF00"/>
                  </a:solidFill>
                </a:ln>
                <a:solidFill>
                  <a:srgbClr val="FFFF00"/>
                </a:solidFill>
                <a:effectLst>
                  <a:innerShdw blurRad="69850" dist="43180" dir="5400000">
                    <a:srgbClr val="000000">
                      <a:alpha val="65000"/>
                    </a:srgbClr>
                  </a:innerShdw>
                </a:effectLst>
              </a:rPr>
              <a:t>PE Kit</a:t>
            </a:r>
          </a:p>
        </p:txBody>
      </p:sp>
      <p:sp>
        <p:nvSpPr>
          <p:cNvPr id="6" name="Subtitle 5"/>
          <p:cNvSpPr>
            <a:spLocks noGrp="1"/>
          </p:cNvSpPr>
          <p:nvPr>
            <p:ph idx="1"/>
          </p:nvPr>
        </p:nvSpPr>
        <p:spPr>
          <a:xfrm>
            <a:off x="457200" y="1600200"/>
            <a:ext cx="8229600" cy="5043510"/>
          </a:xfrm>
          <a:solidFill>
            <a:schemeClr val="accent1"/>
          </a:solidFill>
          <a:ln w="73025">
            <a:solidFill>
              <a:schemeClr val="tx1"/>
            </a:solidFill>
            <a:prstDash val="dash"/>
          </a:ln>
        </p:spPr>
        <p:txBody>
          <a:bodyPr>
            <a:noAutofit/>
          </a:bodyPr>
          <a:lstStyle/>
          <a:p>
            <a:r>
              <a:rPr lang="en-GB" sz="3600" b="1" dirty="0">
                <a:ln w="1905">
                  <a:solidFill>
                    <a:srgbClr val="FFFF00"/>
                  </a:solidFill>
                </a:ln>
                <a:effectLst>
                  <a:innerShdw blurRad="69850" dist="43180" dir="5400000">
                    <a:srgbClr val="000000">
                      <a:alpha val="65000"/>
                    </a:srgbClr>
                  </a:innerShdw>
                </a:effectLst>
              </a:rPr>
              <a:t>Children arrive in their PE kits on </a:t>
            </a:r>
            <a:r>
              <a:rPr lang="en-GB" sz="3600" b="1" dirty="0">
                <a:ln w="1905">
                  <a:solidFill>
                    <a:srgbClr val="FFFF00"/>
                  </a:solidFill>
                </a:ln>
                <a:solidFill>
                  <a:srgbClr val="FF0000"/>
                </a:solidFill>
                <a:effectLst>
                  <a:innerShdw blurRad="69850" dist="43180" dir="5400000">
                    <a:srgbClr val="000000">
                      <a:alpha val="65000"/>
                    </a:srgbClr>
                  </a:innerShdw>
                </a:effectLst>
              </a:rPr>
              <a:t>Tuesdays</a:t>
            </a:r>
            <a:r>
              <a:rPr lang="en-GB" sz="3600" b="1" dirty="0">
                <a:ln w="1905">
                  <a:solidFill>
                    <a:srgbClr val="FFFF00"/>
                  </a:solidFill>
                </a:ln>
                <a:effectLst>
                  <a:innerShdw blurRad="69850" dist="43180" dir="5400000">
                    <a:srgbClr val="000000">
                      <a:alpha val="65000"/>
                    </a:srgbClr>
                  </a:innerShdw>
                </a:effectLst>
              </a:rPr>
              <a:t> and do not need to bring a change of clothes.</a:t>
            </a:r>
          </a:p>
          <a:p>
            <a:endParaRPr lang="en-GB" sz="3600" b="1" dirty="0">
              <a:ln w="1905">
                <a:solidFill>
                  <a:srgbClr val="FFFF00"/>
                </a:solidFill>
              </a:ln>
              <a:effectLst>
                <a:innerShdw blurRad="69850" dist="43180" dir="5400000">
                  <a:srgbClr val="000000">
                    <a:alpha val="65000"/>
                  </a:srgbClr>
                </a:innerShdw>
              </a:effectLst>
            </a:endParaRPr>
          </a:p>
          <a:p>
            <a:r>
              <a:rPr lang="en-GB" sz="3600" b="1" dirty="0">
                <a:ln w="1905">
                  <a:solidFill>
                    <a:srgbClr val="FFFF00"/>
                  </a:solidFill>
                </a:ln>
                <a:effectLst>
                  <a:innerShdw blurRad="69850" dist="43180" dir="5400000">
                    <a:srgbClr val="000000">
                      <a:alpha val="65000"/>
                    </a:srgbClr>
                  </a:innerShdw>
                </a:effectLst>
              </a:rPr>
              <a:t>Water bottles should be in school every day </a:t>
            </a:r>
            <a:r>
              <a:rPr lang="en-GB" b="1" dirty="0">
                <a:ln w="1905">
                  <a:solidFill>
                    <a:srgbClr val="FFFF00"/>
                  </a:solidFill>
                </a:ln>
                <a:effectLst>
                  <a:innerShdw blurRad="69850" dist="43180" dir="5400000">
                    <a:srgbClr val="000000">
                      <a:alpha val="65000"/>
                    </a:srgbClr>
                  </a:innerShdw>
                </a:effectLst>
              </a:rPr>
              <a:t>(just water please and not juice)</a:t>
            </a:r>
          </a:p>
          <a:p>
            <a:pPr marL="0" indent="0">
              <a:buNone/>
            </a:pPr>
            <a:r>
              <a:rPr lang="en-GB" b="1" dirty="0">
                <a:ln w="1905">
                  <a:solidFill>
                    <a:srgbClr val="FFFF00"/>
                  </a:solidFill>
                </a:ln>
                <a:effectLst>
                  <a:innerShdw blurRad="69850" dist="43180" dir="5400000">
                    <a:srgbClr val="000000">
                      <a:alpha val="65000"/>
                    </a:srgbClr>
                  </a:innerShdw>
                </a:effectLst>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6807D538-AB74-4FD6-96DE-466DDBFE05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solidFill>
            <a:schemeClr val="accent1">
              <a:lumMod val="60000"/>
              <a:lumOff val="40000"/>
            </a:schemeClr>
          </a:solidFill>
        </p:spPr>
      </p:pic>
      <p:sp>
        <p:nvSpPr>
          <p:cNvPr id="5" name="Title 4"/>
          <p:cNvSpPr>
            <a:spLocks noGrp="1"/>
          </p:cNvSpPr>
          <p:nvPr>
            <p:ph type="title"/>
          </p:nvPr>
        </p:nvSpPr>
        <p:spPr>
          <a:solidFill>
            <a:srgbClr val="336699"/>
          </a:solidFill>
          <a:ln w="73025">
            <a:solidFill>
              <a:schemeClr val="tx1"/>
            </a:solidFill>
            <a:prstDash val="dash"/>
          </a:ln>
        </p:spPr>
        <p:txBody>
          <a:bodyPr>
            <a:normAutofit fontScale="90000"/>
          </a:bodyPr>
          <a:lstStyle/>
          <a:p>
            <a:r>
              <a:rPr lang="en-GB" sz="7200" b="1" dirty="0">
                <a:ln w="1905">
                  <a:solidFill>
                    <a:srgbClr val="FFFF00"/>
                  </a:solidFill>
                </a:ln>
                <a:solidFill>
                  <a:srgbClr val="FFFF00"/>
                </a:solidFill>
                <a:effectLst>
                  <a:innerShdw blurRad="69850" dist="43180" dir="5400000">
                    <a:srgbClr val="000000">
                      <a:alpha val="65000"/>
                    </a:srgbClr>
                  </a:innerShdw>
                </a:effectLst>
              </a:rPr>
              <a:t>Uniform</a:t>
            </a:r>
          </a:p>
        </p:txBody>
      </p:sp>
      <p:sp>
        <p:nvSpPr>
          <p:cNvPr id="6" name="Subtitle 5"/>
          <p:cNvSpPr>
            <a:spLocks noGrp="1"/>
          </p:cNvSpPr>
          <p:nvPr>
            <p:ph idx="1"/>
          </p:nvPr>
        </p:nvSpPr>
        <p:spPr>
          <a:xfrm>
            <a:off x="500034" y="1561654"/>
            <a:ext cx="8229600" cy="5179714"/>
          </a:xfrm>
          <a:solidFill>
            <a:srgbClr val="336699"/>
          </a:solidFill>
          <a:ln w="73025">
            <a:solidFill>
              <a:schemeClr val="tx1"/>
            </a:solidFill>
            <a:prstDash val="dash"/>
          </a:ln>
        </p:spPr>
        <p:txBody>
          <a:bodyPr>
            <a:noAutofit/>
          </a:bodyPr>
          <a:lstStyle/>
          <a:p>
            <a:r>
              <a:rPr lang="en-GB" sz="2800" b="1" dirty="0">
                <a:ln w="1905">
                  <a:solidFill>
                    <a:srgbClr val="FFFF00"/>
                  </a:solidFill>
                </a:ln>
                <a:effectLst>
                  <a:innerShdw blurRad="69850" dist="43180" dir="5400000">
                    <a:srgbClr val="000000">
                      <a:alpha val="65000"/>
                    </a:srgbClr>
                  </a:innerShdw>
                </a:effectLst>
              </a:rPr>
              <a:t>Correct school uniform should be worn at all times.</a:t>
            </a:r>
          </a:p>
          <a:p>
            <a:r>
              <a:rPr lang="en-GB" sz="2800" b="1" dirty="0">
                <a:ln w="1905">
                  <a:solidFill>
                    <a:srgbClr val="FFFF00"/>
                  </a:solidFill>
                </a:ln>
                <a:effectLst>
                  <a:innerShdw blurRad="69850" dist="43180" dir="5400000">
                    <a:srgbClr val="000000">
                      <a:alpha val="65000"/>
                    </a:srgbClr>
                  </a:innerShdw>
                </a:effectLst>
              </a:rPr>
              <a:t>Black school shoes should be worn rather than trainers unless on a PE day.</a:t>
            </a:r>
          </a:p>
          <a:p>
            <a:r>
              <a:rPr lang="en-GB" sz="2800" b="1" dirty="0">
                <a:ln w="1905">
                  <a:solidFill>
                    <a:srgbClr val="FFFF00"/>
                  </a:solidFill>
                </a:ln>
                <a:effectLst>
                  <a:innerShdw blurRad="69850" dist="43180" dir="5400000">
                    <a:srgbClr val="000000">
                      <a:alpha val="65000"/>
                    </a:srgbClr>
                  </a:innerShdw>
                </a:effectLst>
              </a:rPr>
              <a:t>Uniform should be labelled clearly.</a:t>
            </a:r>
          </a:p>
          <a:p>
            <a:endParaRPr lang="en-GB" sz="2800" b="1" dirty="0">
              <a:ln w="1905">
                <a:solidFill>
                  <a:srgbClr val="FFFF00"/>
                </a:solidFill>
              </a:ln>
              <a:effectLst>
                <a:innerShdw blurRad="69850" dist="43180" dir="5400000">
                  <a:srgbClr val="000000">
                    <a:alpha val="65000"/>
                  </a:srgbClr>
                </a:innerShdw>
              </a:effectLst>
            </a:endParaRPr>
          </a:p>
          <a:p>
            <a:pPr>
              <a:buNone/>
            </a:pPr>
            <a:r>
              <a:rPr lang="en-GB" sz="2800" b="1" u="sng" dirty="0">
                <a:ln w="1905">
                  <a:solidFill>
                    <a:srgbClr val="FFFF00"/>
                  </a:solidFill>
                </a:ln>
                <a:effectLst>
                  <a:innerShdw blurRad="69850" dist="43180" dir="5400000">
                    <a:srgbClr val="000000">
                      <a:alpha val="65000"/>
                    </a:srgbClr>
                  </a:innerShdw>
                </a:effectLst>
              </a:rPr>
              <a:t>PE Kit</a:t>
            </a:r>
          </a:p>
          <a:p>
            <a:pPr>
              <a:buNone/>
            </a:pPr>
            <a:r>
              <a:rPr lang="en-GB" sz="2800" b="1" dirty="0">
                <a:ln w="1905">
                  <a:solidFill>
                    <a:srgbClr val="FFFF00"/>
                  </a:solidFill>
                </a:ln>
                <a:effectLst>
                  <a:innerShdw blurRad="69850" dist="43180" dir="5400000">
                    <a:srgbClr val="000000">
                      <a:alpha val="65000"/>
                    </a:srgbClr>
                  </a:innerShdw>
                </a:effectLst>
              </a:rPr>
              <a:t>White t-shirt with school logo</a:t>
            </a:r>
          </a:p>
          <a:p>
            <a:pPr>
              <a:buNone/>
            </a:pPr>
            <a:r>
              <a:rPr lang="en-GB" sz="2800" b="1" dirty="0">
                <a:ln w="1905">
                  <a:solidFill>
                    <a:srgbClr val="FFFF00"/>
                  </a:solidFill>
                </a:ln>
                <a:effectLst>
                  <a:innerShdw blurRad="69850" dist="43180" dir="5400000">
                    <a:srgbClr val="000000">
                      <a:alpha val="65000"/>
                    </a:srgbClr>
                  </a:innerShdw>
                </a:effectLst>
              </a:rPr>
              <a:t>Navy shorts</a:t>
            </a:r>
          </a:p>
          <a:p>
            <a:pPr>
              <a:buNone/>
            </a:pPr>
            <a:r>
              <a:rPr lang="en-GB" sz="2800" b="1" dirty="0">
                <a:ln w="1905">
                  <a:solidFill>
                    <a:srgbClr val="FFFF00"/>
                  </a:solidFill>
                </a:ln>
                <a:effectLst>
                  <a:innerShdw blurRad="69850" dist="43180" dir="5400000">
                    <a:srgbClr val="000000">
                      <a:alpha val="65000"/>
                    </a:srgbClr>
                  </a:innerShdw>
                </a:effectLst>
              </a:rPr>
              <a:t>Black plimsoles or trainers</a:t>
            </a:r>
          </a:p>
          <a:p>
            <a:pPr>
              <a:buNone/>
            </a:pPr>
            <a:r>
              <a:rPr lang="en-GB" sz="2800" b="1" dirty="0">
                <a:ln w="1905">
                  <a:solidFill>
                    <a:srgbClr val="FFFF00"/>
                  </a:solidFill>
                </a:ln>
                <a:effectLst>
                  <a:innerShdw blurRad="69850" dist="43180" dir="5400000">
                    <a:srgbClr val="000000">
                      <a:alpha val="65000"/>
                    </a:srgbClr>
                  </a:innerShdw>
                </a:effectLst>
              </a:rPr>
              <a:t>(black or navy tracksuit for outdoor PE)</a:t>
            </a:r>
          </a:p>
          <a:p>
            <a:pPr>
              <a:buNone/>
            </a:pPr>
            <a:endParaRPr lang="en-GB" sz="4800" b="1" dirty="0">
              <a:ln w="1905">
                <a:solidFill>
                  <a:srgbClr val="FFFF00"/>
                </a:solidFill>
              </a:ln>
              <a:effectLst>
                <a:innerShdw blurRad="69850" dist="43180" dir="5400000">
                  <a:srgbClr val="000000">
                    <a:alpha val="65000"/>
                  </a:srgbClr>
                </a:inn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ow to Design a Seamless Pattern Using the Procreate App">
            <a:extLst>
              <a:ext uri="{FF2B5EF4-FFF2-40B4-BE49-F238E27FC236}">
                <a16:creationId xmlns:a16="http://schemas.microsoft.com/office/drawing/2014/main" id="{1E9E603A-2413-407B-A44C-3FC2910E6D68}"/>
              </a:ext>
            </a:extLst>
          </p:cNvPr>
          <p:cNvSpPr>
            <a:spLocks noChangeAspect="1" noChangeArrowheads="1"/>
          </p:cNvSpPr>
          <p:nvPr/>
        </p:nvSpPr>
        <p:spPr bwMode="auto">
          <a:xfrm>
            <a:off x="0" y="-1143000"/>
            <a:ext cx="4724400" cy="4724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How to Design a Seamless Pattern Using the Procreate App">
            <a:extLst>
              <a:ext uri="{FF2B5EF4-FFF2-40B4-BE49-F238E27FC236}">
                <a16:creationId xmlns:a16="http://schemas.microsoft.com/office/drawing/2014/main" id="{2FD74750-97DB-4C42-82C2-C2A6C663ECFC}"/>
              </a:ext>
            </a:extLst>
          </p:cNvPr>
          <p:cNvSpPr>
            <a:spLocks noChangeAspect="1" noChangeArrowheads="1"/>
          </p:cNvSpPr>
          <p:nvPr/>
        </p:nvSpPr>
        <p:spPr bwMode="auto">
          <a:xfrm>
            <a:off x="2987824" y="3276600"/>
            <a:ext cx="1736576" cy="17365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54" name="Picture 6" descr="Software Best Design Patterns - withoutbugs.com">
            <a:extLst>
              <a:ext uri="{FF2B5EF4-FFF2-40B4-BE49-F238E27FC236}">
                <a16:creationId xmlns:a16="http://schemas.microsoft.com/office/drawing/2014/main" id="{9B2D4337-5807-45D1-B9E3-28B9C5D5C1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DFB35C6-3FEE-4227-B523-5A3A051C2171}"/>
              </a:ext>
            </a:extLst>
          </p:cNvPr>
          <p:cNvSpPr txBox="1"/>
          <p:nvPr/>
        </p:nvSpPr>
        <p:spPr>
          <a:xfrm>
            <a:off x="1907704" y="1196752"/>
            <a:ext cx="5328592" cy="2308324"/>
          </a:xfrm>
          <a:prstGeom prst="rect">
            <a:avLst/>
          </a:prstGeom>
          <a:solidFill>
            <a:srgbClr val="336699"/>
          </a:solidFill>
        </p:spPr>
        <p:txBody>
          <a:bodyPr wrap="square" rtlCol="0">
            <a:spAutoFit/>
          </a:bodyPr>
          <a:lstStyle/>
          <a:p>
            <a:r>
              <a:rPr lang="en-GB" b="1" u="sng" dirty="0"/>
              <a:t>Music </a:t>
            </a:r>
          </a:p>
          <a:p>
            <a:r>
              <a:rPr lang="en-GB" dirty="0"/>
              <a:t>To listen to, watch, practise what we have been doing in school, go to;</a:t>
            </a:r>
          </a:p>
          <a:p>
            <a:r>
              <a:rPr lang="en-GB" b="1" dirty="0">
                <a:solidFill>
                  <a:schemeClr val="bg1"/>
                </a:solidFill>
              </a:rPr>
              <a:t>Charanga </a:t>
            </a:r>
            <a:r>
              <a:rPr lang="en-GB" b="1" dirty="0" err="1">
                <a:solidFill>
                  <a:schemeClr val="bg1"/>
                </a:solidFill>
              </a:rPr>
              <a:t>Yumu</a:t>
            </a:r>
            <a:endParaRPr lang="en-GB" b="1" dirty="0">
              <a:solidFill>
                <a:schemeClr val="bg1"/>
              </a:solidFill>
            </a:endParaRPr>
          </a:p>
          <a:p>
            <a:r>
              <a:rPr lang="en-GB" b="1" dirty="0">
                <a:solidFill>
                  <a:srgbClr val="FF0000"/>
                </a:solidFill>
                <a:hlinkClick r:id="rId3">
                  <a:extLst>
                    <a:ext uri="{A12FA001-AC4F-418D-AE19-62706E023703}">
                      <ahyp:hlinkClr xmlns:ahyp="http://schemas.microsoft.com/office/drawing/2018/hyperlinkcolor" val="tx"/>
                    </a:ext>
                  </a:extLst>
                </a:hlinkClick>
              </a:rPr>
              <a:t>https://www.musicpartnershipnorth.co.uk/yumu</a:t>
            </a:r>
            <a:r>
              <a:rPr lang="en-GB" b="1" dirty="0">
                <a:solidFill>
                  <a:srgbClr val="FF0000"/>
                </a:solidFill>
              </a:rPr>
              <a:t> </a:t>
            </a:r>
          </a:p>
          <a:p>
            <a:endParaRPr lang="en-GB" dirty="0"/>
          </a:p>
          <a:p>
            <a:r>
              <a:rPr lang="en-GB" dirty="0"/>
              <a:t>Username: olsayear4</a:t>
            </a:r>
          </a:p>
          <a:p>
            <a:r>
              <a:rPr lang="en-GB" dirty="0"/>
              <a:t>Password: olsa2020</a:t>
            </a:r>
          </a:p>
        </p:txBody>
      </p:sp>
    </p:spTree>
    <p:extLst>
      <p:ext uri="{BB962C8B-B14F-4D97-AF65-F5344CB8AC3E}">
        <p14:creationId xmlns:p14="http://schemas.microsoft.com/office/powerpoint/2010/main" val="3389872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9" name="Picture 6" descr="Software Best Design Patterns - withoutbugs.com">
            <a:extLst>
              <a:ext uri="{FF2B5EF4-FFF2-40B4-BE49-F238E27FC236}">
                <a16:creationId xmlns:a16="http://schemas.microsoft.com/office/drawing/2014/main" id="{0C757134-CCD2-44BA-96E9-D4334ABF4B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solidFill>
            <a:schemeClr val="accent1">
              <a:lumMod val="60000"/>
              <a:lumOff val="40000"/>
            </a:schemeClr>
          </a:solidFill>
          <a:ln w="73025">
            <a:solidFill>
              <a:schemeClr val="tx1"/>
            </a:solidFill>
            <a:prstDash val="dash"/>
          </a:ln>
        </p:spPr>
        <p:txBody>
          <a:bodyPr>
            <a:normAutofit fontScale="90000"/>
          </a:bodyPr>
          <a:lstStyle/>
          <a:p>
            <a:r>
              <a:rPr lang="en-GB" sz="7200" b="1" dirty="0">
                <a:ln w="1905">
                  <a:solidFill>
                    <a:srgbClr val="FFFF00"/>
                  </a:solidFill>
                </a:ln>
                <a:solidFill>
                  <a:srgbClr val="FFFF00"/>
                </a:solidFill>
                <a:effectLst>
                  <a:innerShdw blurRad="69850" dist="43180" dir="5400000">
                    <a:srgbClr val="000000">
                      <a:alpha val="65000"/>
                    </a:srgbClr>
                  </a:innerShdw>
                </a:effectLst>
              </a:rPr>
              <a:t>Class Teachers</a:t>
            </a:r>
          </a:p>
        </p:txBody>
      </p:sp>
      <p:sp>
        <p:nvSpPr>
          <p:cNvPr id="4" name="Content Placeholder 3"/>
          <p:cNvSpPr>
            <a:spLocks noGrp="1"/>
          </p:cNvSpPr>
          <p:nvPr>
            <p:ph sz="half" idx="1"/>
          </p:nvPr>
        </p:nvSpPr>
        <p:spPr>
          <a:xfrm>
            <a:off x="428596" y="1571613"/>
            <a:ext cx="4038600" cy="3153532"/>
          </a:xfrm>
          <a:solidFill>
            <a:schemeClr val="accent1">
              <a:lumMod val="60000"/>
              <a:lumOff val="40000"/>
            </a:schemeClr>
          </a:solidFill>
          <a:ln w="73025">
            <a:solidFill>
              <a:schemeClr val="tx1"/>
            </a:solidFill>
            <a:prstDash val="dash"/>
          </a:ln>
        </p:spPr>
        <p:txBody>
          <a:bodyPr>
            <a:normAutofit/>
          </a:bodyPr>
          <a:lstStyle/>
          <a:p>
            <a:pPr marL="0" indent="0">
              <a:buNone/>
            </a:pPr>
            <a:r>
              <a:rPr lang="en-GB" b="1" u="sng" dirty="0"/>
              <a:t>Year 4 Class Teacher</a:t>
            </a:r>
          </a:p>
          <a:p>
            <a:pPr marL="0" indent="0">
              <a:buNone/>
            </a:pPr>
            <a:r>
              <a:rPr lang="en-GB" b="1" u="sng" dirty="0"/>
              <a:t>Miss Limer </a:t>
            </a:r>
          </a:p>
          <a:p>
            <a:pPr>
              <a:buNone/>
            </a:pPr>
            <a:endParaRPr lang="en-GB" dirty="0">
              <a:solidFill>
                <a:srgbClr val="FFFF00"/>
              </a:solidFill>
            </a:endParaRPr>
          </a:p>
          <a:p>
            <a:pPr>
              <a:buNone/>
            </a:pPr>
            <a:endParaRPr lang="en-GB" dirty="0">
              <a:solidFill>
                <a:srgbClr val="FFFF00"/>
              </a:solidFill>
            </a:endParaRPr>
          </a:p>
        </p:txBody>
      </p:sp>
      <p:sp>
        <p:nvSpPr>
          <p:cNvPr id="7" name="Content Placeholder 6"/>
          <p:cNvSpPr>
            <a:spLocks noGrp="1"/>
          </p:cNvSpPr>
          <p:nvPr>
            <p:ph sz="half" idx="2"/>
          </p:nvPr>
        </p:nvSpPr>
        <p:spPr>
          <a:xfrm>
            <a:off x="4648200" y="1600200"/>
            <a:ext cx="4038600" cy="3153533"/>
          </a:xfrm>
          <a:solidFill>
            <a:schemeClr val="accent1">
              <a:lumMod val="60000"/>
              <a:lumOff val="40000"/>
            </a:schemeClr>
          </a:solidFill>
          <a:ln w="73025">
            <a:solidFill>
              <a:schemeClr val="tx1"/>
            </a:solidFill>
            <a:prstDash val="dash"/>
          </a:ln>
        </p:spPr>
        <p:txBody>
          <a:bodyPr>
            <a:normAutofit/>
          </a:bodyPr>
          <a:lstStyle/>
          <a:p>
            <a:pPr marL="0" indent="0">
              <a:buNone/>
            </a:pPr>
            <a:r>
              <a:rPr lang="en-GB" b="1" u="sng" dirty="0"/>
              <a:t>Year 4 Teaching Assistant </a:t>
            </a:r>
          </a:p>
          <a:p>
            <a:pPr marL="0" indent="0">
              <a:buNone/>
            </a:pPr>
            <a:r>
              <a:rPr lang="en-GB" b="1" u="sng" dirty="0"/>
              <a:t>Mr Wallace </a:t>
            </a:r>
          </a:p>
        </p:txBody>
      </p:sp>
      <p:sp>
        <p:nvSpPr>
          <p:cNvPr id="6" name="AutoShape 4" descr="How to Design a Seamless Pattern Using the Procreate App">
            <a:extLst>
              <a:ext uri="{FF2B5EF4-FFF2-40B4-BE49-F238E27FC236}">
                <a16:creationId xmlns:a16="http://schemas.microsoft.com/office/drawing/2014/main" id="{1415897B-D110-4D1D-84DD-56ACB47A3097}"/>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EA196DA2-F209-4680-8F08-24CBD9E0FD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solidFill>
            <a:schemeClr val="accent1">
              <a:lumMod val="20000"/>
              <a:lumOff val="80000"/>
            </a:schemeClr>
          </a:solidFill>
          <a:ln w="73025">
            <a:solidFill>
              <a:schemeClr val="tx1"/>
            </a:solidFill>
            <a:prstDash val="dash"/>
          </a:ln>
        </p:spPr>
        <p:txBody>
          <a:bodyPr>
            <a:normAutofit/>
          </a:bodyPr>
          <a:lstStyle/>
          <a:p>
            <a:r>
              <a:rPr lang="en-GB" sz="5300" b="1" dirty="0">
                <a:ln w="1905">
                  <a:solidFill>
                    <a:srgbClr val="FFFF00"/>
                  </a:solidFill>
                </a:ln>
                <a:solidFill>
                  <a:srgbClr val="0000CC"/>
                </a:solidFill>
                <a:effectLst>
                  <a:innerShdw blurRad="69850" dist="43180" dir="5400000">
                    <a:srgbClr val="000000">
                      <a:alpha val="65000"/>
                    </a:srgbClr>
                  </a:innerShdw>
                </a:effectLst>
              </a:rPr>
              <a:t>Information</a:t>
            </a:r>
            <a:endParaRPr lang="en-GB" sz="7200" b="1" dirty="0">
              <a:ln w="1905">
                <a:solidFill>
                  <a:srgbClr val="FFFF00"/>
                </a:solidFill>
              </a:ln>
              <a:solidFill>
                <a:srgbClr val="0000CC"/>
              </a:solidFill>
              <a:effectLst>
                <a:innerShdw blurRad="69850" dist="43180" dir="5400000">
                  <a:srgbClr val="000000">
                    <a:alpha val="65000"/>
                  </a:srgbClr>
                </a:innerShdw>
              </a:effectLst>
            </a:endParaRPr>
          </a:p>
        </p:txBody>
      </p:sp>
      <p:sp>
        <p:nvSpPr>
          <p:cNvPr id="8" name="Content Placeholder 7"/>
          <p:cNvSpPr>
            <a:spLocks noGrp="1"/>
          </p:cNvSpPr>
          <p:nvPr>
            <p:ph sz="half" idx="1"/>
          </p:nvPr>
        </p:nvSpPr>
        <p:spPr>
          <a:xfrm>
            <a:off x="467544" y="1628800"/>
            <a:ext cx="8208912" cy="5014910"/>
          </a:xfrm>
          <a:solidFill>
            <a:schemeClr val="accent1">
              <a:lumMod val="20000"/>
              <a:lumOff val="80000"/>
            </a:schemeClr>
          </a:solidFill>
        </p:spPr>
        <p:txBody>
          <a:bodyPr>
            <a:normAutofit fontScale="92500" lnSpcReduction="10000"/>
          </a:bodyPr>
          <a:lstStyle/>
          <a:p>
            <a:pPr algn="ctr">
              <a:buNone/>
            </a:pPr>
            <a:r>
              <a:rPr lang="en-GB" dirty="0">
                <a:solidFill>
                  <a:schemeClr val="bg1"/>
                </a:solidFill>
              </a:rPr>
              <a:t>Information will be passed on via Parent Hub. Messages can also be passed on via </a:t>
            </a:r>
          </a:p>
          <a:p>
            <a:pPr algn="ctr">
              <a:buNone/>
            </a:pPr>
            <a:r>
              <a:rPr lang="en-GB" dirty="0">
                <a:solidFill>
                  <a:schemeClr val="bg1"/>
                </a:solidFill>
              </a:rPr>
              <a:t>Mr O’Brien or Mrs Henzell in the mornings. </a:t>
            </a:r>
          </a:p>
          <a:p>
            <a:pPr algn="ctr">
              <a:buNone/>
            </a:pPr>
            <a:endParaRPr lang="en-GB" dirty="0">
              <a:solidFill>
                <a:schemeClr val="bg1"/>
              </a:solidFill>
            </a:endParaRPr>
          </a:p>
          <a:p>
            <a:pPr algn="ctr">
              <a:buNone/>
            </a:pPr>
            <a:r>
              <a:rPr lang="en-GB" dirty="0">
                <a:solidFill>
                  <a:schemeClr val="bg1"/>
                </a:solidFill>
              </a:rPr>
              <a:t>Miss Limer or Mr Wallace will be at the gate at </a:t>
            </a:r>
            <a:r>
              <a:rPr lang="en-GB" dirty="0" err="1">
                <a:solidFill>
                  <a:schemeClr val="bg1"/>
                </a:solidFill>
              </a:rPr>
              <a:t>hometime</a:t>
            </a:r>
            <a:r>
              <a:rPr lang="en-GB" dirty="0">
                <a:solidFill>
                  <a:schemeClr val="bg1"/>
                </a:solidFill>
              </a:rPr>
              <a:t>. </a:t>
            </a:r>
          </a:p>
          <a:p>
            <a:pPr algn="ctr">
              <a:buNone/>
            </a:pPr>
            <a:r>
              <a:rPr lang="en-GB" dirty="0">
                <a:solidFill>
                  <a:schemeClr val="bg1"/>
                </a:solidFill>
              </a:rPr>
              <a:t>Any other questions or queries contact Mrs Clennell at </a:t>
            </a:r>
            <a:r>
              <a:rPr lang="en-GB" dirty="0">
                <a:hlinkClick r:id="rId4"/>
              </a:rPr>
              <a:t>ourladyadmin@olsa.org.uk</a:t>
            </a:r>
            <a:r>
              <a:rPr lang="en-GB" dirty="0"/>
              <a:t> </a:t>
            </a:r>
            <a:endParaRPr lang="en-GB" dirty="0">
              <a:solidFill>
                <a:schemeClr val="bg1"/>
              </a:solidFill>
            </a:endParaRPr>
          </a:p>
          <a:p>
            <a:pPr algn="ctr">
              <a:buNone/>
            </a:pPr>
            <a:r>
              <a:rPr lang="en-GB" dirty="0">
                <a:solidFill>
                  <a:schemeClr val="bg1"/>
                </a:solidFill>
              </a:rPr>
              <a:t>Or Miss Limer at </a:t>
            </a:r>
            <a:r>
              <a:rPr lang="en-GB" dirty="0">
                <a:solidFill>
                  <a:schemeClr val="bg1"/>
                </a:solidFill>
                <a:hlinkClick r:id="rId5"/>
              </a:rPr>
              <a:t>yr4@olsa.org.uk</a:t>
            </a:r>
            <a:r>
              <a:rPr lang="en-GB" dirty="0">
                <a:solidFill>
                  <a:schemeClr val="bg1"/>
                </a:solidFill>
              </a:rPr>
              <a:t> </a:t>
            </a:r>
          </a:p>
          <a:p>
            <a:pPr algn="ctr">
              <a:buNone/>
            </a:pPr>
            <a:r>
              <a:rPr lang="en-GB" dirty="0"/>
              <a:t>yr4</a:t>
            </a:r>
          </a:p>
          <a:p>
            <a:pPr algn="ctr">
              <a:buNone/>
            </a:pPr>
            <a:endParaRPr lang="en-GB" dirty="0"/>
          </a:p>
          <a:p>
            <a:pPr algn="ctr">
              <a:buNone/>
            </a:pPr>
            <a:endParaRPr lang="en-GB" dirty="0"/>
          </a:p>
          <a:p>
            <a:pPr algn="ctr">
              <a:buNone/>
            </a:pPr>
            <a:endParaRPr lang="en-GB" dirty="0"/>
          </a:p>
          <a:p>
            <a:pPr>
              <a:buNone/>
            </a:pPr>
            <a:endParaRPr lang="en-GB" dirty="0"/>
          </a:p>
        </p:txBody>
      </p:sp>
    </p:spTree>
    <p:extLst>
      <p:ext uri="{BB962C8B-B14F-4D97-AF65-F5344CB8AC3E}">
        <p14:creationId xmlns:p14="http://schemas.microsoft.com/office/powerpoint/2010/main" val="365129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FB053BFE-B353-4D3E-AA1B-D5D6F2B06A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166883" y="274637"/>
            <a:ext cx="8797605" cy="2000141"/>
          </a:xfrm>
          <a:solidFill>
            <a:schemeClr val="bg2">
              <a:lumMod val="40000"/>
              <a:lumOff val="60000"/>
            </a:schemeClr>
          </a:solidFill>
          <a:ln w="73025">
            <a:solidFill>
              <a:schemeClr val="tx1"/>
            </a:solidFill>
            <a:prstDash val="dash"/>
          </a:ln>
        </p:spPr>
        <p:txBody>
          <a:bodyPr>
            <a:normAutofit fontScale="90000"/>
          </a:bodyPr>
          <a:lstStyle/>
          <a:p>
            <a:r>
              <a:rPr lang="en-GB" sz="7200" b="1" dirty="0">
                <a:ln w="1905">
                  <a:solidFill>
                    <a:srgbClr val="FFFF00"/>
                  </a:solidFill>
                </a:ln>
                <a:solidFill>
                  <a:srgbClr val="FFFF00"/>
                </a:solidFill>
                <a:effectLst>
                  <a:innerShdw blurRad="69850" dist="43180" dir="5400000">
                    <a:srgbClr val="000000">
                      <a:alpha val="65000"/>
                    </a:srgbClr>
                  </a:innerShdw>
                </a:effectLst>
              </a:rPr>
              <a:t>Topics</a:t>
            </a:r>
            <a:br>
              <a:rPr lang="en-GB" sz="7200" b="1" dirty="0">
                <a:ln w="1905">
                  <a:solidFill>
                    <a:srgbClr val="FFFF00"/>
                  </a:solidFill>
                </a:ln>
                <a:solidFill>
                  <a:srgbClr val="FFFF00"/>
                </a:solidFill>
                <a:effectLst>
                  <a:innerShdw blurRad="69850" dist="43180" dir="5400000">
                    <a:srgbClr val="000000">
                      <a:alpha val="65000"/>
                    </a:srgbClr>
                  </a:innerShdw>
                </a:effectLst>
              </a:rPr>
            </a:br>
            <a:r>
              <a:rPr lang="en-GB" sz="3100" dirty="0">
                <a:solidFill>
                  <a:schemeClr val="bg1"/>
                </a:solidFill>
              </a:rPr>
              <a:t>Over the upcoming year we are planning to cover the following History, Geography and Science topics:</a:t>
            </a:r>
            <a:br>
              <a:rPr lang="en-GB" sz="2200" dirty="0">
                <a:solidFill>
                  <a:schemeClr val="bg1"/>
                </a:solidFill>
              </a:rPr>
            </a:br>
            <a:endParaRPr lang="en-GB" sz="2200" b="1" dirty="0">
              <a:ln w="1905">
                <a:solidFill>
                  <a:srgbClr val="FFFF00"/>
                </a:solidFill>
              </a:ln>
              <a:solidFill>
                <a:schemeClr val="bg1"/>
              </a:solidFill>
              <a:effectLst>
                <a:innerShdw blurRad="69850" dist="43180" dir="5400000">
                  <a:srgbClr val="000000">
                    <a:alpha val="65000"/>
                  </a:srgbClr>
                </a:innerShdw>
              </a:effectLst>
            </a:endParaRPr>
          </a:p>
        </p:txBody>
      </p:sp>
      <p:sp>
        <p:nvSpPr>
          <p:cNvPr id="7" name="Content Placeholder 6"/>
          <p:cNvSpPr>
            <a:spLocks noGrp="1"/>
          </p:cNvSpPr>
          <p:nvPr>
            <p:ph sz="half" idx="1"/>
          </p:nvPr>
        </p:nvSpPr>
        <p:spPr>
          <a:xfrm>
            <a:off x="166883" y="2274778"/>
            <a:ext cx="3036966" cy="3849291"/>
          </a:xfrm>
          <a:solidFill>
            <a:srgbClr val="336699"/>
          </a:solidFill>
          <a:ln w="73025">
            <a:solidFill>
              <a:schemeClr val="tx1"/>
            </a:solidFill>
            <a:prstDash val="dash"/>
          </a:ln>
        </p:spPr>
        <p:txBody>
          <a:bodyPr>
            <a:normAutofit/>
          </a:bodyPr>
          <a:lstStyle/>
          <a:p>
            <a:pPr>
              <a:buNone/>
            </a:pPr>
            <a:r>
              <a:rPr lang="en-GB" b="1" u="sng" dirty="0"/>
              <a:t>History</a:t>
            </a:r>
          </a:p>
          <a:p>
            <a:pPr>
              <a:buNone/>
            </a:pPr>
            <a:endParaRPr lang="en-GB" dirty="0">
              <a:solidFill>
                <a:srgbClr val="FFFF00"/>
              </a:solidFill>
            </a:endParaRPr>
          </a:p>
          <a:p>
            <a:pPr marL="0" indent="0">
              <a:buNone/>
            </a:pPr>
            <a:r>
              <a:rPr lang="en-GB" sz="2400" dirty="0">
                <a:solidFill>
                  <a:srgbClr val="FFFF00"/>
                </a:solidFill>
                <a:latin typeface="Comic Sans MS" panose="030F0702030302020204" pitchFamily="66" charset="0"/>
              </a:rPr>
              <a:t>*Romans in Britain </a:t>
            </a:r>
          </a:p>
          <a:p>
            <a:pPr marL="0" indent="0">
              <a:buNone/>
            </a:pPr>
            <a:r>
              <a:rPr lang="en-GB" sz="2400" dirty="0">
                <a:solidFill>
                  <a:srgbClr val="FFFF00"/>
                </a:solidFill>
                <a:latin typeface="Comic Sans MS" panose="030F0702030302020204" pitchFamily="66" charset="0"/>
              </a:rPr>
              <a:t>*Ancient Greek Myths </a:t>
            </a:r>
          </a:p>
          <a:p>
            <a:pPr marL="0" indent="0">
              <a:buNone/>
            </a:pPr>
            <a:r>
              <a:rPr lang="en-GB" sz="2400" dirty="0">
                <a:solidFill>
                  <a:srgbClr val="FFFF00"/>
                </a:solidFill>
                <a:latin typeface="Comic Sans MS" panose="030F0702030302020204" pitchFamily="66" charset="0"/>
              </a:rPr>
              <a:t>*Ancient Greeks </a:t>
            </a:r>
            <a:endParaRPr lang="en-GB" sz="2400" dirty="0">
              <a:latin typeface="Comic Sans MS" panose="030F0702030302020204" pitchFamily="66" charset="0"/>
            </a:endParaRPr>
          </a:p>
        </p:txBody>
      </p:sp>
      <p:sp>
        <p:nvSpPr>
          <p:cNvPr id="8" name="Content Placeholder 7"/>
          <p:cNvSpPr>
            <a:spLocks noGrp="1"/>
          </p:cNvSpPr>
          <p:nvPr>
            <p:ph sz="half" idx="2"/>
          </p:nvPr>
        </p:nvSpPr>
        <p:spPr>
          <a:xfrm>
            <a:off x="3203849" y="2274778"/>
            <a:ext cx="3036966" cy="3849291"/>
          </a:xfrm>
          <a:solidFill>
            <a:schemeClr val="accent2">
              <a:lumMod val="40000"/>
              <a:lumOff val="60000"/>
            </a:schemeClr>
          </a:solidFill>
          <a:ln w="73025">
            <a:solidFill>
              <a:schemeClr val="tx1"/>
            </a:solidFill>
            <a:prstDash val="dash"/>
          </a:ln>
        </p:spPr>
        <p:txBody>
          <a:bodyPr>
            <a:normAutofit/>
          </a:bodyPr>
          <a:lstStyle/>
          <a:p>
            <a:r>
              <a:rPr lang="en-GB" b="1" u="sng" dirty="0"/>
              <a:t>Geography</a:t>
            </a:r>
          </a:p>
          <a:p>
            <a:endParaRPr lang="en-GB" dirty="0">
              <a:solidFill>
                <a:srgbClr val="FFFF00"/>
              </a:solidFill>
            </a:endParaRPr>
          </a:p>
          <a:p>
            <a:pPr marL="0" indent="0">
              <a:buNone/>
            </a:pPr>
            <a:r>
              <a:rPr lang="en-GB" sz="2400" dirty="0">
                <a:solidFill>
                  <a:schemeClr val="bg1"/>
                </a:solidFill>
                <a:latin typeface="Comic Sans MS" pitchFamily="66" charset="0"/>
              </a:rPr>
              <a:t>*Our Place in the World</a:t>
            </a:r>
          </a:p>
          <a:p>
            <a:pPr marL="0" indent="0">
              <a:buNone/>
            </a:pPr>
            <a:r>
              <a:rPr lang="en-GB" sz="2400" dirty="0">
                <a:solidFill>
                  <a:schemeClr val="bg1"/>
                </a:solidFill>
                <a:latin typeface="Comic Sans MS" pitchFamily="66" charset="0"/>
              </a:rPr>
              <a:t>*Changing Jobs </a:t>
            </a:r>
          </a:p>
          <a:p>
            <a:pPr marL="0" indent="0">
              <a:buNone/>
            </a:pPr>
            <a:r>
              <a:rPr lang="en-GB" sz="2400" dirty="0">
                <a:solidFill>
                  <a:schemeClr val="bg1"/>
                </a:solidFill>
                <a:latin typeface="Comic Sans MS" pitchFamily="66" charset="0"/>
              </a:rPr>
              <a:t>*Rivers and Mountains </a:t>
            </a:r>
          </a:p>
          <a:p>
            <a:pPr>
              <a:buNone/>
            </a:pPr>
            <a:endParaRPr lang="en-GB" dirty="0">
              <a:latin typeface="Comic Sans MS" pitchFamily="66" charset="0"/>
            </a:endParaRPr>
          </a:p>
          <a:p>
            <a:endParaRPr lang="en-GB" dirty="0">
              <a:solidFill>
                <a:srgbClr val="FFFF00"/>
              </a:solidFill>
            </a:endParaRPr>
          </a:p>
        </p:txBody>
      </p:sp>
      <p:sp>
        <p:nvSpPr>
          <p:cNvPr id="9" name="Content Placeholder 6">
            <a:extLst>
              <a:ext uri="{FF2B5EF4-FFF2-40B4-BE49-F238E27FC236}">
                <a16:creationId xmlns:a16="http://schemas.microsoft.com/office/drawing/2014/main" id="{0E0DB2BD-9015-4641-A1E0-B21F47C5D21C}"/>
              </a:ext>
            </a:extLst>
          </p:cNvPr>
          <p:cNvSpPr txBox="1">
            <a:spLocks/>
          </p:cNvSpPr>
          <p:nvPr/>
        </p:nvSpPr>
        <p:spPr>
          <a:xfrm>
            <a:off x="6040144" y="2316013"/>
            <a:ext cx="3036966" cy="3849291"/>
          </a:xfrm>
          <a:prstGeom prst="rect">
            <a:avLst/>
          </a:prstGeom>
          <a:solidFill>
            <a:srgbClr val="336699"/>
          </a:solidFill>
          <a:ln w="73025">
            <a:solidFill>
              <a:schemeClr val="tx1"/>
            </a:solidFill>
            <a:prstDash val="dash"/>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buFont typeface="Arial" pitchFamily="34" charset="0"/>
              <a:buNone/>
            </a:pPr>
            <a:r>
              <a:rPr lang="en-GB" b="1" u="sng" dirty="0"/>
              <a:t>Science </a:t>
            </a:r>
          </a:p>
          <a:p>
            <a:pPr>
              <a:buFont typeface="Arial" pitchFamily="34" charset="0"/>
              <a:buNone/>
            </a:pPr>
            <a:endParaRPr lang="en-GB" dirty="0">
              <a:solidFill>
                <a:srgbClr val="FFFF00"/>
              </a:solidFill>
            </a:endParaRPr>
          </a:p>
          <a:p>
            <a:pPr marL="0" indent="0">
              <a:buFont typeface="Arial" pitchFamily="34" charset="0"/>
              <a:buNone/>
            </a:pPr>
            <a:r>
              <a:rPr lang="en-GB" sz="2400" dirty="0">
                <a:solidFill>
                  <a:srgbClr val="FFFF00"/>
                </a:solidFill>
                <a:latin typeface="Comic Sans MS" panose="030F0702030302020204" pitchFamily="66" charset="0"/>
              </a:rPr>
              <a:t>*Animals and Humans</a:t>
            </a:r>
          </a:p>
          <a:p>
            <a:pPr marL="0" indent="0">
              <a:buFont typeface="Arial" pitchFamily="34" charset="0"/>
              <a:buNone/>
            </a:pPr>
            <a:r>
              <a:rPr lang="en-GB" sz="2400" dirty="0">
                <a:solidFill>
                  <a:srgbClr val="FFFF00"/>
                </a:solidFill>
                <a:latin typeface="Comic Sans MS" panose="030F0702030302020204" pitchFamily="66" charset="0"/>
              </a:rPr>
              <a:t>*Living things and their habitats</a:t>
            </a:r>
          </a:p>
          <a:p>
            <a:pPr marL="0" indent="0">
              <a:buFont typeface="Arial" pitchFamily="34" charset="0"/>
              <a:buNone/>
            </a:pPr>
            <a:r>
              <a:rPr lang="en-GB" sz="2400" dirty="0">
                <a:solidFill>
                  <a:srgbClr val="FFFF00"/>
                </a:solidFill>
                <a:latin typeface="Comic Sans MS" panose="030F0702030302020204" pitchFamily="66" charset="0"/>
              </a:rPr>
              <a:t>*States of Matter</a:t>
            </a:r>
          </a:p>
          <a:p>
            <a:pPr marL="0" indent="0">
              <a:buFont typeface="Arial" pitchFamily="34" charset="0"/>
              <a:buNone/>
            </a:pPr>
            <a:r>
              <a:rPr lang="en-GB" sz="2400" dirty="0">
                <a:solidFill>
                  <a:srgbClr val="FFFF00"/>
                </a:solidFill>
                <a:latin typeface="Comic Sans MS" panose="030F0702030302020204" pitchFamily="66" charset="0"/>
              </a:rPr>
              <a:t>*Electricity </a:t>
            </a:r>
          </a:p>
          <a:p>
            <a:pPr marL="0" indent="0">
              <a:buFont typeface="Arial" pitchFamily="34" charset="0"/>
              <a:buNone/>
            </a:pPr>
            <a:r>
              <a:rPr lang="en-GB" sz="2400" dirty="0">
                <a:solidFill>
                  <a:srgbClr val="FFFF00"/>
                </a:solidFill>
                <a:latin typeface="Comic Sans MS" panose="030F0702030302020204" pitchFamily="66" charset="0"/>
              </a:rPr>
              <a:t>*Sound </a:t>
            </a:r>
            <a:endParaRPr lang="en-GB" sz="2400" dirty="0">
              <a:latin typeface="Comic Sans MS" panose="030F0702030302020204"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5FF02B3E-4A95-4F09-8616-90ED07424A8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78" r="16161"/>
          <a:stretch/>
        </p:blipFill>
        <p:spPr bwMode="auto">
          <a:xfrm>
            <a:off x="20" y="10"/>
            <a:ext cx="3921094" cy="6857990"/>
          </a:xfrm>
          <a:custGeom>
            <a:avLst/>
            <a:gdLst/>
            <a:ahLst/>
            <a:cxnLst/>
            <a:rect l="l" t="t" r="r" b="b"/>
            <a:pathLst>
              <a:path w="7009896" h="6858000">
                <a:moveTo>
                  <a:pt x="0" y="0"/>
                </a:moveTo>
                <a:lnTo>
                  <a:pt x="7009896" y="0"/>
                </a:lnTo>
                <a:lnTo>
                  <a:pt x="7009896" y="1"/>
                </a:lnTo>
                <a:lnTo>
                  <a:pt x="6295211" y="1"/>
                </a:lnTo>
                <a:lnTo>
                  <a:pt x="6195255" y="380651"/>
                </a:lnTo>
                <a:cubicBezTo>
                  <a:pt x="5677600" y="2559611"/>
                  <a:pt x="5966601" y="4758249"/>
                  <a:pt x="6880029" y="6647018"/>
                </a:cubicBezTo>
                <a:lnTo>
                  <a:pt x="6988280"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12" name="Freeform: Shape 11">
            <a:extLst>
              <a:ext uri="{FF2B5EF4-FFF2-40B4-BE49-F238E27FC236}">
                <a16:creationId xmlns:a16="http://schemas.microsoft.com/office/drawing/2014/main" id="{5FDF4720-5445-47BE-89FE-E40D1AE6F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283945" y="-1"/>
            <a:ext cx="4860055" cy="6858002"/>
          </a:xfrm>
          <a:custGeom>
            <a:avLst/>
            <a:gdLst>
              <a:gd name="connsiteX0" fmla="*/ 6130244 w 6480073"/>
              <a:gd name="connsiteY0" fmla="*/ 0 h 6858002"/>
              <a:gd name="connsiteX1" fmla="*/ 6212951 w 6480073"/>
              <a:gd name="connsiteY1" fmla="*/ 314584 h 6858002"/>
              <a:gd name="connsiteX2" fmla="*/ 5540779 w 6480073"/>
              <a:gd name="connsiteY2" fmla="*/ 6756649 h 6858002"/>
              <a:gd name="connsiteX3" fmla="*/ 5489971 w 6480073"/>
              <a:gd name="connsiteY3" fmla="*/ 6858002 h 6858002"/>
              <a:gd name="connsiteX4" fmla="*/ 0 w 6480073"/>
              <a:gd name="connsiteY4" fmla="*/ 6858002 h 6858002"/>
              <a:gd name="connsiteX5" fmla="*/ 0 w 6480073"/>
              <a:gd name="connsiteY5"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0073" h="6858002">
                <a:moveTo>
                  <a:pt x="6130244" y="0"/>
                </a:moveTo>
                <a:lnTo>
                  <a:pt x="6212951" y="314584"/>
                </a:lnTo>
                <a:cubicBezTo>
                  <a:pt x="6745828" y="2551616"/>
                  <a:pt x="6460994" y="4808873"/>
                  <a:pt x="5540779" y="6756649"/>
                </a:cubicBezTo>
                <a:lnTo>
                  <a:pt x="5489971" y="6858002"/>
                </a:lnTo>
                <a:lnTo>
                  <a:pt x="0" y="6858002"/>
                </a:lnTo>
                <a:lnTo>
                  <a:pt x="0"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4" name="Freeform: Shape 13">
            <a:extLst>
              <a:ext uri="{FF2B5EF4-FFF2-40B4-BE49-F238E27FC236}">
                <a16:creationId xmlns:a16="http://schemas.microsoft.com/office/drawing/2014/main" id="{AC8710B4-A815-4082-9E4F-F13A00070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57088" y="0"/>
            <a:ext cx="4686912" cy="6858001"/>
          </a:xfrm>
          <a:custGeom>
            <a:avLst/>
            <a:gdLst>
              <a:gd name="connsiteX0" fmla="*/ 0 w 6249216"/>
              <a:gd name="connsiteY0" fmla="*/ 0 h 6858001"/>
              <a:gd name="connsiteX1" fmla="*/ 5893742 w 6249216"/>
              <a:gd name="connsiteY1" fmla="*/ 1 h 6858001"/>
              <a:gd name="connsiteX2" fmla="*/ 5993697 w 6249216"/>
              <a:gd name="connsiteY2" fmla="*/ 380651 h 6858001"/>
              <a:gd name="connsiteX3" fmla="*/ 5308924 w 6249216"/>
              <a:gd name="connsiteY3" fmla="*/ 6647018 h 6858001"/>
              <a:gd name="connsiteX4" fmla="*/ 5200672 w 6249216"/>
              <a:gd name="connsiteY4" fmla="*/ 6858001 h 6858001"/>
              <a:gd name="connsiteX5" fmla="*/ 1 w 6249216"/>
              <a:gd name="connsiteY5"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216" h="6858001">
                <a:moveTo>
                  <a:pt x="0" y="0"/>
                </a:moveTo>
                <a:lnTo>
                  <a:pt x="5893742" y="1"/>
                </a:lnTo>
                <a:lnTo>
                  <a:pt x="5993697" y="380651"/>
                </a:lnTo>
                <a:cubicBezTo>
                  <a:pt x="6511353" y="2559611"/>
                  <a:pt x="6222352" y="4758249"/>
                  <a:pt x="5308924" y="6647018"/>
                </a:cubicBezTo>
                <a:lnTo>
                  <a:pt x="5200672" y="6858001"/>
                </a:lnTo>
                <a:lnTo>
                  <a:pt x="1" y="685800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4"/>
          <p:cNvSpPr>
            <a:spLocks noGrp="1"/>
          </p:cNvSpPr>
          <p:nvPr>
            <p:ph type="title"/>
          </p:nvPr>
        </p:nvSpPr>
        <p:spPr>
          <a:xfrm>
            <a:off x="4993062" y="326519"/>
            <a:ext cx="3614964" cy="1014250"/>
          </a:xfrm>
        </p:spPr>
        <p:txBody>
          <a:bodyPr vert="horz" lIns="91440" tIns="45720" rIns="91440" bIns="45720" rtlCol="0" anchor="ctr">
            <a:normAutofit/>
          </a:bodyPr>
          <a:lstStyle/>
          <a:p>
            <a:pPr algn="l">
              <a:lnSpc>
                <a:spcPct val="90000"/>
              </a:lnSpc>
            </a:pPr>
            <a:r>
              <a:rPr lang="en-US" b="1" dirty="0">
                <a:ln w="1905">
                  <a:solidFill>
                    <a:srgbClr val="FFFF00"/>
                  </a:solidFill>
                </a:ln>
                <a:effectLst>
                  <a:innerShdw blurRad="69850" dist="43180" dir="5400000">
                    <a:srgbClr val="000000">
                      <a:alpha val="65000"/>
                    </a:srgbClr>
                  </a:innerShdw>
                </a:effectLst>
              </a:rPr>
              <a:t>Homework</a:t>
            </a:r>
          </a:p>
        </p:txBody>
      </p:sp>
      <p:sp>
        <p:nvSpPr>
          <p:cNvPr id="7" name="Title 4"/>
          <p:cNvSpPr txBox="1">
            <a:spLocks/>
          </p:cNvSpPr>
          <p:nvPr/>
        </p:nvSpPr>
        <p:spPr>
          <a:xfrm>
            <a:off x="4993062" y="1667279"/>
            <a:ext cx="3722977" cy="4858066"/>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spcAft>
                <a:spcPts val="600"/>
              </a:spcAft>
            </a:pPr>
            <a:r>
              <a:rPr lang="en-US" sz="2800" b="1" u="sng" dirty="0">
                <a:ln w="1905">
                  <a:solidFill>
                    <a:srgbClr val="FFFF00"/>
                  </a:solidFill>
                </a:ln>
                <a:effectLst>
                  <a:innerShdw blurRad="69850" dist="43180" dir="5400000">
                    <a:srgbClr val="000000">
                      <a:alpha val="65000"/>
                    </a:srgbClr>
                  </a:innerShdw>
                </a:effectLst>
                <a:latin typeface="+mn-lt"/>
                <a:ea typeface="+mn-ea"/>
                <a:cs typeface="+mn-cs"/>
              </a:rPr>
              <a:t>Maths </a:t>
            </a:r>
          </a:p>
          <a:p>
            <a:pPr algn="l">
              <a:lnSpc>
                <a:spcPct val="90000"/>
              </a:lnSpc>
              <a:spcAft>
                <a:spcPts val="600"/>
              </a:spcAft>
            </a:pPr>
            <a:r>
              <a:rPr lang="en-US" sz="2800" b="1" dirty="0">
                <a:ln w="1905">
                  <a:solidFill>
                    <a:srgbClr val="FFFF00"/>
                  </a:solidFill>
                </a:ln>
                <a:effectLst>
                  <a:innerShdw blurRad="69850" dist="43180" dir="5400000">
                    <a:srgbClr val="000000">
                      <a:alpha val="65000"/>
                    </a:srgbClr>
                  </a:innerShdw>
                </a:effectLst>
                <a:latin typeface="+mn-lt"/>
                <a:ea typeface="+mn-ea"/>
                <a:cs typeface="+mn-cs"/>
              </a:rPr>
              <a:t>My Maths</a:t>
            </a:r>
          </a:p>
          <a:p>
            <a:pPr algn="l">
              <a:lnSpc>
                <a:spcPct val="90000"/>
              </a:lnSpc>
              <a:spcAft>
                <a:spcPts val="600"/>
              </a:spcAft>
            </a:pPr>
            <a:r>
              <a:rPr lang="en-US" sz="2800" b="1" dirty="0">
                <a:ln w="1905">
                  <a:solidFill>
                    <a:srgbClr val="FFFF00"/>
                  </a:solidFill>
                </a:ln>
                <a:effectLst>
                  <a:innerShdw blurRad="69850" dist="43180" dir="5400000">
                    <a:srgbClr val="000000">
                      <a:alpha val="65000"/>
                    </a:srgbClr>
                  </a:innerShdw>
                </a:effectLst>
                <a:latin typeface="+mn-lt"/>
                <a:ea typeface="+mn-ea"/>
                <a:cs typeface="+mn-cs"/>
              </a:rPr>
              <a:t>Times Tables </a:t>
            </a:r>
            <a:r>
              <a:rPr lang="en-US" sz="2800" b="1" dirty="0" err="1">
                <a:ln w="1905">
                  <a:solidFill>
                    <a:srgbClr val="FFFF00"/>
                  </a:solidFill>
                </a:ln>
                <a:effectLst>
                  <a:innerShdw blurRad="69850" dist="43180" dir="5400000">
                    <a:srgbClr val="000000">
                      <a:alpha val="65000"/>
                    </a:srgbClr>
                  </a:innerShdw>
                </a:effectLst>
                <a:latin typeface="+mn-lt"/>
                <a:ea typeface="+mn-ea"/>
                <a:cs typeface="+mn-cs"/>
              </a:rPr>
              <a:t>Rockstars</a:t>
            </a:r>
            <a:r>
              <a:rPr lang="en-US" sz="2800" b="1" dirty="0">
                <a:ln w="1905">
                  <a:solidFill>
                    <a:srgbClr val="FFFF00"/>
                  </a:solidFill>
                </a:ln>
                <a:effectLst>
                  <a:innerShdw blurRad="69850" dist="43180" dir="5400000">
                    <a:srgbClr val="000000">
                      <a:alpha val="65000"/>
                    </a:srgbClr>
                  </a:innerShdw>
                </a:effectLst>
                <a:latin typeface="+mn-lt"/>
                <a:ea typeface="+mn-ea"/>
                <a:cs typeface="+mn-cs"/>
              </a:rPr>
              <a:t> </a:t>
            </a:r>
          </a:p>
          <a:p>
            <a:pPr algn="l">
              <a:lnSpc>
                <a:spcPct val="90000"/>
              </a:lnSpc>
              <a:spcAft>
                <a:spcPts val="600"/>
              </a:spcAft>
            </a:pPr>
            <a:endParaRPr lang="en-US" sz="2800" b="1" u="sng" dirty="0">
              <a:ln w="1905">
                <a:solidFill>
                  <a:srgbClr val="FFFF00"/>
                </a:solidFill>
              </a:ln>
              <a:effectLst>
                <a:innerShdw blurRad="69850" dist="43180" dir="5400000">
                  <a:srgbClr val="000000">
                    <a:alpha val="65000"/>
                  </a:srgbClr>
                </a:innerShdw>
              </a:effectLst>
              <a:latin typeface="+mn-lt"/>
              <a:ea typeface="+mn-ea"/>
              <a:cs typeface="+mn-cs"/>
            </a:endParaRPr>
          </a:p>
          <a:p>
            <a:pPr algn="l">
              <a:lnSpc>
                <a:spcPct val="90000"/>
              </a:lnSpc>
              <a:spcAft>
                <a:spcPts val="600"/>
              </a:spcAft>
            </a:pPr>
            <a:r>
              <a:rPr lang="en-US" sz="2800" b="1" u="sng" dirty="0">
                <a:ln w="1905">
                  <a:solidFill>
                    <a:srgbClr val="FFFF00"/>
                  </a:solidFill>
                </a:ln>
                <a:effectLst>
                  <a:innerShdw blurRad="69850" dist="43180" dir="5400000">
                    <a:srgbClr val="000000">
                      <a:alpha val="65000"/>
                    </a:srgbClr>
                  </a:innerShdw>
                </a:effectLst>
                <a:latin typeface="+mn-lt"/>
                <a:ea typeface="+mn-ea"/>
                <a:cs typeface="+mn-cs"/>
              </a:rPr>
              <a:t>English </a:t>
            </a:r>
          </a:p>
          <a:p>
            <a:pPr algn="l">
              <a:lnSpc>
                <a:spcPct val="90000"/>
              </a:lnSpc>
              <a:spcAft>
                <a:spcPts val="600"/>
              </a:spcAft>
            </a:pPr>
            <a:r>
              <a:rPr lang="en-US" sz="2800" b="1" dirty="0">
                <a:ln w="1905">
                  <a:solidFill>
                    <a:srgbClr val="FFFF00"/>
                  </a:solidFill>
                </a:ln>
                <a:effectLst>
                  <a:innerShdw blurRad="69850" dist="43180" dir="5400000">
                    <a:srgbClr val="000000">
                      <a:alpha val="65000"/>
                    </a:srgbClr>
                  </a:innerShdw>
                </a:effectLst>
                <a:latin typeface="+mn-lt"/>
                <a:ea typeface="+mn-ea"/>
                <a:cs typeface="+mn-cs"/>
              </a:rPr>
              <a:t>Reading Eggs</a:t>
            </a:r>
          </a:p>
          <a:p>
            <a:pPr algn="l">
              <a:lnSpc>
                <a:spcPct val="90000"/>
              </a:lnSpc>
              <a:spcAft>
                <a:spcPts val="600"/>
              </a:spcAft>
            </a:pPr>
            <a:r>
              <a:rPr lang="en-US" sz="2800" b="1" dirty="0">
                <a:ln w="1905">
                  <a:solidFill>
                    <a:srgbClr val="FFFF00"/>
                  </a:solidFill>
                </a:ln>
                <a:effectLst>
                  <a:innerShdw blurRad="69850" dist="43180" dir="5400000">
                    <a:srgbClr val="000000">
                      <a:alpha val="65000"/>
                    </a:srgbClr>
                  </a:innerShdw>
                </a:effectLst>
                <a:latin typeface="+mn-lt"/>
                <a:ea typeface="+mn-ea"/>
                <a:cs typeface="+mn-cs"/>
              </a:rPr>
              <a:t>Lexia </a:t>
            </a:r>
          </a:p>
          <a:p>
            <a:pPr algn="l">
              <a:lnSpc>
                <a:spcPct val="90000"/>
              </a:lnSpc>
              <a:spcAft>
                <a:spcPts val="600"/>
              </a:spcAft>
            </a:pPr>
            <a:r>
              <a:rPr lang="en-US" sz="2800" b="1" dirty="0">
                <a:ln w="1905">
                  <a:solidFill>
                    <a:srgbClr val="FFFF00"/>
                  </a:solidFill>
                </a:ln>
                <a:effectLst>
                  <a:innerShdw blurRad="69850" dist="43180" dir="5400000">
                    <a:srgbClr val="000000">
                      <a:alpha val="65000"/>
                    </a:srgbClr>
                  </a:innerShdw>
                </a:effectLst>
                <a:latin typeface="+mn-lt"/>
                <a:ea typeface="+mn-ea"/>
                <a:cs typeface="+mn-cs"/>
              </a:rPr>
              <a:t>Spelling words to learn </a:t>
            </a:r>
          </a:p>
          <a:p>
            <a:pPr algn="l">
              <a:lnSpc>
                <a:spcPct val="90000"/>
              </a:lnSpc>
              <a:spcAft>
                <a:spcPts val="600"/>
              </a:spcAft>
            </a:pPr>
            <a:endParaRPr lang="en-US" sz="2000" b="1" dirty="0">
              <a:ln w="1905">
                <a:solidFill>
                  <a:srgbClr val="FFFF00"/>
                </a:solidFill>
              </a:ln>
              <a:effectLst>
                <a:innerShdw blurRad="69850" dist="43180" dir="5400000">
                  <a:srgbClr val="000000">
                    <a:alpha val="65000"/>
                  </a:srgbClr>
                </a:innerShdw>
              </a:effectLst>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EFC7E528-F850-4E10-AD8B-51E4A9EF4A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solidFill>
            <a:schemeClr val="bg2">
              <a:lumMod val="60000"/>
              <a:lumOff val="40000"/>
            </a:schemeClr>
          </a:solidFill>
          <a:ln w="73025">
            <a:solidFill>
              <a:schemeClr val="tx1"/>
            </a:solidFill>
            <a:prstDash val="dash"/>
          </a:ln>
        </p:spPr>
        <p:txBody>
          <a:bodyPr>
            <a:normAutofit/>
          </a:bodyPr>
          <a:lstStyle/>
          <a:p>
            <a:r>
              <a:rPr lang="en-GB" sz="5300" b="1" dirty="0">
                <a:ln w="1905">
                  <a:solidFill>
                    <a:srgbClr val="FFFF00"/>
                  </a:solidFill>
                </a:ln>
                <a:solidFill>
                  <a:srgbClr val="FFFF00"/>
                </a:solidFill>
                <a:effectLst>
                  <a:innerShdw blurRad="69850" dist="43180" dir="5400000">
                    <a:srgbClr val="000000">
                      <a:alpha val="65000"/>
                    </a:srgbClr>
                  </a:innerShdw>
                </a:effectLst>
              </a:rPr>
              <a:t>Reading</a:t>
            </a:r>
            <a:endParaRPr lang="en-GB" sz="7200" b="1" dirty="0">
              <a:ln w="1905">
                <a:solidFill>
                  <a:srgbClr val="FFFF00"/>
                </a:solidFill>
              </a:ln>
              <a:solidFill>
                <a:srgbClr val="FFFF00"/>
              </a:solidFill>
              <a:effectLst>
                <a:innerShdw blurRad="69850" dist="43180" dir="5400000">
                  <a:srgbClr val="000000">
                    <a:alpha val="65000"/>
                  </a:srgbClr>
                </a:innerShdw>
              </a:effectLst>
            </a:endParaRPr>
          </a:p>
        </p:txBody>
      </p:sp>
      <p:sp>
        <p:nvSpPr>
          <p:cNvPr id="8" name="Content Placeholder 7"/>
          <p:cNvSpPr>
            <a:spLocks noGrp="1"/>
          </p:cNvSpPr>
          <p:nvPr>
            <p:ph sz="half" idx="1"/>
          </p:nvPr>
        </p:nvSpPr>
        <p:spPr>
          <a:xfrm>
            <a:off x="467544" y="1417638"/>
            <a:ext cx="8208912" cy="5226072"/>
          </a:xfrm>
          <a:solidFill>
            <a:schemeClr val="bg2">
              <a:lumMod val="60000"/>
              <a:lumOff val="40000"/>
            </a:schemeClr>
          </a:solidFill>
        </p:spPr>
        <p:txBody>
          <a:bodyPr>
            <a:normAutofit fontScale="85000" lnSpcReduction="10000"/>
          </a:bodyPr>
          <a:lstStyle/>
          <a:p>
            <a:pPr algn="ctr">
              <a:buNone/>
            </a:pPr>
            <a:r>
              <a:rPr lang="en-GB" dirty="0"/>
              <a:t>Children should be reading daily at home and at school. </a:t>
            </a:r>
          </a:p>
          <a:p>
            <a:pPr algn="ctr">
              <a:buNone/>
            </a:pPr>
            <a:endParaRPr lang="en-GB" dirty="0"/>
          </a:p>
          <a:p>
            <a:pPr algn="ctr">
              <a:buNone/>
            </a:pPr>
            <a:r>
              <a:rPr lang="en-GB" dirty="0"/>
              <a:t>Every child has a school library book and a reading book that they keep in their drawer (until books are allowed to be sent home). </a:t>
            </a:r>
          </a:p>
          <a:p>
            <a:pPr algn="ctr">
              <a:buNone/>
            </a:pPr>
            <a:endParaRPr lang="en-GB" dirty="0"/>
          </a:p>
          <a:p>
            <a:pPr algn="ctr">
              <a:buNone/>
            </a:pPr>
            <a:r>
              <a:rPr lang="en-GB" dirty="0"/>
              <a:t>Please encourage your child to read regularly at home. Take an interest in their book, listen to them and ask questions about what they have read. This will help their comprehension. </a:t>
            </a:r>
          </a:p>
          <a:p>
            <a:pPr algn="ctr">
              <a:buNone/>
            </a:pPr>
            <a:r>
              <a:rPr lang="en-GB" dirty="0"/>
              <a:t>Book marks with example questions can be provided by the teachers. </a:t>
            </a:r>
          </a:p>
          <a:p>
            <a:pPr algn="ctr">
              <a:buNone/>
            </a:pPr>
            <a:endParaRPr lang="en-GB" dirty="0"/>
          </a:p>
          <a:p>
            <a:pPr algn="ctr">
              <a:buNone/>
            </a:pPr>
            <a:endParaRPr lang="en-GB" dirty="0"/>
          </a:p>
          <a:p>
            <a:pPr>
              <a:buNone/>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4B33CB05-2AA8-4185-AD8F-588FA9DC97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solidFill>
            <a:schemeClr val="bg2">
              <a:lumMod val="40000"/>
              <a:lumOff val="60000"/>
            </a:schemeClr>
          </a:solidFill>
          <a:ln w="73025">
            <a:solidFill>
              <a:schemeClr val="tx1"/>
            </a:solidFill>
            <a:prstDash val="dash"/>
          </a:ln>
        </p:spPr>
        <p:txBody>
          <a:bodyPr>
            <a:normAutofit/>
          </a:bodyPr>
          <a:lstStyle/>
          <a:p>
            <a:r>
              <a:rPr lang="en-GB" sz="5300" b="1" dirty="0">
                <a:ln w="1905">
                  <a:solidFill>
                    <a:srgbClr val="FFFF00"/>
                  </a:solidFill>
                </a:ln>
                <a:solidFill>
                  <a:srgbClr val="FFFF00"/>
                </a:solidFill>
                <a:effectLst>
                  <a:innerShdw blurRad="69850" dist="43180" dir="5400000">
                    <a:srgbClr val="000000">
                      <a:alpha val="65000"/>
                    </a:srgbClr>
                  </a:innerShdw>
                </a:effectLst>
              </a:rPr>
              <a:t>Spelling</a:t>
            </a:r>
            <a:endParaRPr lang="en-GB" sz="7200" b="1" dirty="0">
              <a:ln w="1905">
                <a:solidFill>
                  <a:srgbClr val="FFFF00"/>
                </a:solidFill>
              </a:ln>
              <a:solidFill>
                <a:srgbClr val="FFFF00"/>
              </a:solidFill>
              <a:effectLst>
                <a:innerShdw blurRad="69850" dist="43180" dir="5400000">
                  <a:srgbClr val="000000">
                    <a:alpha val="65000"/>
                  </a:srgbClr>
                </a:innerShdw>
              </a:effectLst>
            </a:endParaRPr>
          </a:p>
        </p:txBody>
      </p:sp>
      <p:sp>
        <p:nvSpPr>
          <p:cNvPr id="8" name="Content Placeholder 7"/>
          <p:cNvSpPr>
            <a:spLocks noGrp="1"/>
          </p:cNvSpPr>
          <p:nvPr>
            <p:ph sz="half" idx="1"/>
          </p:nvPr>
        </p:nvSpPr>
        <p:spPr>
          <a:xfrm>
            <a:off x="467544" y="1628800"/>
            <a:ext cx="8208912" cy="5014910"/>
          </a:xfrm>
          <a:solidFill>
            <a:srgbClr val="0070C0"/>
          </a:solidFill>
        </p:spPr>
        <p:txBody>
          <a:bodyPr>
            <a:normAutofit/>
          </a:bodyPr>
          <a:lstStyle/>
          <a:p>
            <a:pPr algn="ctr">
              <a:buNone/>
            </a:pPr>
            <a:r>
              <a:rPr lang="en-GB" dirty="0"/>
              <a:t>Children will receive 10 spellings per week that they should learn and practise at home before they are tested on a Tuesday. </a:t>
            </a:r>
          </a:p>
          <a:p>
            <a:pPr algn="ctr">
              <a:buNone/>
            </a:pPr>
            <a:endParaRPr lang="en-GB" dirty="0"/>
          </a:p>
          <a:p>
            <a:pPr algn="ctr">
              <a:buNone/>
            </a:pPr>
            <a:r>
              <a:rPr lang="en-GB" dirty="0"/>
              <a:t>The spelling lists for the full half term will be sent home.</a:t>
            </a:r>
          </a:p>
          <a:p>
            <a:pPr algn="ctr">
              <a:buNone/>
            </a:pPr>
            <a:endParaRPr lang="en-GB" dirty="0"/>
          </a:p>
          <a:p>
            <a:pPr algn="ctr">
              <a:buNone/>
            </a:pPr>
            <a:r>
              <a:rPr lang="en-GB" dirty="0"/>
              <a:t>These spellings will also be sent via Parent Hub. </a:t>
            </a:r>
          </a:p>
          <a:p>
            <a:pPr algn="ctr">
              <a:buNone/>
            </a:pPr>
            <a:endParaRPr lang="en-GB" dirty="0"/>
          </a:p>
          <a:p>
            <a:pPr algn="ctr">
              <a:buNone/>
            </a:pPr>
            <a:endParaRPr lang="en-GB" dirty="0"/>
          </a:p>
          <a:p>
            <a:pPr>
              <a:buNone/>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2" name="Picture 6" descr="Software Best Design Patterns - withoutbugs.com">
            <a:extLst>
              <a:ext uri="{FF2B5EF4-FFF2-40B4-BE49-F238E27FC236}">
                <a16:creationId xmlns:a16="http://schemas.microsoft.com/office/drawing/2014/main" id="{E72912B5-B52F-4DA9-93D1-5D30D23739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6" y="0"/>
            <a:ext cx="9133764" cy="68660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274637"/>
            <a:ext cx="5915000" cy="1544637"/>
          </a:xfrm>
          <a:solidFill>
            <a:schemeClr val="bg2">
              <a:lumMod val="60000"/>
              <a:lumOff val="40000"/>
            </a:schemeClr>
          </a:solidFill>
          <a:ln w="73025">
            <a:solidFill>
              <a:schemeClr val="tx1"/>
            </a:solidFill>
            <a:prstDash val="dash"/>
          </a:ln>
        </p:spPr>
        <p:txBody>
          <a:bodyPr>
            <a:normAutofit/>
          </a:bodyPr>
          <a:lstStyle/>
          <a:p>
            <a:r>
              <a:rPr lang="en-GB" b="1" dirty="0">
                <a:ln w="1905">
                  <a:solidFill>
                    <a:srgbClr val="FFFF00"/>
                  </a:solidFill>
                </a:ln>
                <a:solidFill>
                  <a:srgbClr val="FFFF00"/>
                </a:solidFill>
                <a:effectLst>
                  <a:innerShdw blurRad="69850" dist="43180" dir="5400000">
                    <a:srgbClr val="000000">
                      <a:alpha val="65000"/>
                    </a:srgbClr>
                  </a:innerShdw>
                </a:effectLst>
              </a:rPr>
              <a:t>Times Tables </a:t>
            </a:r>
            <a:r>
              <a:rPr lang="en-GB" b="1" dirty="0" err="1">
                <a:ln w="1905">
                  <a:solidFill>
                    <a:srgbClr val="FFFF00"/>
                  </a:solidFill>
                </a:ln>
                <a:solidFill>
                  <a:srgbClr val="FFFF00"/>
                </a:solidFill>
                <a:effectLst>
                  <a:innerShdw blurRad="69850" dist="43180" dir="5400000">
                    <a:srgbClr val="000000">
                      <a:alpha val="65000"/>
                    </a:srgbClr>
                  </a:innerShdw>
                </a:effectLst>
              </a:rPr>
              <a:t>Rockstars</a:t>
            </a:r>
            <a:endParaRPr lang="en-GB" b="1" dirty="0">
              <a:ln w="1905">
                <a:solidFill>
                  <a:srgbClr val="FFFF00"/>
                </a:solidFill>
              </a:ln>
              <a:solidFill>
                <a:srgbClr val="FFFF00"/>
              </a:solidFill>
              <a:effectLst>
                <a:innerShdw blurRad="69850" dist="43180" dir="5400000">
                  <a:srgbClr val="000000">
                    <a:alpha val="65000"/>
                  </a:srgbClr>
                </a:innerShdw>
              </a:effectLst>
            </a:endParaRPr>
          </a:p>
        </p:txBody>
      </p:sp>
      <p:sp>
        <p:nvSpPr>
          <p:cNvPr id="8" name="Content Placeholder 7"/>
          <p:cNvSpPr>
            <a:spLocks noGrp="1"/>
          </p:cNvSpPr>
          <p:nvPr>
            <p:ph sz="half" idx="1"/>
          </p:nvPr>
        </p:nvSpPr>
        <p:spPr>
          <a:xfrm>
            <a:off x="467544" y="1903438"/>
            <a:ext cx="8208912" cy="4740272"/>
          </a:xfrm>
          <a:solidFill>
            <a:schemeClr val="bg2">
              <a:lumMod val="60000"/>
              <a:lumOff val="40000"/>
            </a:schemeClr>
          </a:solidFill>
        </p:spPr>
        <p:txBody>
          <a:bodyPr>
            <a:normAutofit fontScale="92500" lnSpcReduction="10000"/>
          </a:bodyPr>
          <a:lstStyle/>
          <a:p>
            <a:pPr algn="ctr">
              <a:buNone/>
            </a:pPr>
            <a:r>
              <a:rPr lang="en-GB" dirty="0"/>
              <a:t>Children being able to rapidly recall their times tables is a very important part of their maths lessons.</a:t>
            </a:r>
          </a:p>
          <a:p>
            <a:pPr algn="ctr">
              <a:buNone/>
            </a:pPr>
            <a:endParaRPr lang="en-GB" dirty="0"/>
          </a:p>
          <a:p>
            <a:pPr algn="ctr">
              <a:buNone/>
            </a:pPr>
            <a:r>
              <a:rPr lang="en-GB" dirty="0"/>
              <a:t>Times Tables </a:t>
            </a:r>
            <a:r>
              <a:rPr lang="en-GB" dirty="0" err="1"/>
              <a:t>Rockstars</a:t>
            </a:r>
            <a:r>
              <a:rPr lang="en-GB" dirty="0"/>
              <a:t> is an excellent interactive website that children can use to practise their times tables.</a:t>
            </a:r>
          </a:p>
          <a:p>
            <a:pPr algn="ctr">
              <a:buNone/>
            </a:pPr>
            <a:endParaRPr lang="en-GB" dirty="0"/>
          </a:p>
          <a:p>
            <a:pPr algn="ctr">
              <a:buNone/>
            </a:pPr>
            <a:r>
              <a:rPr lang="en-GB" dirty="0"/>
              <a:t>All Year 4 classes take a statutory times tables test at the end of the year. </a:t>
            </a:r>
          </a:p>
          <a:p>
            <a:pPr algn="ctr">
              <a:buNone/>
            </a:pPr>
            <a:endParaRPr lang="en-GB" dirty="0"/>
          </a:p>
          <a:p>
            <a:pPr algn="ctr">
              <a:buNone/>
            </a:pPr>
            <a:endParaRPr lang="en-GB" dirty="0"/>
          </a:p>
          <a:p>
            <a:pPr algn="ctr">
              <a:buNone/>
            </a:pPr>
            <a:endParaRPr lang="en-GB" dirty="0"/>
          </a:p>
          <a:p>
            <a:pPr>
              <a:buNone/>
            </a:pPr>
            <a:endParaRPr lang="en-GB" dirty="0"/>
          </a:p>
        </p:txBody>
      </p:sp>
      <p:pic>
        <p:nvPicPr>
          <p:cNvPr id="3074" name="Picture 2" descr="Times Table Rock Stars!">
            <a:extLst>
              <a:ext uri="{FF2B5EF4-FFF2-40B4-BE49-F238E27FC236}">
                <a16:creationId xmlns:a16="http://schemas.microsoft.com/office/drawing/2014/main" id="{753C840E-5466-4A98-96DC-9193A44BB9C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05562" y="0"/>
            <a:ext cx="2505075" cy="1819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oftware Best Design Patterns - withoutbugs.com">
            <a:extLst>
              <a:ext uri="{FF2B5EF4-FFF2-40B4-BE49-F238E27FC236}">
                <a16:creationId xmlns:a16="http://schemas.microsoft.com/office/drawing/2014/main" id="{9CEF0C93-F117-45BF-B438-8453E9894D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43000"/>
            <a:ext cx="9144000" cy="9144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8807B55-69D1-4FDC-89A0-315BC8512C37}"/>
              </a:ext>
            </a:extLst>
          </p:cNvPr>
          <p:cNvPicPr>
            <a:picLocks noChangeAspect="1"/>
          </p:cNvPicPr>
          <p:nvPr/>
        </p:nvPicPr>
        <p:blipFill rotWithShape="1">
          <a:blip r:embed="rId4"/>
          <a:srcRect l="35038" t="22789" r="38188" b="20587"/>
          <a:stretch/>
        </p:blipFill>
        <p:spPr>
          <a:xfrm>
            <a:off x="3563888" y="295784"/>
            <a:ext cx="5256584" cy="6250116"/>
          </a:xfrm>
          <a:prstGeom prst="rect">
            <a:avLst/>
          </a:prstGeom>
        </p:spPr>
      </p:pic>
      <p:sp>
        <p:nvSpPr>
          <p:cNvPr id="7" name="TextBox 6">
            <a:extLst>
              <a:ext uri="{FF2B5EF4-FFF2-40B4-BE49-F238E27FC236}">
                <a16:creationId xmlns:a16="http://schemas.microsoft.com/office/drawing/2014/main" id="{CC162779-DB60-4235-8EA2-2DC1206D6D9F}"/>
              </a:ext>
            </a:extLst>
          </p:cNvPr>
          <p:cNvSpPr txBox="1"/>
          <p:nvPr/>
        </p:nvSpPr>
        <p:spPr>
          <a:xfrm>
            <a:off x="179512" y="548680"/>
            <a:ext cx="3528392" cy="4647426"/>
          </a:xfrm>
          <a:prstGeom prst="rect">
            <a:avLst/>
          </a:prstGeom>
          <a:solidFill>
            <a:srgbClr val="336699"/>
          </a:solidFill>
        </p:spPr>
        <p:txBody>
          <a:bodyPr wrap="square" rtlCol="0">
            <a:spAutoFit/>
          </a:bodyPr>
          <a:lstStyle/>
          <a:p>
            <a:pPr algn="ctr"/>
            <a:r>
              <a:rPr lang="en-GB" sz="3600" dirty="0"/>
              <a:t>Year 4 </a:t>
            </a:r>
          </a:p>
          <a:p>
            <a:pPr algn="ctr"/>
            <a:r>
              <a:rPr lang="en-GB" sz="3600" dirty="0"/>
              <a:t>Writing Checklist</a:t>
            </a:r>
          </a:p>
          <a:p>
            <a:endParaRPr lang="en-GB" sz="3200" dirty="0"/>
          </a:p>
          <a:p>
            <a:endParaRPr lang="en-GB" sz="3200" dirty="0"/>
          </a:p>
          <a:p>
            <a:r>
              <a:rPr lang="en-GB" sz="3200" dirty="0"/>
              <a:t>This is the criteria we use in our English lessons to help improve writing skills.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528</Words>
  <Application>Microsoft Office PowerPoint</Application>
  <PresentationFormat>On-screen Show (4:3)</PresentationFormat>
  <Paragraphs>114</Paragraphs>
  <Slides>12</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Comic Sans MS</vt:lpstr>
      <vt:lpstr>Office Theme</vt:lpstr>
      <vt:lpstr>1_Office Theme</vt:lpstr>
      <vt:lpstr>Year 4  </vt:lpstr>
      <vt:lpstr>Class Teachers</vt:lpstr>
      <vt:lpstr>Information</vt:lpstr>
      <vt:lpstr>Topics Over the upcoming year we are planning to cover the following History, Geography and Science topics: </vt:lpstr>
      <vt:lpstr>Homework</vt:lpstr>
      <vt:lpstr>Reading</vt:lpstr>
      <vt:lpstr>Spelling</vt:lpstr>
      <vt:lpstr>Times Tables Rockstars</vt:lpstr>
      <vt:lpstr>PowerPoint Presentation</vt:lpstr>
      <vt:lpstr>PE Kit</vt:lpstr>
      <vt:lpstr>Uniform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4</dc:title>
  <dc:creator>Meidbin Limer</dc:creator>
  <cp:lastModifiedBy>Michael O'Brien</cp:lastModifiedBy>
  <cp:revision>12</cp:revision>
  <dcterms:created xsi:type="dcterms:W3CDTF">2020-09-20T19:37:08Z</dcterms:created>
  <dcterms:modified xsi:type="dcterms:W3CDTF">2020-10-02T12:48:08Z</dcterms:modified>
</cp:coreProperties>
</file>