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62" r:id="rId5"/>
    <p:sldId id="264" r:id="rId6"/>
    <p:sldId id="258" r:id="rId7"/>
    <p:sldId id="265" r:id="rId8"/>
    <p:sldId id="259" r:id="rId9"/>
    <p:sldId id="269" r:id="rId10"/>
    <p:sldId id="271" r:id="rId11"/>
    <p:sldId id="270" r:id="rId12"/>
    <p:sldId id="268" r:id="rId13"/>
    <p:sldId id="263" r:id="rId14"/>
    <p:sldId id="266" r:id="rId15"/>
    <p:sldId id="267" r:id="rId16"/>
    <p:sldId id="260"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4110D-360F-425C-B144-AEA05AB1703D}" type="datetimeFigureOut">
              <a:rPr lang="en-GB" smtClean="0"/>
              <a:pPr/>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E3C1F2-0E99-404A-BC5A-C93E541EC4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4110D-360F-425C-B144-AEA05AB1703D}" type="datetimeFigureOut">
              <a:rPr lang="en-GB" smtClean="0"/>
              <a:pPr/>
              <a:t>02/10/2020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C1F2-0E99-404A-BC5A-C93E541EC4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yr1@olsa.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64704"/>
            <a:ext cx="7776864" cy="1872208"/>
          </a:xfrm>
        </p:spPr>
        <p:txBody>
          <a:bodyPr>
            <a:noAutofit/>
          </a:bodyPr>
          <a:lstStyle/>
          <a:p>
            <a:r>
              <a:rPr lang="en-GB" sz="5400" dirty="0">
                <a:cs typeface="Aharoni" pitchFamily="2" charset="-79"/>
              </a:rPr>
              <a:t>Year One</a:t>
            </a:r>
            <a:br>
              <a:rPr lang="en-GB" sz="5400" dirty="0">
                <a:cs typeface="Aharoni" pitchFamily="2" charset="-79"/>
              </a:rPr>
            </a:br>
            <a:r>
              <a:rPr lang="en-GB" sz="5400" dirty="0">
                <a:cs typeface="Aharoni" pitchFamily="2" charset="-79"/>
              </a:rPr>
              <a:t>Back to School Meeting </a:t>
            </a:r>
          </a:p>
        </p:txBody>
      </p:sp>
      <p:pic>
        <p:nvPicPr>
          <p:cNvPr id="1026" name="Picture 2"/>
          <p:cNvPicPr>
            <a:picLocks noChangeAspect="1" noChangeArrowheads="1"/>
          </p:cNvPicPr>
          <p:nvPr/>
        </p:nvPicPr>
        <p:blipFill>
          <a:blip r:embed="rId2" cstate="print"/>
          <a:srcRect l="11478" t="3580" r="6663" b="3579"/>
          <a:stretch>
            <a:fillRect/>
          </a:stretch>
        </p:blipFill>
        <p:spPr bwMode="auto">
          <a:xfrm>
            <a:off x="6372200" y="404664"/>
            <a:ext cx="1471020" cy="1211429"/>
          </a:xfrm>
          <a:prstGeom prst="rect">
            <a:avLst/>
          </a:prstGeom>
          <a:noFill/>
          <a:ln w="9525">
            <a:noFill/>
            <a:miter lim="800000"/>
            <a:headEnd/>
            <a:tailEnd/>
          </a:ln>
        </p:spPr>
      </p:pic>
      <p:sp>
        <p:nvSpPr>
          <p:cNvPr id="1028" name="AutoShape 4" descr="Classroom Cartoon Stock Illustrations – 23,296 Classroom Cartoon Stock  Illustrations, Vectors &amp; Clipart - Dreams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Classroom Cartoon Stock Illustrations – 23,296 Classroom Cartoon Stock  Illustrations, Vectors &amp; Clipart - Dreams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Classroom Cartoon Stock Illustrations – 23,296 Classroom Cartoon Stock  Illustrations, Vectors &amp; Clipart - Dreams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Classroom School Kids Cartoon Education Teacher Physical - Cartoon Teacher  And Students Png , Free Transparent Clipart - ClipartK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4" descr="welcome-back-to-school-clipart1.jpg (517×235)"/>
          <p:cNvPicPr>
            <a:picLocks noChangeAspect="1" noChangeArrowheads="1"/>
          </p:cNvPicPr>
          <p:nvPr/>
        </p:nvPicPr>
        <p:blipFill>
          <a:blip r:embed="rId3" cstate="print"/>
          <a:srcRect/>
          <a:stretch>
            <a:fillRect/>
          </a:stretch>
        </p:blipFill>
        <p:spPr bwMode="auto">
          <a:xfrm>
            <a:off x="2195736" y="3068960"/>
            <a:ext cx="4924425" cy="22383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C438-D705-4C45-A4F0-680C385313D5}"/>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id="{EC66B275-D40B-45ED-A19B-F25143B198F0}"/>
              </a:ext>
            </a:extLst>
          </p:cNvPr>
          <p:cNvSpPr>
            <a:spLocks noGrp="1"/>
          </p:cNvSpPr>
          <p:nvPr>
            <p:ph idx="1"/>
          </p:nvPr>
        </p:nvSpPr>
        <p:spPr>
          <a:xfrm>
            <a:off x="457200" y="1268760"/>
            <a:ext cx="8435280" cy="3955578"/>
          </a:xfrm>
        </p:spPr>
        <p:txBody>
          <a:bodyPr>
            <a:normAutofit/>
          </a:bodyPr>
          <a:lstStyle/>
          <a:p>
            <a:r>
              <a:rPr lang="en-GB" sz="2800" dirty="0"/>
              <a:t>As a school, we follow the Abacus maths programme which you can find on our school website. </a:t>
            </a:r>
          </a:p>
          <a:p>
            <a:r>
              <a:rPr lang="en-GB" sz="2800" dirty="0"/>
              <a:t>Times Tables – The children will have access to Times Tables Rocks Stars after October half term. More information will be sent out about this nearer the time. The children will need to learn their 2,5 and 10 times tables over the year. </a:t>
            </a:r>
          </a:p>
        </p:txBody>
      </p:sp>
      <p:pic>
        <p:nvPicPr>
          <p:cNvPr id="2050" name="Picture 2" descr="Number Cartoon Images, Stock Photos &amp; Vectors | Shutterstock">
            <a:extLst>
              <a:ext uri="{FF2B5EF4-FFF2-40B4-BE49-F238E27FC236}">
                <a16:creationId xmlns:a16="http://schemas.microsoft.com/office/drawing/2014/main" id="{F020FA46-C0DE-4AEF-A793-D7F0F6CC7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1" b="8201"/>
          <a:stretch/>
        </p:blipFill>
        <p:spPr bwMode="auto">
          <a:xfrm>
            <a:off x="4860032" y="4216225"/>
            <a:ext cx="4038057" cy="236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p:txBody>
          <a:bodyPr>
            <a:normAutofit/>
          </a:bodyPr>
          <a:lstStyle/>
          <a:p>
            <a:r>
              <a:rPr lang="en-GB" sz="2400" dirty="0"/>
              <a:t>The children will have weekly P.E. lessons on a Wednesday. They will need to come into school wearing the school P.E. kit and trainers/sandshoes. </a:t>
            </a:r>
          </a:p>
        </p:txBody>
      </p:sp>
      <p:pic>
        <p:nvPicPr>
          <p:cNvPr id="27650" name="Picture 2" descr="PE | Earl Spencer Primary School"/>
          <p:cNvPicPr>
            <a:picLocks noChangeAspect="1" noChangeArrowheads="1"/>
          </p:cNvPicPr>
          <p:nvPr/>
        </p:nvPicPr>
        <p:blipFill>
          <a:blip r:embed="rId2" cstate="print"/>
          <a:srcRect/>
          <a:stretch>
            <a:fillRect/>
          </a:stretch>
        </p:blipFill>
        <p:spPr bwMode="auto">
          <a:xfrm>
            <a:off x="1187624" y="3212976"/>
            <a:ext cx="3024336" cy="21766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Zippy’s</a:t>
            </a:r>
            <a:r>
              <a:rPr lang="en-GB" dirty="0"/>
              <a:t> Friends </a:t>
            </a:r>
          </a:p>
        </p:txBody>
      </p:sp>
      <p:sp>
        <p:nvSpPr>
          <p:cNvPr id="3" name="Content Placeholder 2"/>
          <p:cNvSpPr>
            <a:spLocks noGrp="1"/>
          </p:cNvSpPr>
          <p:nvPr>
            <p:ph idx="1"/>
          </p:nvPr>
        </p:nvSpPr>
        <p:spPr/>
        <p:txBody>
          <a:bodyPr>
            <a:normAutofit/>
          </a:bodyPr>
          <a:lstStyle/>
          <a:p>
            <a:r>
              <a:rPr lang="en-GB" sz="2400" dirty="0" err="1"/>
              <a:t>Zippys</a:t>
            </a:r>
            <a:r>
              <a:rPr lang="en-GB" sz="2400" dirty="0"/>
              <a:t> Friends is a social emotional programme that supports the children to better understand their emotions. Children develop their own positive strategies to deal with problems through engaging activities; listening to stories, discussion, games, role-play and drawing. </a:t>
            </a:r>
          </a:p>
        </p:txBody>
      </p:sp>
      <p:sp>
        <p:nvSpPr>
          <p:cNvPr id="1026" name="AutoShape 2" descr="Zippy's Friends - Infants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cstate="print"/>
          <a:srcRect l="2705" t="3857" r="9389" b="3573"/>
          <a:stretch>
            <a:fillRect/>
          </a:stretch>
        </p:blipFill>
        <p:spPr bwMode="auto">
          <a:xfrm>
            <a:off x="3131840" y="3573016"/>
            <a:ext cx="3672408" cy="27119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Forest School </a:t>
            </a:r>
          </a:p>
        </p:txBody>
      </p:sp>
      <p:sp>
        <p:nvSpPr>
          <p:cNvPr id="3" name="Content Placeholder 2"/>
          <p:cNvSpPr>
            <a:spLocks noGrp="1"/>
          </p:cNvSpPr>
          <p:nvPr>
            <p:ph idx="1"/>
          </p:nvPr>
        </p:nvSpPr>
        <p:spPr/>
        <p:txBody>
          <a:bodyPr>
            <a:normAutofit/>
          </a:bodyPr>
          <a:lstStyle/>
          <a:p>
            <a:pPr>
              <a:buNone/>
            </a:pPr>
            <a:r>
              <a:rPr lang="en-GB" sz="2800" dirty="0"/>
              <a:t>    The children will be doing forest school activities every Friday and will need to remember to bring wellies into school. Forest school allows the children to explore nature and the outdoors. </a:t>
            </a:r>
          </a:p>
        </p:txBody>
      </p:sp>
      <p:pic>
        <p:nvPicPr>
          <p:cNvPr id="18434" name="Picture 2" descr="Cartoon Forest Free Vector Art - (4,233 Free Downloads)"/>
          <p:cNvPicPr>
            <a:picLocks noChangeAspect="1" noChangeArrowheads="1"/>
          </p:cNvPicPr>
          <p:nvPr/>
        </p:nvPicPr>
        <p:blipFill>
          <a:blip r:embed="rId2" cstate="print"/>
          <a:srcRect/>
          <a:stretch>
            <a:fillRect/>
          </a:stretch>
        </p:blipFill>
        <p:spPr bwMode="auto">
          <a:xfrm>
            <a:off x="2771800" y="3717032"/>
            <a:ext cx="3384376" cy="211523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 Rules </a:t>
            </a:r>
          </a:p>
        </p:txBody>
      </p:sp>
      <p:sp>
        <p:nvSpPr>
          <p:cNvPr id="3" name="Content Placeholder 2"/>
          <p:cNvSpPr>
            <a:spLocks noGrp="1"/>
          </p:cNvSpPr>
          <p:nvPr>
            <p:ph idx="1"/>
          </p:nvPr>
        </p:nvSpPr>
        <p:spPr/>
        <p:txBody>
          <a:bodyPr/>
          <a:lstStyle/>
          <a:p>
            <a:pPr fontAlgn="base"/>
            <a:r>
              <a:rPr lang="en-GB" dirty="0"/>
              <a:t>To sit quietly and smartly on the carpet.</a:t>
            </a:r>
          </a:p>
          <a:p>
            <a:pPr fontAlgn="base"/>
            <a:r>
              <a:rPr lang="en-GB" dirty="0"/>
              <a:t>To be kind and share.</a:t>
            </a:r>
          </a:p>
          <a:p>
            <a:pPr fontAlgn="base"/>
            <a:r>
              <a:rPr lang="en-GB" dirty="0"/>
              <a:t>Listen to each other.</a:t>
            </a:r>
          </a:p>
          <a:p>
            <a:pPr fontAlgn="base"/>
            <a:r>
              <a:rPr lang="en-GB" dirty="0"/>
              <a:t>To tidy our classroom</a:t>
            </a:r>
          </a:p>
          <a:p>
            <a:pPr fontAlgn="base"/>
            <a:r>
              <a:rPr lang="en-GB" dirty="0"/>
              <a:t>Put your hand up quietly when you would like to talk.</a:t>
            </a:r>
          </a:p>
          <a:p>
            <a:pPr fontAlgn="base"/>
            <a:r>
              <a:rPr lang="en-GB" dirty="0"/>
              <a:t>Line up smartly when moving around school.</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Behaviour System </a:t>
            </a:r>
          </a:p>
        </p:txBody>
      </p:sp>
      <p:sp>
        <p:nvSpPr>
          <p:cNvPr id="3" name="Content Placeholder 2"/>
          <p:cNvSpPr>
            <a:spLocks noGrp="1"/>
          </p:cNvSpPr>
          <p:nvPr>
            <p:ph idx="1"/>
          </p:nvPr>
        </p:nvSpPr>
        <p:spPr/>
        <p:txBody>
          <a:bodyPr/>
          <a:lstStyle/>
          <a:p>
            <a:r>
              <a:rPr lang="en-GB" altLang="en-US" dirty="0">
                <a:latin typeface="Calibri" panose="020F0502020204030204" pitchFamily="34" charset="0"/>
                <a:cs typeface="Calibri" panose="020F0502020204030204" pitchFamily="34" charset="0"/>
              </a:rPr>
              <a:t>We use the “Good to be Green” system. Yellow and red cards are logged and reported to you at the end of the year. Red and platinum cards trigger a parent hub message on the day they are given. </a:t>
            </a:r>
          </a:p>
          <a:p>
            <a:endParaRPr lang="en-GB" dirty="0"/>
          </a:p>
        </p:txBody>
      </p:sp>
      <p:pic>
        <p:nvPicPr>
          <p:cNvPr id="4" name="Picture 3">
            <a:extLst>
              <a:ext uri="{FF2B5EF4-FFF2-40B4-BE49-F238E27FC236}">
                <a16:creationId xmlns:a16="http://schemas.microsoft.com/office/drawing/2014/main" id="{9BFDAF59-7205-4833-9C81-8587827CB0D4}"/>
              </a:ext>
            </a:extLst>
          </p:cNvPr>
          <p:cNvPicPr>
            <a:picLocks noChangeAspect="1"/>
          </p:cNvPicPr>
          <p:nvPr/>
        </p:nvPicPr>
        <p:blipFill>
          <a:blip r:embed="rId2" cstate="print"/>
          <a:stretch>
            <a:fillRect/>
          </a:stretch>
        </p:blipFill>
        <p:spPr>
          <a:xfrm>
            <a:off x="1331640" y="4581128"/>
            <a:ext cx="2715279" cy="1008112"/>
          </a:xfrm>
          <a:prstGeom prst="rect">
            <a:avLst/>
          </a:prstGeom>
        </p:spPr>
      </p:pic>
      <p:pic>
        <p:nvPicPr>
          <p:cNvPr id="5" name="Picture 4">
            <a:extLst>
              <a:ext uri="{FF2B5EF4-FFF2-40B4-BE49-F238E27FC236}">
                <a16:creationId xmlns:a16="http://schemas.microsoft.com/office/drawing/2014/main" id="{9B005009-41C8-4006-95B3-27AB68FCE781}"/>
              </a:ext>
            </a:extLst>
          </p:cNvPr>
          <p:cNvPicPr>
            <a:picLocks noChangeAspect="1"/>
          </p:cNvPicPr>
          <p:nvPr/>
        </p:nvPicPr>
        <p:blipFill>
          <a:blip r:embed="rId3" cstate="print"/>
          <a:stretch>
            <a:fillRect/>
          </a:stretch>
        </p:blipFill>
        <p:spPr>
          <a:xfrm>
            <a:off x="6012160" y="4221088"/>
            <a:ext cx="1656184" cy="16561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a:xfrm>
            <a:off x="467544" y="1340768"/>
            <a:ext cx="8229600" cy="4525963"/>
          </a:xfrm>
        </p:spPr>
        <p:txBody>
          <a:bodyPr>
            <a:normAutofit/>
          </a:bodyPr>
          <a:lstStyle/>
          <a:p>
            <a:r>
              <a:rPr lang="en-GB" sz="2400" dirty="0" err="1"/>
              <a:t>MyMaths</a:t>
            </a:r>
            <a:r>
              <a:rPr lang="en-GB" sz="2400" dirty="0"/>
              <a:t> homework will be set every Friday to be completed by the following Thursday.</a:t>
            </a:r>
          </a:p>
          <a:p>
            <a:r>
              <a:rPr lang="en-GB" sz="2400" dirty="0"/>
              <a:t>The children will be have access to Times Table </a:t>
            </a:r>
            <a:r>
              <a:rPr lang="en-GB" sz="2400" dirty="0" err="1"/>
              <a:t>Rockstars</a:t>
            </a:r>
            <a:r>
              <a:rPr lang="en-GB" sz="2400" dirty="0"/>
              <a:t> from October half term. </a:t>
            </a:r>
          </a:p>
          <a:p>
            <a:r>
              <a:rPr lang="en-GB" sz="2400" dirty="0"/>
              <a:t>Children should be reading with an adult on a daily basis at home. </a:t>
            </a:r>
          </a:p>
        </p:txBody>
      </p:sp>
      <p:sp>
        <p:nvSpPr>
          <p:cNvPr id="21506" name="AutoShape 2" descr="My Maths - St Joseph's Specialist Tru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08" name="AutoShape 4" descr="My Maths - St Joseph's Specialist Tru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09" name="Picture 5"/>
          <p:cNvPicPr>
            <a:picLocks noChangeAspect="1" noChangeArrowheads="1"/>
          </p:cNvPicPr>
          <p:nvPr/>
        </p:nvPicPr>
        <p:blipFill>
          <a:blip r:embed="rId2" cstate="print"/>
          <a:srcRect l="4235" t="7304" r="4707" b="8697"/>
          <a:stretch>
            <a:fillRect/>
          </a:stretch>
        </p:blipFill>
        <p:spPr bwMode="auto">
          <a:xfrm>
            <a:off x="467544" y="4077072"/>
            <a:ext cx="3096344" cy="1656184"/>
          </a:xfrm>
          <a:prstGeom prst="rect">
            <a:avLst/>
          </a:prstGeom>
          <a:noFill/>
          <a:ln w="9525">
            <a:noFill/>
            <a:miter lim="800000"/>
            <a:headEnd/>
            <a:tailEnd/>
          </a:ln>
        </p:spPr>
      </p:pic>
      <p:pic>
        <p:nvPicPr>
          <p:cNvPr id="21510" name="Picture 6"/>
          <p:cNvPicPr>
            <a:picLocks noChangeAspect="1" noChangeArrowheads="1"/>
          </p:cNvPicPr>
          <p:nvPr/>
        </p:nvPicPr>
        <p:blipFill>
          <a:blip r:embed="rId3" cstate="print"/>
          <a:srcRect l="2250" t="8591" r="3251" b="5501"/>
          <a:stretch>
            <a:fillRect/>
          </a:stretch>
        </p:blipFill>
        <p:spPr bwMode="auto">
          <a:xfrm>
            <a:off x="4572000" y="4077072"/>
            <a:ext cx="3024336" cy="14401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Information</a:t>
            </a:r>
          </a:p>
        </p:txBody>
      </p:sp>
      <p:sp>
        <p:nvSpPr>
          <p:cNvPr id="3" name="Content Placeholder 2"/>
          <p:cNvSpPr>
            <a:spLocks noGrp="1"/>
          </p:cNvSpPr>
          <p:nvPr>
            <p:ph idx="1"/>
          </p:nvPr>
        </p:nvSpPr>
        <p:spPr/>
        <p:txBody>
          <a:bodyPr>
            <a:normAutofit fontScale="92500" lnSpcReduction="20000"/>
          </a:bodyPr>
          <a:lstStyle/>
          <a:p>
            <a:r>
              <a:rPr lang="en-GB" sz="2800" dirty="0"/>
              <a:t>Unfortunately in the current circumstances, staff are unable to talk in length with parents at the gates.</a:t>
            </a:r>
          </a:p>
          <a:p>
            <a:r>
              <a:rPr lang="en-GB" sz="2800" dirty="0"/>
              <a:t>If you do need to speak to me then please send an email to our class email account – </a:t>
            </a:r>
          </a:p>
          <a:p>
            <a:pPr>
              <a:buNone/>
            </a:pPr>
            <a:r>
              <a:rPr lang="en-GB" sz="2800" dirty="0"/>
              <a:t>    </a:t>
            </a:r>
            <a:r>
              <a:rPr lang="en-GB" sz="2800" dirty="0">
                <a:hlinkClick r:id="rId2"/>
              </a:rPr>
              <a:t>yr1@olsa.org.uk</a:t>
            </a:r>
            <a:endParaRPr lang="en-GB" sz="2800" dirty="0"/>
          </a:p>
          <a:p>
            <a:r>
              <a:rPr lang="en-GB" sz="2800" dirty="0"/>
              <a:t>Please remember to check the class blog which will be updated on a weekly basis.</a:t>
            </a:r>
          </a:p>
          <a:p>
            <a:r>
              <a:rPr lang="en-GB" sz="2800" dirty="0"/>
              <a:t>We will be continuing to use Tapestry for the first half term as a way of updating you on your child’s progress. </a:t>
            </a:r>
          </a:p>
          <a:p>
            <a:r>
              <a:rPr lang="en-GB" altLang="en-US" sz="2800" dirty="0">
                <a:latin typeface="Calibri" panose="020F0502020204030204" pitchFamily="34" charset="0"/>
                <a:cs typeface="Calibri" panose="020F0502020204030204" pitchFamily="34" charset="0"/>
              </a:rPr>
              <a:t>Parent Hub is our means of communication with parents. It is very easy to use and all parents must upload the app to any smart phone or device.</a:t>
            </a:r>
          </a:p>
          <a:p>
            <a:endParaRPr lang="en-GB"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BE2FE-FD85-4E9E-B87C-F11DB2D2611B}"/>
              </a:ext>
            </a:extLst>
          </p:cNvPr>
          <p:cNvSpPr>
            <a:spLocks noGrp="1"/>
          </p:cNvSpPr>
          <p:nvPr>
            <p:ph idx="1"/>
          </p:nvPr>
        </p:nvSpPr>
        <p:spPr>
          <a:xfrm>
            <a:off x="323528" y="1268760"/>
            <a:ext cx="8229600" cy="4525963"/>
          </a:xfrm>
        </p:spPr>
        <p:txBody>
          <a:body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Mission Statement</a:t>
            </a:r>
          </a:p>
          <a:p>
            <a:pPr algn="ctr">
              <a:spcBef>
                <a:spcPct val="0"/>
              </a:spcBef>
              <a:buClrTx/>
              <a:buSzTx/>
              <a:buFontTx/>
              <a:buNone/>
            </a:pPr>
            <a:r>
              <a:rPr lang="en-GB" altLang="en-US" b="1" i="1" dirty="0">
                <a:solidFill>
                  <a:schemeClr val="tx2"/>
                </a:solidFill>
                <a:latin typeface="Calibri" panose="020F0502020204030204" pitchFamily="34" charset="0"/>
                <a:cs typeface="Calibri" panose="020F0502020204030204" pitchFamily="34" charset="0"/>
              </a:rPr>
              <a:t> We want the best teaching, the best opportunities and the best support and encouragement for every child. We are a friendly, happy, Catholic school , where everyone is valued for their individuality and special gifts.</a:t>
            </a:r>
          </a:p>
          <a:p>
            <a:pPr marL="0" lvl="0" indent="0" algn="ctr" eaLnBrk="0" fontAlgn="base" hangingPunct="0">
              <a:spcBef>
                <a:spcPct val="0"/>
              </a:spcBef>
              <a:spcAft>
                <a:spcPct val="0"/>
              </a:spcAft>
              <a:buNone/>
            </a:pPr>
            <a:r>
              <a:rPr lang="en-GB" altLang="en-US" sz="1800" u="sng" dirty="0">
                <a:solidFill>
                  <a:srgbClr val="FFFFFF"/>
                </a:solidFill>
                <a:latin typeface="Calibri" panose="020F0502020204030204" pitchFamily="34" charset="0"/>
                <a:cs typeface="Calibri" panose="020F0502020204030204" pitchFamily="34" charset="0"/>
              </a:rPr>
              <a:t>Motto</a:t>
            </a:r>
          </a:p>
          <a:p>
            <a:pPr marL="0" lvl="0" indent="0" algn="ctr" eaLnBrk="0" fontAlgn="base" hangingPunct="0">
              <a:spcBef>
                <a:spcPct val="0"/>
              </a:spcBef>
              <a:spcAft>
                <a:spcPct val="0"/>
              </a:spcAft>
              <a:buNone/>
            </a:pPr>
            <a:r>
              <a:rPr lang="en-GB" altLang="en-US" sz="2400" dirty="0">
                <a:solidFill>
                  <a:srgbClr val="FFFF00"/>
                </a:solidFill>
                <a:latin typeface="Calibri" panose="020F0502020204030204" pitchFamily="34" charset="0"/>
                <a:cs typeface="Calibri" panose="020F0502020204030204" pitchFamily="34" charset="0"/>
              </a:rPr>
              <a:t>O</a:t>
            </a:r>
            <a:r>
              <a:rPr lang="en-GB" altLang="en-US" sz="2400" dirty="0">
                <a:solidFill>
                  <a:srgbClr val="FFFFFF"/>
                </a:solidFill>
                <a:latin typeface="Calibri" panose="020F0502020204030204" pitchFamily="34" charset="0"/>
                <a:cs typeface="Calibri" panose="020F0502020204030204" pitchFamily="34" charset="0"/>
              </a:rPr>
              <a:t>ur </a:t>
            </a:r>
            <a:r>
              <a:rPr lang="en-GB" altLang="en-US" sz="2400" dirty="0">
                <a:solidFill>
                  <a:srgbClr val="FFFF00"/>
                </a:solidFill>
                <a:latin typeface="Calibri" panose="020F0502020204030204" pitchFamily="34" charset="0"/>
                <a:cs typeface="Calibri" panose="020F0502020204030204" pitchFamily="34" charset="0"/>
              </a:rPr>
              <a:t>L</a:t>
            </a:r>
            <a:r>
              <a:rPr lang="en-GB" altLang="en-US" sz="2400" dirty="0">
                <a:solidFill>
                  <a:srgbClr val="FFFFFF"/>
                </a:solidFill>
                <a:latin typeface="Calibri" panose="020F0502020204030204" pitchFamily="34" charset="0"/>
                <a:cs typeface="Calibri" panose="020F0502020204030204" pitchFamily="34" charset="0"/>
              </a:rPr>
              <a:t>ight </a:t>
            </a:r>
            <a:r>
              <a:rPr lang="en-GB" altLang="en-US" sz="2400" dirty="0">
                <a:solidFill>
                  <a:srgbClr val="FFFF00"/>
                </a:solidFill>
                <a:latin typeface="Calibri" panose="020F0502020204030204" pitchFamily="34" charset="0"/>
                <a:cs typeface="Calibri" panose="020F0502020204030204" pitchFamily="34" charset="0"/>
              </a:rPr>
              <a:t>S</a:t>
            </a:r>
            <a:r>
              <a:rPr lang="en-GB" altLang="en-US" sz="2400" dirty="0">
                <a:solidFill>
                  <a:srgbClr val="FFFFFF"/>
                </a:solidFill>
                <a:latin typeface="Calibri" panose="020F0502020204030204" pitchFamily="34" charset="0"/>
                <a:cs typeface="Calibri" panose="020F0502020204030204" pitchFamily="34" charset="0"/>
              </a:rPr>
              <a:t>hines </a:t>
            </a:r>
            <a:r>
              <a:rPr lang="en-GB" altLang="en-US" sz="2400" dirty="0">
                <a:solidFill>
                  <a:srgbClr val="FFFF00"/>
                </a:solidFill>
                <a:latin typeface="Calibri" panose="020F0502020204030204" pitchFamily="34" charset="0"/>
                <a:cs typeface="Calibri" panose="020F0502020204030204" pitchFamily="34" charset="0"/>
              </a:rPr>
              <a:t>A</a:t>
            </a:r>
            <a:r>
              <a:rPr lang="en-GB" altLang="en-US" sz="2400" dirty="0">
                <a:solidFill>
                  <a:srgbClr val="FFFFFF"/>
                </a:solidFill>
                <a:latin typeface="Calibri" panose="020F0502020204030204" pitchFamily="34" charset="0"/>
                <a:cs typeface="Calibri" panose="020F0502020204030204" pitchFamily="34" charset="0"/>
              </a:rPr>
              <a:t>lways (</a:t>
            </a:r>
            <a:r>
              <a:rPr lang="en-GB" altLang="en-US" sz="2400" dirty="0">
                <a:solidFill>
                  <a:srgbClr val="FFFF00"/>
                </a:solidFill>
                <a:latin typeface="Calibri" panose="020F0502020204030204" pitchFamily="34" charset="0"/>
                <a:cs typeface="Calibri" panose="020F0502020204030204" pitchFamily="34" charset="0"/>
              </a:rPr>
              <a:t>OLSA</a:t>
            </a:r>
            <a:r>
              <a:rPr lang="en-GB" altLang="en-US" sz="2400" dirty="0">
                <a:solidFill>
                  <a:srgbClr val="FFFFFF"/>
                </a:solidFill>
                <a:latin typeface="Calibri" panose="020F0502020204030204" pitchFamily="34" charset="0"/>
                <a:cs typeface="Calibri" panose="020F0502020204030204" pitchFamily="34" charset="0"/>
              </a:rPr>
              <a:t>)</a:t>
            </a:r>
          </a:p>
          <a:p>
            <a:endParaRPr lang="en-GB" dirty="0"/>
          </a:p>
        </p:txBody>
      </p:sp>
      <p:pic>
        <p:nvPicPr>
          <p:cNvPr id="4" name="Picture 2">
            <a:extLst>
              <a:ext uri="{FF2B5EF4-FFF2-40B4-BE49-F238E27FC236}">
                <a16:creationId xmlns:a16="http://schemas.microsoft.com/office/drawing/2014/main" id="{5075B4CC-8C44-4B51-B2F3-2AE8E72E2407}"/>
              </a:ext>
            </a:extLst>
          </p:cNvPr>
          <p:cNvPicPr>
            <a:picLocks noChangeAspect="1" noChangeArrowheads="1"/>
          </p:cNvPicPr>
          <p:nvPr/>
        </p:nvPicPr>
        <p:blipFill>
          <a:blip r:embed="rId2" cstate="print"/>
          <a:srcRect l="11478" t="3580" r="6663" b="3579"/>
          <a:stretch>
            <a:fillRect/>
          </a:stretch>
        </p:blipFill>
        <p:spPr bwMode="auto">
          <a:xfrm>
            <a:off x="6732240" y="188640"/>
            <a:ext cx="1471020" cy="1211429"/>
          </a:xfrm>
          <a:prstGeom prst="rect">
            <a:avLst/>
          </a:prstGeom>
          <a:noFill/>
          <a:ln w="9525">
            <a:noFill/>
            <a:miter lim="800000"/>
            <a:headEnd/>
            <a:tailEnd/>
          </a:ln>
        </p:spPr>
      </p:pic>
    </p:spTree>
    <p:extLst>
      <p:ext uri="{BB962C8B-B14F-4D97-AF65-F5344CB8AC3E}">
        <p14:creationId xmlns:p14="http://schemas.microsoft.com/office/powerpoint/2010/main" val="332097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 Teachers</a:t>
            </a:r>
          </a:p>
        </p:txBody>
      </p:sp>
      <p:sp>
        <p:nvSpPr>
          <p:cNvPr id="14340" name="AutoShape 4" descr="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2" name="AutoShape 6" descr="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343" name="Picture 7"/>
          <p:cNvPicPr>
            <a:picLocks noChangeAspect="1" noChangeArrowheads="1"/>
          </p:cNvPicPr>
          <p:nvPr/>
        </p:nvPicPr>
        <p:blipFill>
          <a:blip r:embed="rId2" cstate="print"/>
          <a:srcRect l="6061" t="2209" r="3030" b="2799"/>
          <a:stretch>
            <a:fillRect/>
          </a:stretch>
        </p:blipFill>
        <p:spPr bwMode="auto">
          <a:xfrm>
            <a:off x="4634003" y="2176415"/>
            <a:ext cx="1584176" cy="2270652"/>
          </a:xfrm>
          <a:prstGeom prst="rect">
            <a:avLst/>
          </a:prstGeom>
          <a:noFill/>
          <a:ln w="9525">
            <a:noFill/>
            <a:miter lim="800000"/>
            <a:headEnd/>
            <a:tailEnd/>
          </a:ln>
        </p:spPr>
      </p:pic>
      <p:sp>
        <p:nvSpPr>
          <p:cNvPr id="8" name="TextBox 7"/>
          <p:cNvSpPr txBox="1"/>
          <p:nvPr/>
        </p:nvSpPr>
        <p:spPr>
          <a:xfrm>
            <a:off x="4499992" y="4999586"/>
            <a:ext cx="2160240" cy="646331"/>
          </a:xfrm>
          <a:prstGeom prst="rect">
            <a:avLst/>
          </a:prstGeom>
          <a:noFill/>
        </p:spPr>
        <p:txBody>
          <a:bodyPr wrap="square" rtlCol="0">
            <a:spAutoFit/>
          </a:bodyPr>
          <a:lstStyle/>
          <a:p>
            <a:pPr algn="ctr"/>
            <a:r>
              <a:rPr lang="en-GB" dirty="0"/>
              <a:t>Miss Quinn </a:t>
            </a:r>
          </a:p>
          <a:p>
            <a:pPr algn="ctr"/>
            <a:r>
              <a:rPr lang="en-GB" dirty="0"/>
              <a:t>Teaching Assistant </a:t>
            </a:r>
          </a:p>
        </p:txBody>
      </p:sp>
      <p:sp>
        <p:nvSpPr>
          <p:cNvPr id="9" name="Rectangle 8"/>
          <p:cNvSpPr/>
          <p:nvPr/>
        </p:nvSpPr>
        <p:spPr>
          <a:xfrm>
            <a:off x="426368" y="4999586"/>
            <a:ext cx="4572000" cy="646331"/>
          </a:xfrm>
          <a:prstGeom prst="rect">
            <a:avLst/>
          </a:prstGeom>
        </p:spPr>
        <p:txBody>
          <a:bodyPr>
            <a:spAutoFit/>
          </a:bodyPr>
          <a:lstStyle/>
          <a:p>
            <a:pPr algn="ctr"/>
            <a:r>
              <a:rPr lang="en-GB" dirty="0"/>
              <a:t>Miss Wood</a:t>
            </a:r>
          </a:p>
          <a:p>
            <a:pPr algn="ctr"/>
            <a:r>
              <a:rPr lang="en-GB" dirty="0"/>
              <a:t>Class Teacher</a:t>
            </a:r>
          </a:p>
        </p:txBody>
      </p:sp>
      <p:pic>
        <p:nvPicPr>
          <p:cNvPr id="10" name="Picture 9">
            <a:extLst>
              <a:ext uri="{FF2B5EF4-FFF2-40B4-BE49-F238E27FC236}">
                <a16:creationId xmlns:a16="http://schemas.microsoft.com/office/drawing/2014/main" id="{E133722B-51F2-4466-8F9B-E554B71864B8}"/>
              </a:ext>
            </a:extLst>
          </p:cNvPr>
          <p:cNvPicPr/>
          <p:nvPr/>
        </p:nvPicPr>
        <p:blipFill rotWithShape="1">
          <a:blip r:embed="rId3"/>
          <a:srcRect l="59140" t="41963" r="35351" b="48010"/>
          <a:stretch/>
        </p:blipFill>
        <p:spPr bwMode="auto">
          <a:xfrm>
            <a:off x="1475656" y="2176415"/>
            <a:ext cx="2150234" cy="229471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Transition from Reception to Year One </a:t>
            </a:r>
          </a:p>
        </p:txBody>
      </p:sp>
      <p:sp>
        <p:nvSpPr>
          <p:cNvPr id="3" name="Content Placeholder 2"/>
          <p:cNvSpPr>
            <a:spLocks noGrp="1"/>
          </p:cNvSpPr>
          <p:nvPr>
            <p:ph idx="1"/>
          </p:nvPr>
        </p:nvSpPr>
        <p:spPr/>
        <p:txBody>
          <a:bodyPr>
            <a:normAutofit/>
          </a:bodyPr>
          <a:lstStyle/>
          <a:p>
            <a:r>
              <a:rPr lang="en-GB" sz="2800" dirty="0"/>
              <a:t>For the first half term, we will be working on the EYFS curriculum and completing assessments to address any curriculum gaps. I will be assessing the children on the early learning goals which are normally completed at the end of Reception. </a:t>
            </a:r>
          </a:p>
          <a:p>
            <a:r>
              <a:rPr lang="en-GB" sz="2800" dirty="0"/>
              <a:t>The focus for the first half term is going to be settling the children back into school and supporting their emotional needs.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943"/>
            <a:ext cx="8229600" cy="1143000"/>
          </a:xfrm>
        </p:spPr>
        <p:txBody>
          <a:bodyPr/>
          <a:lstStyle/>
          <a:p>
            <a:r>
              <a:rPr lang="en-GB" dirty="0"/>
              <a:t>Curriculum Map </a:t>
            </a:r>
          </a:p>
        </p:txBody>
      </p:sp>
      <p:graphicFrame>
        <p:nvGraphicFramePr>
          <p:cNvPr id="6" name="Object 5">
            <a:extLst>
              <a:ext uri="{FF2B5EF4-FFF2-40B4-BE49-F238E27FC236}">
                <a16:creationId xmlns:a16="http://schemas.microsoft.com/office/drawing/2014/main" id="{8893C5EB-B19E-4F7A-970B-1925926BFD94}"/>
              </a:ext>
            </a:extLst>
          </p:cNvPr>
          <p:cNvGraphicFramePr>
            <a:graphicFrameLocks noChangeAspect="1"/>
          </p:cNvGraphicFramePr>
          <p:nvPr>
            <p:extLst>
              <p:ext uri="{D42A27DB-BD31-4B8C-83A1-F6EECF244321}">
                <p14:modId xmlns:p14="http://schemas.microsoft.com/office/powerpoint/2010/main" val="1061046590"/>
              </p:ext>
            </p:extLst>
          </p:nvPr>
        </p:nvGraphicFramePr>
        <p:xfrm>
          <a:off x="639281" y="1196751"/>
          <a:ext cx="8118359" cy="5436305"/>
        </p:xfrm>
        <a:graphic>
          <a:graphicData uri="http://schemas.openxmlformats.org/presentationml/2006/ole">
            <mc:AlternateContent xmlns:mc="http://schemas.openxmlformats.org/markup-compatibility/2006">
              <mc:Choice xmlns:v="urn:schemas-microsoft-com:vml" Requires="v">
                <p:oleObj spid="_x0000_s1032" name="Document" r:id="rId3" imgW="9793194" imgH="6557689" progId="Word.Document.12">
                  <p:embed/>
                </p:oleObj>
              </mc:Choice>
              <mc:Fallback>
                <p:oleObj name="Document" r:id="rId3" imgW="9793194" imgH="6557689" progId="Word.Document.12">
                  <p:embed/>
                  <p:pic>
                    <p:nvPicPr>
                      <p:cNvPr id="0" name=""/>
                      <p:cNvPicPr/>
                      <p:nvPr/>
                    </p:nvPicPr>
                    <p:blipFill>
                      <a:blip r:embed="rId4"/>
                      <a:stretch>
                        <a:fillRect/>
                      </a:stretch>
                    </p:blipFill>
                    <p:spPr>
                      <a:xfrm>
                        <a:off x="639281" y="1196751"/>
                        <a:ext cx="8118359" cy="543630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a:t>
            </a:r>
          </a:p>
        </p:txBody>
      </p:sp>
      <p:sp>
        <p:nvSpPr>
          <p:cNvPr id="3" name="Content Placeholder 2"/>
          <p:cNvSpPr>
            <a:spLocks noGrp="1"/>
          </p:cNvSpPr>
          <p:nvPr>
            <p:ph idx="1"/>
          </p:nvPr>
        </p:nvSpPr>
        <p:spPr>
          <a:xfrm>
            <a:off x="467544" y="1340768"/>
            <a:ext cx="8229600" cy="4525963"/>
          </a:xfrm>
        </p:spPr>
        <p:txBody>
          <a:bodyPr>
            <a:normAutofit/>
          </a:bodyPr>
          <a:lstStyle/>
          <a:p>
            <a:r>
              <a:rPr lang="en-GB" sz="1800" dirty="0"/>
              <a:t>In our school, we follow the Read, Write Inc scheme of phonics teaching. Each child in EYFS and Key Stage 1 has a daily Phonics lesson. In these phonics sessions, children access a balance of both Phonics and Spelling, Punctuation and Grammar (</a:t>
            </a:r>
            <a:r>
              <a:rPr lang="en-GB" sz="1800" dirty="0" err="1"/>
              <a:t>SPaG</a:t>
            </a:r>
            <a:r>
              <a:rPr lang="en-GB" sz="1800" dirty="0"/>
              <a:t>) lessons based on their individual needs and attainment.</a:t>
            </a:r>
          </a:p>
          <a:p>
            <a:r>
              <a:rPr lang="en-GB" sz="1800" dirty="0"/>
              <a:t>At the end of Year 1 children have to take the National Phonics Test which tests children’s phonetic knowledge. Here, they are required to read real and nonsense words, applying the skills they have learned in their phonics lessons.</a:t>
            </a:r>
          </a:p>
        </p:txBody>
      </p:sp>
      <p:pic>
        <p:nvPicPr>
          <p:cNvPr id="15363" name="Picture 3"/>
          <p:cNvPicPr>
            <a:picLocks noChangeAspect="1" noChangeArrowheads="1"/>
          </p:cNvPicPr>
          <p:nvPr/>
        </p:nvPicPr>
        <p:blipFill>
          <a:blip r:embed="rId2" cstate="print"/>
          <a:srcRect l="4200" t="2885" r="3401" b="1894"/>
          <a:stretch>
            <a:fillRect/>
          </a:stretch>
        </p:blipFill>
        <p:spPr bwMode="auto">
          <a:xfrm>
            <a:off x="467544" y="3501008"/>
            <a:ext cx="3168352" cy="2376264"/>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l="1179" t="4289" r="2658" b="4289"/>
          <a:stretch>
            <a:fillRect/>
          </a:stretch>
        </p:blipFill>
        <p:spPr bwMode="auto">
          <a:xfrm>
            <a:off x="3779912" y="3645024"/>
            <a:ext cx="4680520" cy="18722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5" name="Content Placeholder 4"/>
          <p:cNvSpPr>
            <a:spLocks noGrp="1"/>
          </p:cNvSpPr>
          <p:nvPr>
            <p:ph idx="1"/>
          </p:nvPr>
        </p:nvSpPr>
        <p:spPr>
          <a:xfrm>
            <a:off x="467544" y="1412776"/>
            <a:ext cx="8229600" cy="4525963"/>
          </a:xfrm>
        </p:spPr>
        <p:txBody>
          <a:bodyPr>
            <a:normAutofit/>
          </a:bodyPr>
          <a:lstStyle/>
          <a:p>
            <a:r>
              <a:rPr lang="en-GB" sz="2400" dirty="0"/>
              <a:t>As a school, we teach English through Talk for Writing. A key feature is that children internalise the language structures needed to write through ‘talking the text’, as well as close reading. The book that we are currently reading is ‘Goldilocks and the three bears’. </a:t>
            </a:r>
          </a:p>
        </p:txBody>
      </p:sp>
      <p:pic>
        <p:nvPicPr>
          <p:cNvPr id="8194" name="Picture 2" descr="Goldilocks and the Three Bears (My First Memories. My First Fairy Tales):  Amazon.co.uk: Alperin, Mara, Daubney, Kate: 9781848956834: Books"/>
          <p:cNvPicPr>
            <a:picLocks noChangeAspect="1" noChangeArrowheads="1"/>
          </p:cNvPicPr>
          <p:nvPr/>
        </p:nvPicPr>
        <p:blipFill>
          <a:blip r:embed="rId2" cstate="print"/>
          <a:srcRect/>
          <a:stretch>
            <a:fillRect/>
          </a:stretch>
        </p:blipFill>
        <p:spPr bwMode="auto">
          <a:xfrm>
            <a:off x="3491880" y="3356992"/>
            <a:ext cx="2510153" cy="28803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sp>
        <p:nvSpPr>
          <p:cNvPr id="3" name="Content Placeholder 2"/>
          <p:cNvSpPr>
            <a:spLocks noGrp="1"/>
          </p:cNvSpPr>
          <p:nvPr>
            <p:ph idx="1"/>
          </p:nvPr>
        </p:nvSpPr>
        <p:spPr>
          <a:xfrm>
            <a:off x="467544" y="1412776"/>
            <a:ext cx="8229600" cy="4525963"/>
          </a:xfrm>
        </p:spPr>
        <p:txBody>
          <a:bodyPr>
            <a:normAutofit/>
          </a:bodyPr>
          <a:lstStyle/>
          <a:p>
            <a:r>
              <a:rPr lang="en-GB" sz="2400" dirty="0"/>
              <a:t>The children should be reading with an adult at home on a daily basis. I would encourage parents to ask the children questions about what they have read to improve their comprehension skills. </a:t>
            </a:r>
          </a:p>
          <a:p>
            <a:r>
              <a:rPr lang="en-GB" sz="2400" dirty="0"/>
              <a:t>As a school, we are encouraging the children to use Reading Eggs and I will be monitoring their progress over the year. It has been great to see some of the children are already accessing the resources. </a:t>
            </a:r>
          </a:p>
          <a:p>
            <a:r>
              <a:rPr lang="en-GB" sz="2400" dirty="0"/>
              <a:t>Miss Quinn and I will be listening to 1-1 readers on a daily basis and small groups in guided reading. </a:t>
            </a:r>
          </a:p>
        </p:txBody>
      </p:sp>
      <p:pic>
        <p:nvPicPr>
          <p:cNvPr id="22530" name="Picture 2" descr="Book Cartoon Books Simple, Reading, Education, Book Mountain PNG  Transparent Image and Clipart for Free Download"/>
          <p:cNvPicPr>
            <a:picLocks noChangeAspect="1" noChangeArrowheads="1"/>
          </p:cNvPicPr>
          <p:nvPr/>
        </p:nvPicPr>
        <p:blipFill>
          <a:blip r:embed="rId2" cstate="print"/>
          <a:srcRect/>
          <a:stretch>
            <a:fillRect/>
          </a:stretch>
        </p:blipFill>
        <p:spPr bwMode="auto">
          <a:xfrm>
            <a:off x="6444208" y="4941168"/>
            <a:ext cx="1800200" cy="1800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at home </a:t>
            </a:r>
          </a:p>
        </p:txBody>
      </p:sp>
      <p:sp>
        <p:nvSpPr>
          <p:cNvPr id="3" name="Content Placeholder 2"/>
          <p:cNvSpPr>
            <a:spLocks noGrp="1"/>
          </p:cNvSpPr>
          <p:nvPr>
            <p:ph idx="1"/>
          </p:nvPr>
        </p:nvSpPr>
        <p:spPr/>
        <p:txBody>
          <a:bodyPr/>
          <a:lstStyle/>
          <a:p>
            <a:r>
              <a:rPr lang="en-GB" sz="2800" dirty="0"/>
              <a:t>Here are some questions that you might want to ask your child when they are reading.</a:t>
            </a:r>
          </a:p>
          <a:p>
            <a:pPr fontAlgn="t"/>
            <a:r>
              <a:rPr lang="en-GB" sz="2800" dirty="0"/>
              <a:t>Can you find the title and author?</a:t>
            </a:r>
          </a:p>
          <a:p>
            <a:pPr fontAlgn="t"/>
            <a:r>
              <a:rPr lang="en-GB" sz="2800" dirty="0"/>
              <a:t>What do you think will happen next?</a:t>
            </a:r>
          </a:p>
          <a:p>
            <a:pPr fontAlgn="t"/>
            <a:r>
              <a:rPr lang="en-GB" sz="2800" dirty="0"/>
              <a:t>What can you tell me about the story so far?</a:t>
            </a:r>
          </a:p>
          <a:p>
            <a:pPr fontAlgn="t"/>
            <a:r>
              <a:rPr lang="en-GB" sz="2800" dirty="0"/>
              <a:t>Can you predict how the story will end?</a:t>
            </a:r>
          </a:p>
          <a:p>
            <a:r>
              <a:rPr lang="en-GB" sz="2800" dirty="0"/>
              <a:t>Can you put what you’ve just read in your own words?</a:t>
            </a:r>
          </a:p>
          <a:p>
            <a:endParaRPr lang="en-GB" dirty="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905</Words>
  <Application>Microsoft Office PowerPoint</Application>
  <PresentationFormat>On-screen Show (4:3)</PresentationFormat>
  <Paragraphs>59</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Aharoni</vt:lpstr>
      <vt:lpstr>Arial</vt:lpstr>
      <vt:lpstr>Calibri</vt:lpstr>
      <vt:lpstr>Office Theme</vt:lpstr>
      <vt:lpstr>Document</vt:lpstr>
      <vt:lpstr>Year One Back to School Meeting </vt:lpstr>
      <vt:lpstr>PowerPoint Presentation</vt:lpstr>
      <vt:lpstr>Class Teachers</vt:lpstr>
      <vt:lpstr>Transition from Reception to Year One </vt:lpstr>
      <vt:lpstr>Curriculum Map </vt:lpstr>
      <vt:lpstr>Phonics </vt:lpstr>
      <vt:lpstr>English</vt:lpstr>
      <vt:lpstr>Reading</vt:lpstr>
      <vt:lpstr>Reading at home </vt:lpstr>
      <vt:lpstr>Maths</vt:lpstr>
      <vt:lpstr>P.E.</vt:lpstr>
      <vt:lpstr>Zippy’s Friends </vt:lpstr>
      <vt:lpstr>Forest School </vt:lpstr>
      <vt:lpstr>Class Rules </vt:lpstr>
      <vt:lpstr>Behaviour System </vt:lpstr>
      <vt:lpstr>Homework</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One Back to School Meeting</dc:title>
  <dc:creator>Kate</dc:creator>
  <cp:lastModifiedBy>Kate Wood</cp:lastModifiedBy>
  <cp:revision>42</cp:revision>
  <dcterms:created xsi:type="dcterms:W3CDTF">2020-09-20T13:22:58Z</dcterms:created>
  <dcterms:modified xsi:type="dcterms:W3CDTF">2020-10-02T06:29:45Z</dcterms:modified>
</cp:coreProperties>
</file>